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  <p:sldMasterId id="2147483672" r:id="rId5"/>
    <p:sldMasterId id="2147483684" r:id="rId6"/>
    <p:sldMasterId id="2147483712" r:id="rId7"/>
  </p:sldMasterIdLst>
  <p:notesMasterIdLst>
    <p:notesMasterId r:id="rId31"/>
  </p:notesMasterIdLst>
  <p:handoutMasterIdLst>
    <p:handoutMasterId r:id="rId32"/>
  </p:handoutMasterIdLst>
  <p:sldIdLst>
    <p:sldId id="472" r:id="rId8"/>
    <p:sldId id="482" r:id="rId9"/>
    <p:sldId id="470" r:id="rId10"/>
    <p:sldId id="498" r:id="rId11"/>
    <p:sldId id="510" r:id="rId12"/>
    <p:sldId id="486" r:id="rId13"/>
    <p:sldId id="495" r:id="rId14"/>
    <p:sldId id="493" r:id="rId15"/>
    <p:sldId id="515" r:id="rId16"/>
    <p:sldId id="516" r:id="rId17"/>
    <p:sldId id="500" r:id="rId18"/>
    <p:sldId id="511" r:id="rId19"/>
    <p:sldId id="512" r:id="rId20"/>
    <p:sldId id="513" r:id="rId21"/>
    <p:sldId id="514" r:id="rId22"/>
    <p:sldId id="501" r:id="rId23"/>
    <p:sldId id="261" r:id="rId24"/>
    <p:sldId id="262" r:id="rId25"/>
    <p:sldId id="264" r:id="rId26"/>
    <p:sldId id="286" r:id="rId27"/>
    <p:sldId id="287" r:id="rId28"/>
    <p:sldId id="491" r:id="rId29"/>
    <p:sldId id="478" r:id="rId30"/>
  </p:sldIdLst>
  <p:sldSz cx="9144000" cy="6858000" type="screen4x3"/>
  <p:notesSz cx="6670675" cy="9929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eu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60038"/>
    <a:srgbClr val="F00038"/>
    <a:srgbClr val="DC0038"/>
    <a:srgbClr val="D20038"/>
    <a:srgbClr val="E09C17"/>
    <a:srgbClr val="B6C930"/>
    <a:srgbClr val="6CB7CB"/>
    <a:srgbClr val="C3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E3F925-E9AD-4AEF-9EA6-2D333E3F3F99}" v="3" dt="2024-03-15T11:57:30.0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68946" autoAdjust="0"/>
  </p:normalViewPr>
  <p:slideViewPr>
    <p:cSldViewPr>
      <p:cViewPr varScale="1">
        <p:scale>
          <a:sx n="43" d="100"/>
          <a:sy n="43" d="100"/>
        </p:scale>
        <p:origin x="192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microsoft.com/office/2018/10/relationships/authors" Target="authors.xml"/><Relationship Id="rId21" Type="http://schemas.openxmlformats.org/officeDocument/2006/relationships/slide" Target="slides/slide1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viewProps" Target="viewProps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507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8F0E7337-30A0-40FD-83DB-14D720A00201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507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F9CEAF4C-C301-4D37-A231-F5DA0E1F4D9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507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BF9AE5E5-352E-438A-8CFC-4858913546C3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1" rIns="91402" bIns="4570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7068" y="4716666"/>
            <a:ext cx="5336540" cy="4468416"/>
          </a:xfrm>
          <a:prstGeom prst="rect">
            <a:avLst/>
          </a:prstGeom>
        </p:spPr>
        <p:txBody>
          <a:bodyPr vert="horz" lIns="91402" tIns="45701" rIns="91402" bIns="45701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507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4213B8BC-D8C5-4B33-B5A5-D5EC5D9981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89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4D98C-7C67-B16B-0D63-950C3FDA6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47F96DF-8935-1802-8A95-3E16346D13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FC1CBC5-784F-A162-521B-EC33FCD2CA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6440D68-5665-A8F4-8B1E-F3C14A3F81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058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331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92C8E-A322-142B-0F13-8B257ABBA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BE2D1C9-82EE-9B0D-A8FD-21AEB29E82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601B26B-6615-8923-D28B-006B4860A5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E313DD-9B63-40DB-EBE2-C02B3342D2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206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936FDE-A453-8899-6238-B9D4C5C1D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6656113-4E80-BF03-1C9C-163C57CC6F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B4DAAAD-CE19-5A68-B470-50621BEE22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1DCEFF-5C2E-1B85-DEAF-7CFF3AA2CE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066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6581B-6E9A-F8FD-9103-78E154D52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3E04C9C-D205-727E-DD45-BF599D93E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93A9A60-F750-BC50-85DF-7B56FCAB0F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C7AF704-8434-091E-4E23-89AD676229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600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A35A1-1EBD-BB75-5D4A-3DEFD2F6F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83BB1063-B772-CA0C-DC19-0EE3071755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0C864FC-419A-72B8-1B81-292508A7D1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28BDC1-C2DF-F30E-5AE5-359C22A573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2910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08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Veel ve geïndiceerde peuters ipv zware problematiek – waar op dit moment veel signalen over binnen komen , kunnen er wel bij zitten, maar hoeven ook geen ve indicatie te hebben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NB iedere gemeente heeft een eigen doelgroepdefinitie – gaat onderzocht worden door het rijk – brief minister 27-10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Oorzaak meer zware groepen?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Dolegroepdefinitie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breder, postcorona: tijdens corona minder aandacht, minder peuters opgeroepen/gekomen bij het CB – nu inhaalslag, onderliggende problematiek zoals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financiele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problemen, huisvesting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GOAB budgetten per gemeente vertonen grote verschillen – de puzzel; wat kunnen wij met elkaar met dit budget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NB: niet ieder VE kind heeft een zelfde mate van ondersteuning nodig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De interne regisseur is een (soort) IB er vanuit de kinderopvang maar dan met wat bredere taken. Deze functionaris heeft scherp in beeld wat de </a:t>
            </a:r>
            <a:r>
              <a:rPr lang="nl-NL" b="0" i="0" dirty="0" err="1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ve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 peuter aan ondersteuning vraagt en heeft dan ook inzicht waar en hoe ze dan in de groepen passen. Het ene </a:t>
            </a:r>
            <a:r>
              <a:rPr lang="nl-NL" b="0" i="0" dirty="0" err="1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ve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 kind is het andere niet. En </a:t>
            </a:r>
            <a:r>
              <a:rPr lang="nl-NL" b="0" i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sommige combinaties 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van kinderen </a:t>
            </a:r>
            <a:r>
              <a:rPr lang="nl-NL" b="0" i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zijn niet 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handig. Dus meer sturing op de plaatsing en ondersteuning (van kind, ouder en professional)!</a:t>
            </a:r>
            <a:endParaRPr lang="nl-NL" dirty="0"/>
          </a:p>
          <a:p>
            <a:endParaRPr lang="nl-NL" dirty="0"/>
          </a:p>
          <a:p>
            <a:r>
              <a:rPr lang="nl-NL" dirty="0"/>
              <a:t>Oplossingen staan hier genoemd, maar altijd kijken wat bij jou nodig is – analyseren wat is er aan de hand en wat kan daarop het antwoord zijn. Maar ook: wat moet er nu in de groep gebeuren, wat moet er nu opgelost worden. Het gaat hier om het aantal VE </a:t>
            </a:r>
            <a:r>
              <a:rPr lang="nl-NL" dirty="0" err="1"/>
              <a:t>geindiceerde</a:t>
            </a:r>
            <a:r>
              <a:rPr lang="nl-NL" dirty="0"/>
              <a:t> peuters – raakt hier wel de extra aandacht peuters, maar dat hoeft niet.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Zorg hierbij ook voor duidelijke taken: anders wordt het meer van hetzelfde en het idee is om juist meer en gerichte aandacht te geven aan die kinderen die het </a:t>
            </a:r>
            <a:r>
              <a:rPr lang="nl-NL" dirty="0" err="1"/>
              <a:t>het</a:t>
            </a:r>
            <a:r>
              <a:rPr lang="nl-NL" dirty="0"/>
              <a:t> hardste nodig hebben. Normaliseer ook: ieder kind heeft tijd nodig om te wennen, zeker een VE kind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922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Wij zagen wat minder dat ouders genoemd werden: is de basis – peuters zijn nog de meeste uren thuis – daar liggen kansen!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Onderwijs: aansluiten op de zorgstructuur – inzet en afstemming met IB er vanuit school en kinderopvang, zien ook al een soort brugfunctionaris peuter/kleuter/ouders: Gorinchem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endParaRPr lang="nl-NL"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2943225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897316" y="3300941"/>
            <a:ext cx="7178531" cy="2700769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Na de uitwisseling weer in de grote groep: welke parels heb je gehoord?</a:t>
            </a:r>
          </a:p>
        </p:txBody>
      </p:sp>
    </p:spTree>
    <p:extLst>
      <p:ext uri="{BB962C8B-B14F-4D97-AF65-F5344CB8AC3E}">
        <p14:creationId xmlns:p14="http://schemas.microsoft.com/office/powerpoint/2010/main" val="627732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fontAlgn="base"/>
            <a:endParaRPr lang="nl-N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4072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98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nl-NL" sz="2400" dirty="0"/>
              <a:t>Kenniskringen GOAB voor gemeenten, 3x per jaar</a:t>
            </a:r>
          </a:p>
          <a:p>
            <a:pPr lvl="1"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1x per jaar met ve-aanbieders om gezamenlijke opdracht te versterken</a:t>
            </a:r>
          </a:p>
          <a:p>
            <a:pPr>
              <a:buFontTx/>
              <a:buChar char="-"/>
            </a:pPr>
            <a:r>
              <a:rPr lang="nl-NL" sz="2400" dirty="0">
                <a:cs typeface="Calibri"/>
              </a:rPr>
              <a:t>Voorbereid met brancheorganisatie, ook actieve rol</a:t>
            </a:r>
            <a:endParaRPr lang="nl-NL" sz="2400" dirty="0"/>
          </a:p>
          <a:p>
            <a:pPr>
              <a:buFontTx/>
              <a:buChar char="-"/>
            </a:pPr>
            <a:r>
              <a:rPr lang="nl-NL" sz="2400" dirty="0"/>
              <a:t>OCW ook aanwezig, luisteren en toelichting geven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</a:rPr>
              <a:t>Verslagen terug te zien via www.goab.eu/kenniskringen</a:t>
            </a:r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400" dirty="0" err="1">
                <a:solidFill>
                  <a:schemeClr val="tx1"/>
                </a:solidFill>
              </a:rPr>
              <a:t>Welkomsronde</a:t>
            </a:r>
            <a:r>
              <a:rPr lang="nl-NL" sz="2400" dirty="0">
                <a:solidFill>
                  <a:schemeClr val="tx1"/>
                </a:solidFill>
              </a:rPr>
              <a:t>: wie vanuit gemeente en wie </a:t>
            </a:r>
            <a:r>
              <a:rPr lang="nl-NL" sz="2400" dirty="0" err="1">
                <a:solidFill>
                  <a:schemeClr val="tx1"/>
                </a:solidFill>
              </a:rPr>
              <a:t>ve</a:t>
            </a:r>
            <a:r>
              <a:rPr lang="nl-NL" sz="2400" dirty="0">
                <a:solidFill>
                  <a:schemeClr val="tx1"/>
                </a:solidFill>
              </a:rPr>
              <a:t>-opvang (hand opsteken)</a:t>
            </a: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Bij laatste punt kan worden toegevoegd: </a:t>
            </a:r>
            <a:r>
              <a:rPr lang="nl-NL" sz="1800" dirty="0">
                <a:effectLst/>
                <a:latin typeface="Segoe UI" panose="020B0502040204020203" pitchFamily="34" charset="0"/>
              </a:rPr>
              <a:t>verslagen gedeeld met alle ambtenaren die bekend zijn bij kenniskringleiders. </a:t>
            </a:r>
            <a:endParaRPr lang="nl-NL" sz="1800" dirty="0">
              <a:effectLst/>
              <a:latin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22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5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652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endParaRPr lang="nl-NL" sz="18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9735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699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09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35E9E-D543-A6CB-863C-17D8D300A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6C86DB5-03AD-7E1D-D7B8-1A144AD56F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D9F20B19-B424-4670-08FC-664039DEC0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2AD87C6-062D-C5DC-8378-1D4781FC1E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30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21288"/>
            <a:ext cx="2592388" cy="836712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60352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9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21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>
            <a:extLst>
              <a:ext uri="{FF2B5EF4-FFF2-40B4-BE49-F238E27FC236}">
                <a16:creationId xmlns:a16="http://schemas.microsoft.com/office/drawing/2014/main" id="{1E5AA0C0-1209-4D17-AD58-048A67D18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>
            <a:extLst>
              <a:ext uri="{FF2B5EF4-FFF2-40B4-BE49-F238E27FC236}">
                <a16:creationId xmlns:a16="http://schemas.microsoft.com/office/drawing/2014/main" id="{13EC1DD0-0613-4470-970C-689CE0394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>
            <a:extLst>
              <a:ext uri="{FF2B5EF4-FFF2-40B4-BE49-F238E27FC236}">
                <a16:creationId xmlns:a16="http://schemas.microsoft.com/office/drawing/2014/main" id="{E9AD85A8-9C10-467C-A2A9-83CCC9EAD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1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950" spc="-45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34541" indent="-134541">
              <a:buFont typeface="Arial" pitchFamily="34" charset="0"/>
              <a:buChar char="•"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297000" indent="-189000">
              <a:buFontTx/>
              <a:buBlip>
                <a:blip r:embed="rId3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404813" indent="-108000">
              <a:buSzPct val="100000"/>
              <a:buFontTx/>
              <a:buBlip>
                <a:blip r:embed="rId4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>
            <a:extLst>
              <a:ext uri="{FF2B5EF4-FFF2-40B4-BE49-F238E27FC236}">
                <a16:creationId xmlns:a16="http://schemas.microsoft.com/office/drawing/2014/main" id="{514B5461-7E65-4DE5-A516-29C1EB37E1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>
            <a:extLst>
              <a:ext uri="{FF2B5EF4-FFF2-40B4-BE49-F238E27FC236}">
                <a16:creationId xmlns:a16="http://schemas.microsoft.com/office/drawing/2014/main" id="{08B93A9F-FEB6-44B4-8743-A9A038830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>
            <a:extLst>
              <a:ext uri="{FF2B5EF4-FFF2-40B4-BE49-F238E27FC236}">
                <a16:creationId xmlns:a16="http://schemas.microsoft.com/office/drawing/2014/main" id="{B920C51B-4AA3-4E5A-9527-43157682C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C74A2-F552-40BD-9D5B-1E170502E2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9559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536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7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87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619672" y="616630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377016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0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62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1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19-3-2024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37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5" b="67802"/>
          <a:stretch/>
        </p:blipFill>
        <p:spPr>
          <a:xfrm>
            <a:off x="0" y="-243408"/>
            <a:ext cx="9144000" cy="1944216"/>
          </a:xfrm>
          <a:prstGeom prst="rect">
            <a:avLst/>
          </a:prstGeom>
        </p:spPr>
      </p:pic>
      <p:sp>
        <p:nvSpPr>
          <p:cNvPr id="8" name="Rond enkele hoek rechthoek 7"/>
          <p:cNvSpPr/>
          <p:nvPr/>
        </p:nvSpPr>
        <p:spPr>
          <a:xfrm>
            <a:off x="0" y="6021288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7619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96952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2960"/>
            <a:ext cx="2715949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6021287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19672" y="6257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5" y="6105013"/>
            <a:ext cx="2000261" cy="669261"/>
          </a:xfrm>
          <a:prstGeom prst="rect">
            <a:avLst/>
          </a:prstGeom>
        </p:spPr>
      </p:pic>
      <p:sp>
        <p:nvSpPr>
          <p:cNvPr id="9" name="Tekstvak 8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4055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6CB7C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300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E09C1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B6C93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5589240"/>
            <a:ext cx="9144000" cy="1268760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555776" y="5761955"/>
            <a:ext cx="6206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een</a:t>
            </a:r>
          </a:p>
          <a:p>
            <a:r>
              <a:rPr lang="nl-NL" sz="1600" dirty="0">
                <a:solidFill>
                  <a:schemeClr val="bg1"/>
                </a:solidFill>
              </a:rPr>
              <a:t>samenwerking</a:t>
            </a:r>
          </a:p>
          <a:p>
            <a:r>
              <a:rPr lang="nl-NL" sz="1600" dirty="0">
                <a:solidFill>
                  <a:schemeClr val="bg1"/>
                </a:solidFill>
              </a:rPr>
              <a:t>van: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62360"/>
            <a:ext cx="1944216" cy="65050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31562"/>
            <a:ext cx="1075456" cy="94738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048312"/>
            <a:ext cx="1227509" cy="458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542" y="5862360"/>
            <a:ext cx="2030194" cy="55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>
            <a:extLst>
              <a:ext uri="{FF2B5EF4-FFF2-40B4-BE49-F238E27FC236}">
                <a16:creationId xmlns:a16="http://schemas.microsoft.com/office/drawing/2014/main" id="{E416E254-1FE7-4F92-A2AF-952959D36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6715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>
            <a:extLst>
              <a:ext uri="{FF2B5EF4-FFF2-40B4-BE49-F238E27FC236}">
                <a16:creationId xmlns:a16="http://schemas.microsoft.com/office/drawing/2014/main" id="{549000AC-F1B1-4C01-9100-C07E46B31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5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>
            <a:extLst>
              <a:ext uri="{FF2B5EF4-FFF2-40B4-BE49-F238E27FC236}">
                <a16:creationId xmlns:a16="http://schemas.microsoft.com/office/drawing/2014/main" id="{9EC32AB2-6522-45F8-81C0-AAA0B5A7ED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2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2" name="shpKleurvlakBoven">
            <a:extLst>
              <a:ext uri="{FF2B5EF4-FFF2-40B4-BE49-F238E27FC236}">
                <a16:creationId xmlns:a16="http://schemas.microsoft.com/office/drawing/2014/main" id="{2F61B985-11BC-4929-B3C7-E5937BB113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2" y="6369054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3" name="shpBeeldmerk">
            <a:extLst>
              <a:ext uri="{FF2B5EF4-FFF2-40B4-BE49-F238E27FC236}">
                <a16:creationId xmlns:a16="http://schemas.microsoft.com/office/drawing/2014/main" id="{D8891E7C-2985-4ABF-905F-2A7FA7F4A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fld id="{A495AEE8-2FF0-4D8E-B5CA-BEC9CEEB6AD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8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3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4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5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oab.eu/kennisbank/handreiking-bereik-ve-verhogen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oab.eu/nieuws/webinar-zware-ve-groepen-terugkijken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ijksoverheid.nl/ministeries/ministerie-van-onderwijs-cultuur-en-wetenschap/documenten/rapporten/2024/03/12/landelijk-rapport-lokale-educatieve-agenda-voor-en-vroegschoolse-educatie" TargetMode="External"/><Relationship Id="rId3" Type="http://schemas.openxmlformats.org/officeDocument/2006/relationships/hyperlink" Target="https://zoek.officielebekendmakingen.nl/stb-2023-332.html" TargetMode="External"/><Relationship Id="rId7" Type="http://schemas.openxmlformats.org/officeDocument/2006/relationships/hyperlink" Target="https://dashboards.cbs.nl/v5/onderwijsachterstande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rijksoverheid.nl/actueel/nieuws/2024/02/20/internetconsultatie-verlenging-ruimere-formatieve-inzet-beroepskracht-in-opleiding" TargetMode="External"/><Relationship Id="rId5" Type="http://schemas.openxmlformats.org/officeDocument/2006/relationships/hyperlink" Target="https://www.internetconsultatie.nl/subsidieregelinggroepshulpenkinderopvang/b1" TargetMode="External"/><Relationship Id="rId4" Type="http://schemas.openxmlformats.org/officeDocument/2006/relationships/hyperlink" Target="https://www.rijksoverheid.nl/onderwerpen/kinderopvang/nieuws/2023/11/09/mogelijkheid-tot-meertalige-kinderopvang-per-wet-vastgelegd" TargetMode="External"/><Relationship Id="rId9" Type="http://schemas.openxmlformats.org/officeDocument/2006/relationships/hyperlink" Target="https://open.overheid.nl/documenten/dpc-9bc8bf45c248d06f6cc9b1ef88ef54dacd6bcd30/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ietskewaslander.nl/media/whvlfl2c/hooge-waslander-denessen-2023-kansengelijkheid-in-het-onderwijs.pdf" TargetMode="External"/><Relationship Id="rId3" Type="http://schemas.openxmlformats.org/officeDocument/2006/relationships/hyperlink" Target="https://goab.eu/media/yhyhxv0k/taal-in-het-gezin_0.pdf" TargetMode="External"/><Relationship Id="rId7" Type="http://schemas.openxmlformats.org/officeDocument/2006/relationships/hyperlink" Target="https://www.onderwijsinspectie.nl/documenten/rapporten/2023/12/19/signalen-over-de-kinderopvang" TargetMode="External"/><Relationship Id="rId12" Type="http://schemas.openxmlformats.org/officeDocument/2006/relationships/hyperlink" Target="https://www.onderwijskennis.nl/toolkit-jonge-kin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onderwijsinspectie.nl/actueel/nieuws/2023/12/19/landelijk-rapport-ko-2022-voorzichtig-vooruit-en-blijvende-zorgen" TargetMode="External"/><Relationship Id="rId11" Type="http://schemas.openxmlformats.org/officeDocument/2006/relationships/hyperlink" Target="https://eccess.sites.uu.nl/wp-content/uploads/sites/987/2023/11/ECCESS_2023_TvanHuizen.pdf" TargetMode="External"/><Relationship Id="rId5" Type="http://schemas.openxmlformats.org/officeDocument/2006/relationships/hyperlink" Target="https://www.youtube.com/watch?v=_Drx1gWmXsc" TargetMode="External"/><Relationship Id="rId10" Type="http://schemas.openxmlformats.org/officeDocument/2006/relationships/hyperlink" Target="https://kinderopvang.nl/nieuws/berenschot-onderzoek-druk-op-de-keten-is-aangeboden-aan-de-tweede-kamer" TargetMode="External"/><Relationship Id="rId4" Type="http://schemas.openxmlformats.org/officeDocument/2006/relationships/hyperlink" Target="https://www.pisa-nederland.nl/resultaten2022/" TargetMode="External"/><Relationship Id="rId9" Type="http://schemas.openxmlformats.org/officeDocument/2006/relationships/hyperlink" Target="https://esb.nu/kwaliteit-als-sleutel-tot-maatschappelijk-rendement-in-de-kinderopvan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oab.eu/media/4iflkslm/handreiking-inzet-goab-middelen-2023-2026.pdf" TargetMode="External"/><Relationship Id="rId7" Type="http://schemas.openxmlformats.org/officeDocument/2006/relationships/hyperlink" Target="https://goab.eu/kennisbank/overdrachtsformulier-gemeentelijk-onderwijsachterstandenbeleid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oab.eu/nieuws/terugblik-webinar-voorschoolse-educatie-en-de-lea/" TargetMode="External"/><Relationship Id="rId5" Type="http://schemas.openxmlformats.org/officeDocument/2006/relationships/hyperlink" Target="https://goab.eu/nieuws/webinar-zware-ve-groepen-terugkijken/" TargetMode="External"/><Relationship Id="rId4" Type="http://schemas.openxmlformats.org/officeDocument/2006/relationships/hyperlink" Target="https://goab.eu/media/yhyhxv0k/taal-in-het-gezin_0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2408417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Kenniskring GOAB 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Regio Midden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Wifi </a:t>
            </a:r>
            <a:r>
              <a:rPr lang="nl-NL" sz="4000" dirty="0" err="1">
                <a:latin typeface="Verdana" panose="020B0604030504040204" pitchFamily="34" charset="0"/>
                <a:ea typeface="Verdana" panose="020B0604030504040204" pitchFamily="34" charset="0"/>
              </a:rPr>
              <a:t>ww</a:t>
            </a: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: Welkom@19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85392" y="4664732"/>
            <a:ext cx="6400800" cy="1752600"/>
          </a:xfrm>
        </p:spPr>
        <p:txBody>
          <a:bodyPr/>
          <a:lstStyle/>
          <a:p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19 maart 2024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331640" y="6021288"/>
            <a:ext cx="7416924" cy="836712"/>
          </a:xfrm>
        </p:spPr>
        <p:txBody>
          <a:bodyPr/>
          <a:lstStyle/>
          <a:p>
            <a:pPr algn="l"/>
            <a:r>
              <a:rPr lang="nl-NL" sz="2800" dirty="0"/>
              <a:t>Wendy de Geus, Maaike Vaes en Marco Zuidam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8635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A4692-7972-F598-7488-D7A1CCA6A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4C195-4BD8-F573-A27B-399438BB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570186"/>
          </a:xfrm>
        </p:spPr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    Oplossingen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5C3183-2BC2-8C64-9167-6AE5596B7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Tx/>
              <a:buChar char="-"/>
            </a:pPr>
            <a:endParaRPr lang="nl-NL" sz="2400" dirty="0">
              <a:cs typeface="Calibri"/>
            </a:endParaRPr>
          </a:p>
          <a:p>
            <a:pPr>
              <a:buFontTx/>
              <a:buChar char="-"/>
            </a:pPr>
            <a:r>
              <a:rPr lang="nl-NL" sz="2800" dirty="0">
                <a:cs typeface="Calibri"/>
              </a:rPr>
              <a:t>Kleine kernen subsidie/startsubsidie</a:t>
            </a:r>
          </a:p>
          <a:p>
            <a:pPr>
              <a:buFontTx/>
              <a:buChar char="-"/>
            </a:pPr>
            <a:r>
              <a:rPr lang="nl-NL" sz="2800" dirty="0">
                <a:solidFill>
                  <a:schemeClr val="tx1"/>
                </a:solidFill>
                <a:cs typeface="Calibri"/>
              </a:rPr>
              <a:t>Goede </a:t>
            </a:r>
            <a:r>
              <a:rPr lang="nl-NL" sz="2800" dirty="0" err="1">
                <a:solidFill>
                  <a:schemeClr val="tx1"/>
                </a:solidFill>
                <a:cs typeface="Calibri"/>
              </a:rPr>
              <a:t>financiele</a:t>
            </a:r>
            <a:r>
              <a:rPr lang="nl-NL" sz="2800" dirty="0">
                <a:solidFill>
                  <a:schemeClr val="tx1"/>
                </a:solidFill>
                <a:cs typeface="Calibri"/>
              </a:rPr>
              <a:t> regelingen </a:t>
            </a:r>
            <a:r>
              <a:rPr lang="nl-NL" sz="2800" dirty="0" err="1">
                <a:solidFill>
                  <a:schemeClr val="tx1"/>
                </a:solidFill>
                <a:cs typeface="Calibri"/>
              </a:rPr>
              <a:t>ve</a:t>
            </a: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nl-NL" sz="2800" dirty="0" err="1">
                <a:cs typeface="Calibri"/>
              </a:rPr>
              <a:t>Ve</a:t>
            </a:r>
            <a:r>
              <a:rPr lang="nl-NL" sz="2800" dirty="0">
                <a:cs typeface="Calibri"/>
              </a:rPr>
              <a:t> in hele dagopvangsetting</a:t>
            </a:r>
            <a:endParaRPr lang="nl-NL" sz="2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tx1"/>
                </a:solidFill>
                <a:cs typeface="Calibri"/>
              </a:rPr>
              <a:t>-  ?? (vanuit de groep)</a:t>
            </a:r>
          </a:p>
          <a:p>
            <a:pPr>
              <a:buFontTx/>
              <a:buChar char="-"/>
            </a:pPr>
            <a:endParaRPr lang="nl-NL" sz="2800" dirty="0">
              <a:cs typeface="Calibri"/>
            </a:endParaRPr>
          </a:p>
          <a:p>
            <a:pPr>
              <a:buFontTx/>
              <a:buChar char="-"/>
            </a:pP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nl-NL" sz="2800" dirty="0">
                <a:cs typeface="Calibri"/>
              </a:rPr>
              <a:t>Wat speelt er op dit vlak bij jullie? </a:t>
            </a: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 marL="45720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  <a:p>
            <a:pPr marL="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87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4. Bereik </a:t>
            </a:r>
            <a:r>
              <a:rPr lang="nl-NL" dirty="0" err="1">
                <a:latin typeface="Verdana"/>
                <a:ea typeface="Verdana"/>
              </a:rPr>
              <a:t>ve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485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93C55-B06B-6525-B131-8CA1515D8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8D5BD-C3DE-D681-150B-87F3FAF32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Bereik </a:t>
            </a:r>
            <a:r>
              <a:rPr lang="nl-NL" dirty="0" err="1">
                <a:latin typeface="Verdana"/>
                <a:ea typeface="Verdana"/>
              </a:rPr>
              <a:t>ve</a:t>
            </a:r>
            <a:r>
              <a:rPr lang="nl-NL" dirty="0">
                <a:latin typeface="Verdana"/>
                <a:ea typeface="Verdana"/>
              </a:rPr>
              <a:t> anno 2024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869195-BF5F-E409-1B72-65D9CC89C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Landelijke </a:t>
            </a:r>
            <a:r>
              <a:rPr lang="nl-NL" sz="2400"/>
              <a:t>gemiddelde 77% </a:t>
            </a:r>
            <a:r>
              <a:rPr lang="nl-NL" sz="2400" dirty="0"/>
              <a:t>voor </a:t>
            </a:r>
            <a:r>
              <a:rPr lang="nl-NL" sz="2400" dirty="0" err="1"/>
              <a:t>ve</a:t>
            </a:r>
            <a:r>
              <a:rPr lang="nl-NL" sz="2400" dirty="0"/>
              <a:t>, veel variatie per gemeente</a:t>
            </a:r>
          </a:p>
          <a:p>
            <a:r>
              <a:rPr lang="nl-NL" sz="2400" dirty="0"/>
              <a:t>Lastig echt goed grip op te krijgen (grensverkeer, wachtlijst niet plaatsbaar, AVG wetgeving </a:t>
            </a:r>
            <a:r>
              <a:rPr lang="nl-NL" sz="2400" dirty="0" err="1"/>
              <a:t>etc</a:t>
            </a:r>
            <a:r>
              <a:rPr lang="nl-NL" sz="2400" dirty="0"/>
              <a:t>)</a:t>
            </a:r>
          </a:p>
          <a:p>
            <a:r>
              <a:rPr lang="nl-NL" sz="2400" dirty="0"/>
              <a:t>Oproep zo hoog mogelijk bereik te halen: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Meer plekken?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Betere toeleiding?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Lagere kosten voor ouders?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Specifieke doelgroepen bereiken lastig/onmogelijk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sz="2400" dirty="0">
                <a:ea typeface="Calibri"/>
                <a:cs typeface="Calibri"/>
              </a:rPr>
              <a:t>Zie ook </a:t>
            </a:r>
            <a:r>
              <a:rPr lang="nl-NL" sz="2400" dirty="0">
                <a:ea typeface="Calibri"/>
                <a:cs typeface="Calibri"/>
                <a:hlinkClick r:id="rId3"/>
              </a:rPr>
              <a:t>Handreiking</a:t>
            </a:r>
            <a:r>
              <a:rPr lang="nl-NL" sz="2400" dirty="0">
                <a:ea typeface="Calibri"/>
                <a:cs typeface="Calibri"/>
              </a:rPr>
              <a:t> vanuit GOAB</a:t>
            </a:r>
            <a:endParaRPr lang="nl-NL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14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DA58E-79C9-E3F2-67D5-D58D613E0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003E5-F489-D1D2-13E0-C2BA29EF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Toeleiding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38F58D-9E23-C09E-F2A4-F87B03139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Vve-coördinator/Peuterconsulent spin in web  </a:t>
            </a:r>
          </a:p>
          <a:p>
            <a:r>
              <a:rPr lang="nl-NL" sz="2400" dirty="0"/>
              <a:t>Inzet oudercontactpersonen/ouderconsulenten, buurtmoeders of huisbezoeken</a:t>
            </a:r>
          </a:p>
          <a:p>
            <a:r>
              <a:rPr lang="nl-NL" sz="2400" dirty="0"/>
              <a:t>Inzet </a:t>
            </a:r>
            <a:r>
              <a:rPr lang="nl-NL" sz="2400" dirty="0" err="1"/>
              <a:t>Instapje</a:t>
            </a:r>
            <a:r>
              <a:rPr lang="nl-NL" sz="2400" dirty="0"/>
              <a:t>/Opstapje (1-2 jaar) </a:t>
            </a:r>
          </a:p>
          <a:p>
            <a:r>
              <a:rPr lang="nl-NL" sz="2400" dirty="0"/>
              <a:t>Ouderspreekuren /inloopmomenten</a:t>
            </a:r>
          </a:p>
          <a:p>
            <a:r>
              <a:rPr lang="nl-NL" sz="2400" dirty="0"/>
              <a:t>Inzet bibliotheek, bijvoorbeeld leesconsulent rond leesbevordering jonge kinderen</a:t>
            </a:r>
          </a:p>
          <a:p>
            <a:r>
              <a:rPr lang="nl-NL" sz="2400" dirty="0"/>
              <a:t>Samenspelactiviteiten ouder en kind op locatie </a:t>
            </a:r>
          </a:p>
          <a:p>
            <a:r>
              <a:rPr lang="nl-NL" sz="2400" dirty="0"/>
              <a:t>Gebruik </a:t>
            </a:r>
            <a:r>
              <a:rPr lang="nl-NL" sz="2400" dirty="0" err="1"/>
              <a:t>social</a:t>
            </a:r>
            <a:r>
              <a:rPr lang="nl-NL" sz="2400" dirty="0"/>
              <a:t> media en goede ervaringen delen 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5163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35494-3125-F0D0-CF4E-CA331BB28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3FD34E-BAC7-9436-7AFD-105265BC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Succesfactoren hoog bereik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52D1EF-22E1-963B-ABE9-A12A5DE9B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Vertrouwen en goede wil, stabiliteit in netwerk</a:t>
            </a:r>
          </a:p>
          <a:p>
            <a:r>
              <a:rPr lang="nl-NL" sz="2400" dirty="0"/>
              <a:t>Stevige rol consultatiebureau</a:t>
            </a:r>
          </a:p>
          <a:p>
            <a:r>
              <a:rPr lang="nl-NL" sz="2400" dirty="0"/>
              <a:t>Digitale tools zoals Peutermonitor</a:t>
            </a:r>
          </a:p>
          <a:p>
            <a:r>
              <a:rPr lang="nl-NL" sz="2400" dirty="0"/>
              <a:t>Communicatieplan, gericht op verschillende doelgroepen ouders </a:t>
            </a:r>
          </a:p>
          <a:p>
            <a:r>
              <a:rPr lang="nl-NL" sz="2400" dirty="0"/>
              <a:t>Frame dat </a:t>
            </a:r>
            <a:r>
              <a:rPr lang="nl-NL" sz="2400" dirty="0" err="1"/>
              <a:t>ve</a:t>
            </a:r>
            <a:r>
              <a:rPr lang="nl-NL" sz="2400" dirty="0"/>
              <a:t> iets vanzelfsprekend is/kansen biedt</a:t>
            </a:r>
          </a:p>
          <a:p>
            <a:r>
              <a:rPr lang="nl-NL" sz="2400" dirty="0"/>
              <a:t>Gratis </a:t>
            </a:r>
            <a:r>
              <a:rPr lang="nl-NL" sz="2400" dirty="0" err="1"/>
              <a:t>ve</a:t>
            </a:r>
            <a:r>
              <a:rPr lang="nl-NL" sz="2400" dirty="0"/>
              <a:t>-aanbod</a:t>
            </a:r>
          </a:p>
          <a:p>
            <a:r>
              <a:rPr lang="nl-NL" sz="2400" dirty="0"/>
              <a:t>Administratie voor ouders minimaliseren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867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57DFE-44AF-1D82-E4D3-E8F116314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392CE-A5A0-4ECA-2457-E7406A076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Uitwisseling: bereik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ve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416C4D-D579-45C4-9B9E-D2510C693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Hoe hoog is bereik </a:t>
            </a:r>
            <a:r>
              <a:rPr lang="nl-NL" sz="2400" dirty="0" err="1"/>
              <a:t>ve</a:t>
            </a:r>
            <a:r>
              <a:rPr lang="nl-NL" sz="2400" dirty="0"/>
              <a:t> in jouw gemeente(en), tevreden?</a:t>
            </a:r>
          </a:p>
          <a:p>
            <a:r>
              <a:rPr lang="nl-NL" sz="2400" dirty="0"/>
              <a:t>Welke tips voor hoger bereik acht je kansrijk in jouw gemeente(n)?</a:t>
            </a:r>
          </a:p>
          <a:p>
            <a:r>
              <a:rPr lang="nl-NL" sz="2400" dirty="0"/>
              <a:t>Wat verwacht je hierbij van de gemeente en wat van de </a:t>
            </a:r>
            <a:r>
              <a:rPr lang="nl-NL" sz="2400" dirty="0" err="1"/>
              <a:t>ve</a:t>
            </a:r>
            <a:r>
              <a:rPr lang="nl-NL" sz="2400" dirty="0"/>
              <a:t>-aanbieder(s)?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5677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5. ‘Zware’ </a:t>
            </a:r>
            <a:r>
              <a:rPr lang="nl-NL" dirty="0" err="1">
                <a:latin typeface="Verdana"/>
                <a:ea typeface="Verdana"/>
              </a:rPr>
              <a:t>ve</a:t>
            </a:r>
            <a:r>
              <a:rPr lang="nl-NL" dirty="0">
                <a:latin typeface="Verdana"/>
                <a:ea typeface="Verdana"/>
              </a:rPr>
              <a:t>-groepen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000" dirty="0">
                <a:solidFill>
                  <a:schemeClr val="tx1"/>
                </a:solidFill>
              </a:rPr>
              <a:t> </a:t>
            </a: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2209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27662"/>
            <a:ext cx="8229600" cy="1036951"/>
          </a:xfrm>
          <a:prstGeom prst="rect">
            <a:avLst/>
          </a:prstGeom>
        </p:spPr>
        <p:txBody>
          <a:bodyPr vert="horz" wrap="square" lIns="0" tIns="356362" rIns="0" bIns="0" rtlCol="0">
            <a:spAutoFit/>
          </a:bodyPr>
          <a:lstStyle/>
          <a:p>
            <a:pPr marL="512445" algn="l">
              <a:lnSpc>
                <a:spcPct val="100000"/>
              </a:lnSpc>
            </a:pPr>
            <a:r>
              <a:rPr spc="-150" dirty="0"/>
              <a:t>W</a:t>
            </a:r>
            <a:r>
              <a:rPr spc="-40" dirty="0"/>
              <a:t>a</a:t>
            </a:r>
            <a:r>
              <a:rPr dirty="0"/>
              <a:t>t z</a:t>
            </a:r>
            <a:r>
              <a:rPr spc="-15" dirty="0"/>
              <a:t>i</a:t>
            </a:r>
            <a:r>
              <a:rPr spc="-5" dirty="0"/>
              <a:t>j</a:t>
            </a:r>
            <a:r>
              <a:rPr dirty="0"/>
              <a:t>n </a:t>
            </a:r>
            <a:r>
              <a:rPr spc="-40" dirty="0"/>
              <a:t>z</a:t>
            </a:r>
            <a:r>
              <a:rPr spc="-55" dirty="0"/>
              <a:t>w</a:t>
            </a:r>
            <a:r>
              <a:rPr dirty="0"/>
              <a:t>a</a:t>
            </a:r>
            <a:r>
              <a:rPr spc="-60" dirty="0"/>
              <a:t>r</a:t>
            </a:r>
            <a:r>
              <a:rPr dirty="0"/>
              <a:t>e </a:t>
            </a:r>
            <a:r>
              <a:rPr spc="-5" dirty="0"/>
              <a:t>V</a:t>
            </a:r>
            <a:r>
              <a:rPr dirty="0"/>
              <a:t>E</a:t>
            </a:r>
            <a:r>
              <a:rPr spc="-5" dirty="0"/>
              <a:t>-</a:t>
            </a:r>
            <a:r>
              <a:rPr dirty="0"/>
              <a:t>g</a:t>
            </a:r>
            <a:r>
              <a:rPr spc="-70" dirty="0"/>
              <a:t>r</a:t>
            </a:r>
            <a:r>
              <a:rPr spc="-5" dirty="0"/>
              <a:t>oe</a:t>
            </a:r>
            <a:r>
              <a:rPr spc="10" dirty="0"/>
              <a:t>p</a:t>
            </a:r>
            <a:r>
              <a:rPr dirty="0"/>
              <a:t>en?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97203"/>
            <a:ext cx="8026400" cy="414472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16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eel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eï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dice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peu</a:t>
            </a:r>
            <a:r>
              <a:rPr sz="2400" spc="-5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Iede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een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ei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doelg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oepd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ie</a:t>
            </a:r>
          </a:p>
          <a:p>
            <a:pPr marL="355600" indent="-342900">
              <a:spcBef>
                <a:spcPts val="765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G</a:t>
            </a:r>
            <a:r>
              <a:rPr sz="2400" spc="-4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AB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bud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lang="nl-NL" sz="2400" spc="-30" dirty="0">
                <a:latin typeface="Calibri"/>
                <a:cs typeface="Calibri"/>
              </a:rPr>
              <a:t>g</a:t>
            </a:r>
            <a:r>
              <a:rPr lang="nl-NL" sz="2400" dirty="0">
                <a:latin typeface="Calibri"/>
                <a:cs typeface="Calibri"/>
              </a:rPr>
              <a:t>emee</a:t>
            </a:r>
            <a:r>
              <a:rPr lang="nl-NL" sz="2400" spc="-35" dirty="0">
                <a:latin typeface="Calibri"/>
                <a:cs typeface="Calibri"/>
              </a:rPr>
              <a:t>n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lang="nl-NL" sz="2400" spc="-35" dirty="0">
                <a:latin typeface="Calibri"/>
                <a:cs typeface="Calibri"/>
              </a:rPr>
              <a:t>v</a:t>
            </a:r>
            <a:r>
              <a:rPr lang="nl-NL" sz="2400" dirty="0">
                <a:latin typeface="Calibri"/>
                <a:cs typeface="Calibri"/>
              </a:rPr>
              <a:t>er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5" dirty="0">
                <a:latin typeface="Calibri"/>
                <a:cs typeface="Calibri"/>
              </a:rPr>
              <a:t>onen </a:t>
            </a:r>
            <a:r>
              <a:rPr lang="nl-NL" sz="2400" dirty="0">
                <a:latin typeface="Calibri"/>
                <a:cs typeface="Calibri"/>
              </a:rPr>
              <a:t>g</a:t>
            </a:r>
            <a:r>
              <a:rPr lang="nl-NL" sz="2400" spc="-50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spc="-40" dirty="0">
                <a:latin typeface="Calibri"/>
                <a:cs typeface="Calibri"/>
              </a:rPr>
              <a:t>t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lang="nl-NL" sz="2400" spc="-35" dirty="0">
                <a:latin typeface="Calibri"/>
                <a:cs typeface="Calibri"/>
              </a:rPr>
              <a:t>v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lang="nl-NL" sz="2400" spc="-65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sch</a:t>
            </a:r>
            <a:r>
              <a:rPr lang="nl-NL" sz="2400" spc="-15" dirty="0">
                <a:latin typeface="Calibri"/>
                <a:cs typeface="Calibri"/>
              </a:rPr>
              <a:t>i</a:t>
            </a:r>
            <a:r>
              <a:rPr lang="nl-NL" sz="2400" dirty="0">
                <a:latin typeface="Calibri"/>
                <a:cs typeface="Calibri"/>
              </a:rPr>
              <a:t>l</a:t>
            </a:r>
            <a:r>
              <a:rPr lang="nl-NL" sz="2400" spc="-10" dirty="0">
                <a:latin typeface="Calibri"/>
                <a:cs typeface="Calibri"/>
              </a:rPr>
              <a:t>l</a:t>
            </a:r>
            <a:r>
              <a:rPr lang="nl-NL" sz="2400" dirty="0">
                <a:latin typeface="Calibri"/>
                <a:cs typeface="Calibri"/>
              </a:rPr>
              <a:t>en, dus verschil in mogelijkheden voor deze groepen</a:t>
            </a:r>
          </a:p>
          <a:p>
            <a:pPr marL="355600">
              <a:lnSpc>
                <a:spcPct val="100000"/>
              </a:lnSpc>
            </a:pPr>
            <a:endParaRPr lang="nl-NL" sz="3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endParaRPr lang="nl-NL" sz="3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endParaRPr lang="nl-NL" sz="3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lang="nl-NL" sz="3200" dirty="0">
                <a:hlinkClick r:id="rId4"/>
              </a:rPr>
              <a:t>Webinar Zware VE-groepen terugkijken | GOAB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5759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-25" dirty="0"/>
              <a:t>A</a:t>
            </a:r>
            <a:r>
              <a:rPr sz="4000" spc="-60" dirty="0"/>
              <a:t>f</a:t>
            </a:r>
            <a:r>
              <a:rPr sz="4000" spc="-25" dirty="0"/>
              <a:t>sp</a:t>
            </a:r>
            <a:r>
              <a:rPr sz="4000" spc="-105" dirty="0"/>
              <a:t>r</a:t>
            </a:r>
            <a:r>
              <a:rPr sz="4000" spc="-20" dirty="0"/>
              <a:t>a</a:t>
            </a:r>
            <a:r>
              <a:rPr sz="4000" spc="-155" dirty="0"/>
              <a:t>k</a:t>
            </a:r>
            <a:r>
              <a:rPr sz="4000" spc="-25" dirty="0"/>
              <a:t>en</a:t>
            </a:r>
            <a:r>
              <a:rPr sz="4000" spc="-5" dirty="0"/>
              <a:t> </a:t>
            </a:r>
            <a:r>
              <a:rPr sz="4000" spc="-60" dirty="0"/>
              <a:t>v</a:t>
            </a:r>
            <a:r>
              <a:rPr sz="4000" spc="-20" dirty="0"/>
              <a:t>e</a:t>
            </a:r>
            <a:r>
              <a:rPr sz="4000" spc="-90" dirty="0"/>
              <a:t>r</a:t>
            </a:r>
            <a:r>
              <a:rPr sz="4000" spc="-25" dirty="0"/>
              <a:t>schi</a:t>
            </a:r>
            <a:r>
              <a:rPr sz="4000" spc="-20" dirty="0"/>
              <a:t>llen</a:t>
            </a:r>
            <a:r>
              <a:rPr sz="4000" spc="-10" dirty="0"/>
              <a:t> </a:t>
            </a:r>
            <a:r>
              <a:rPr sz="4000" spc="-30" dirty="0"/>
              <a:t>pe</a:t>
            </a:r>
            <a:r>
              <a:rPr sz="4000" spc="-15" dirty="0"/>
              <a:t>r</a:t>
            </a:r>
            <a:r>
              <a:rPr sz="4000" spc="5" dirty="0"/>
              <a:t> </a:t>
            </a:r>
            <a:r>
              <a:rPr sz="4000" spc="-50" dirty="0"/>
              <a:t>g</a:t>
            </a:r>
            <a:r>
              <a:rPr sz="4000" spc="-25" dirty="0"/>
              <a:t>emee</a:t>
            </a:r>
            <a:r>
              <a:rPr sz="4000" spc="-60" dirty="0"/>
              <a:t>nt</a:t>
            </a:r>
            <a:r>
              <a:rPr sz="4000" spc="-20" dirty="0"/>
              <a:t>e</a:t>
            </a:r>
            <a:endParaRPr sz="40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84503"/>
            <a:ext cx="7939405" cy="2421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0" dirty="0">
                <a:latin typeface="Calibri"/>
                <a:cs typeface="Calibri"/>
              </a:rPr>
              <a:t>s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erhou</a:t>
            </a:r>
            <a:r>
              <a:rPr sz="2400" spc="-2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nde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 een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E- ind</a:t>
            </a:r>
            <a:r>
              <a:rPr sz="2400" spc="-2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ca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sch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lt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bij</a:t>
            </a:r>
            <a:r>
              <a:rPr sz="2400" spc="-25" dirty="0">
                <a:latin typeface="Calibri"/>
                <a:cs typeface="Calibri"/>
              </a:rPr>
              <a:t>v</a:t>
            </a:r>
            <a:r>
              <a:rPr sz="2400" spc="-5" dirty="0">
                <a:latin typeface="Calibri"/>
                <a:cs typeface="Calibri"/>
              </a:rPr>
              <a:t>oorbeeld </a:t>
            </a:r>
            <a:r>
              <a:rPr sz="2400" dirty="0">
                <a:latin typeface="Calibri"/>
                <a:cs typeface="Calibri"/>
              </a:rPr>
              <a:t>1/3,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2/3</a:t>
            </a:r>
            <a:r>
              <a:rPr sz="2400" spc="-5" dirty="0">
                <a:latin typeface="Calibri"/>
                <a:cs typeface="Calibri"/>
              </a:rPr>
              <a:t> o</a:t>
            </a:r>
            <a:r>
              <a:rPr sz="2400" dirty="0">
                <a:latin typeface="Calibri"/>
                <a:cs typeface="Calibri"/>
              </a:rPr>
              <a:t>f 50/50</a:t>
            </a:r>
          </a:p>
          <a:p>
            <a:pPr marL="355600" marR="4019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D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ni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‘</a:t>
            </a:r>
            <a:r>
              <a:rPr sz="2400" spc="-40" dirty="0">
                <a:latin typeface="Calibri"/>
                <a:cs typeface="Calibri"/>
              </a:rPr>
              <a:t>zw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e’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sch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lt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per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bij</a:t>
            </a:r>
            <a:r>
              <a:rPr sz="2400" spc="-25" dirty="0">
                <a:latin typeface="Calibri"/>
                <a:cs typeface="Calibri"/>
              </a:rPr>
              <a:t>v</a:t>
            </a:r>
            <a:r>
              <a:rPr sz="2400" spc="-5" dirty="0">
                <a:latin typeface="Calibri"/>
                <a:cs typeface="Calibri"/>
              </a:rPr>
              <a:t>oorbeel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meer </a:t>
            </a:r>
            <a:r>
              <a:rPr sz="2400" spc="-1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50% met een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-in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e, tus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20" dirty="0">
                <a:latin typeface="Calibri"/>
                <a:cs typeface="Calibri"/>
              </a:rPr>
              <a:t>2</a:t>
            </a:r>
            <a:r>
              <a:rPr sz="2400" dirty="0">
                <a:latin typeface="Calibri"/>
                <a:cs typeface="Calibri"/>
              </a:rPr>
              <a:t>5% 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5</a:t>
            </a:r>
            <a:r>
              <a:rPr sz="2400" dirty="0">
                <a:latin typeface="Calibri"/>
                <a:cs typeface="Calibri"/>
              </a:rPr>
              <a:t>0%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da</a:t>
            </a:r>
            <a:r>
              <a:rPr sz="2400" dirty="0">
                <a:latin typeface="Calibri"/>
                <a:cs typeface="Calibri"/>
              </a:rPr>
              <a:t>n 30%</a:t>
            </a: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Gemee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ha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el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/B/C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0422" y="258063"/>
            <a:ext cx="7363155" cy="606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3080" marR="5080" indent="-3041015">
              <a:lnSpc>
                <a:spcPct val="102099"/>
              </a:lnSpc>
            </a:pPr>
            <a:r>
              <a:rPr lang="nl-NL" sz="4000" spc="-5" dirty="0"/>
              <a:t>Tips/Toepassingen</a:t>
            </a: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249745"/>
            <a:ext cx="7869555" cy="3365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Extra handen in groep: Inzet studenten, extra beroepskracht (niet VE gecertificeerd), BBL in VE, flexibele inzet 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Extra tijd voor de vaste pm’ers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0" dirty="0">
                <a:latin typeface="Calibri"/>
                <a:cs typeface="Calibri"/>
              </a:rPr>
              <a:t>G</a:t>
            </a:r>
            <a:r>
              <a:rPr lang="nl-NL" sz="2400" spc="-50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oe</a:t>
            </a:r>
            <a:r>
              <a:rPr lang="nl-NL" sz="2400" dirty="0">
                <a:latin typeface="Calibri"/>
                <a:cs typeface="Calibri"/>
              </a:rPr>
              <a:t>p </a:t>
            </a:r>
            <a:r>
              <a:rPr lang="nl-NL" sz="2400" spc="-50" dirty="0">
                <a:latin typeface="Calibri"/>
                <a:cs typeface="Calibri"/>
              </a:rPr>
              <a:t>v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klein</a:t>
            </a:r>
            <a:r>
              <a:rPr lang="nl-NL" sz="2400" spc="5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n</a:t>
            </a:r>
            <a:r>
              <a:rPr lang="nl-NL" sz="2400" spc="-5" dirty="0">
                <a:latin typeface="Calibri"/>
                <a:cs typeface="Calibri"/>
              </a:rPr>
              <a:t> naa</a:t>
            </a:r>
            <a:r>
              <a:rPr lang="nl-NL" sz="2400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 14 of </a:t>
            </a:r>
            <a:r>
              <a:rPr lang="nl-NL" sz="2400" spc="-15" dirty="0">
                <a:latin typeface="Calibri"/>
                <a:cs typeface="Calibri"/>
              </a:rPr>
              <a:t>12</a:t>
            </a:r>
            <a:r>
              <a:rPr lang="nl-NL" sz="2400" spc="-10" dirty="0">
                <a:latin typeface="Calibri"/>
                <a:cs typeface="Calibri"/>
              </a:rPr>
              <a:t> 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P</a:t>
            </a:r>
            <a:r>
              <a:rPr lang="nl-NL" sz="2400" spc="-5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o</a:t>
            </a:r>
            <a:r>
              <a:rPr lang="nl-NL" sz="2400" spc="-75" dirty="0">
                <a:latin typeface="Calibri"/>
                <a:cs typeface="Calibri"/>
              </a:rPr>
              <a:t>f</a:t>
            </a:r>
            <a:r>
              <a:rPr lang="nl-NL" sz="2400" dirty="0">
                <a:latin typeface="Calibri"/>
                <a:cs typeface="Calibri"/>
              </a:rPr>
              <a:t>essiona</a:t>
            </a:r>
            <a:r>
              <a:rPr lang="nl-NL" sz="2400" spc="-10" dirty="0">
                <a:latin typeface="Calibri"/>
                <a:cs typeface="Calibri"/>
              </a:rPr>
              <a:t>l</a:t>
            </a:r>
            <a:r>
              <a:rPr lang="nl-NL" sz="2400" dirty="0">
                <a:latin typeface="Calibri"/>
                <a:cs typeface="Calibri"/>
              </a:rPr>
              <a:t>is</a:t>
            </a:r>
            <a:r>
              <a:rPr lang="nl-NL" sz="2400" spc="-10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r</a:t>
            </a:r>
            <a:r>
              <a:rPr lang="nl-NL" sz="2400" spc="-10" dirty="0">
                <a:latin typeface="Calibri"/>
                <a:cs typeface="Calibri"/>
              </a:rPr>
              <a:t>i</a:t>
            </a:r>
            <a:r>
              <a:rPr lang="nl-NL" sz="2400" dirty="0">
                <a:latin typeface="Calibri"/>
                <a:cs typeface="Calibri"/>
              </a:rPr>
              <a:t>ng</a:t>
            </a:r>
            <a:r>
              <a:rPr lang="nl-NL" sz="2400" spc="25" dirty="0">
                <a:latin typeface="Calibri"/>
                <a:cs typeface="Calibri"/>
              </a:rPr>
              <a:t> </a:t>
            </a:r>
            <a:r>
              <a:rPr lang="nl-NL" sz="2400" dirty="0">
                <a:latin typeface="Calibri"/>
                <a:cs typeface="Calibri"/>
              </a:rPr>
              <a:t>en</a:t>
            </a:r>
            <a:r>
              <a:rPr lang="nl-NL" sz="2400" spc="-10" dirty="0">
                <a:latin typeface="Calibri"/>
                <a:cs typeface="Calibri"/>
              </a:rPr>
              <a:t> </a:t>
            </a:r>
            <a:r>
              <a:rPr lang="nl-NL" sz="2400" spc="-30" dirty="0">
                <a:latin typeface="Calibri"/>
                <a:cs typeface="Calibri"/>
              </a:rPr>
              <a:t>c</a:t>
            </a:r>
            <a:r>
              <a:rPr lang="nl-NL" sz="2400" dirty="0">
                <a:latin typeface="Calibri"/>
                <a:cs typeface="Calibri"/>
              </a:rPr>
              <a:t>oachin</a:t>
            </a:r>
            <a:r>
              <a:rPr lang="nl-NL" sz="2400" spc="105" dirty="0">
                <a:latin typeface="Calibri"/>
                <a:cs typeface="Calibri"/>
              </a:rPr>
              <a:t>g</a:t>
            </a:r>
            <a:r>
              <a:rPr lang="nl-NL" sz="2400" dirty="0">
                <a:latin typeface="Calibri"/>
                <a:cs typeface="Calibri"/>
              </a:rPr>
              <a:t>/m</a:t>
            </a:r>
            <a:r>
              <a:rPr lang="nl-NL" sz="2400" spc="5" dirty="0">
                <a:latin typeface="Calibri"/>
                <a:cs typeface="Calibri"/>
              </a:rPr>
              <a:t>o</a:t>
            </a:r>
            <a:r>
              <a:rPr lang="nl-NL" sz="2400" dirty="0">
                <a:latin typeface="Calibri"/>
                <a:cs typeface="Calibri"/>
              </a:rPr>
              <a:t>d</a:t>
            </a:r>
            <a:r>
              <a:rPr lang="nl-NL" sz="2400" spc="-10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l</a:t>
            </a:r>
            <a:r>
              <a:rPr lang="nl-NL" sz="2400" spc="-15" dirty="0">
                <a:latin typeface="Calibri"/>
                <a:cs typeface="Calibri"/>
              </a:rPr>
              <a:t>l</a:t>
            </a:r>
            <a:r>
              <a:rPr lang="nl-NL" sz="2400" dirty="0">
                <a:latin typeface="Calibri"/>
                <a:cs typeface="Calibri"/>
              </a:rPr>
              <a:t>i</a:t>
            </a:r>
            <a:r>
              <a:rPr lang="nl-NL" sz="2400" spc="-10" dirty="0">
                <a:latin typeface="Calibri"/>
                <a:cs typeface="Calibri"/>
              </a:rPr>
              <a:t>n</a:t>
            </a:r>
            <a:r>
              <a:rPr lang="nl-NL" sz="2400" dirty="0">
                <a:latin typeface="Calibri"/>
                <a:cs typeface="Calibri"/>
              </a:rPr>
              <a:t>g pm</a:t>
            </a:r>
            <a:r>
              <a:rPr lang="nl-NL" sz="2400" spc="-225" dirty="0">
                <a:latin typeface="Calibri"/>
                <a:cs typeface="Calibri"/>
              </a:rPr>
              <a:t>’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lang="nl-NL" sz="2400" spc="-60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s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Interne regisseur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Inrichting groepsruimtes voor de 3</a:t>
            </a:r>
            <a:r>
              <a:rPr lang="nl-NL" sz="2400" baseline="30000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 pedagoog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Doelgericht werken, taakverdeling, normaliseren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Welkom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Nieuws GOAB 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Voldoende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-plekken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Bereik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‘Zware’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-groepen (veel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-kinderen)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de Etalage: doorgaande lijn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-po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Evaluatie en afronding</a:t>
            </a:r>
          </a:p>
          <a:p>
            <a:pPr marL="0" lvl="0" indent="0">
              <a:buNone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600" dirty="0"/>
          </a:p>
          <a:p>
            <a:pPr marL="514350" indent="-514350">
              <a:buAutoNum type="arabicPeriod"/>
            </a:pP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1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1966"/>
            <a:ext cx="8379460" cy="4616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5" dirty="0">
                <a:latin typeface="Calibri"/>
                <a:cs typeface="Calibri"/>
              </a:rPr>
              <a:t>Ext</a:t>
            </a:r>
            <a:r>
              <a:rPr lang="nl-NL" sz="2400" spc="-5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a aan</a:t>
            </a:r>
            <a:r>
              <a:rPr lang="nl-NL" sz="2400" spc="-15" dirty="0">
                <a:latin typeface="Calibri"/>
                <a:cs typeface="Calibri"/>
              </a:rPr>
              <a:t>b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dirty="0">
                <a:latin typeface="Calibri"/>
                <a:cs typeface="Calibri"/>
              </a:rPr>
              <a:t>d </a:t>
            </a:r>
            <a:r>
              <a:rPr lang="nl-NL" sz="2400" spc="-20" dirty="0">
                <a:latin typeface="Calibri"/>
                <a:cs typeface="Calibri"/>
              </a:rPr>
              <a:t>v</a:t>
            </a:r>
            <a:r>
              <a:rPr lang="nl-NL" sz="2400" spc="-5" dirty="0">
                <a:latin typeface="Calibri"/>
                <a:cs typeface="Calibri"/>
              </a:rPr>
              <a:t>oo</a:t>
            </a:r>
            <a:r>
              <a:rPr lang="nl-NL" sz="2400" dirty="0">
                <a:latin typeface="Calibri"/>
                <a:cs typeface="Calibri"/>
              </a:rPr>
              <a:t>r 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spc="-15" dirty="0">
                <a:latin typeface="Calibri"/>
                <a:cs typeface="Calibri"/>
              </a:rPr>
              <a:t>u</a:t>
            </a:r>
            <a:r>
              <a:rPr lang="nl-NL" sz="2400" spc="-5" dirty="0">
                <a:latin typeface="Calibri"/>
                <a:cs typeface="Calibri"/>
              </a:rPr>
              <a:t>d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6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s </a:t>
            </a:r>
            <a:r>
              <a:rPr lang="nl-NL" sz="2400" spc="5" dirty="0">
                <a:latin typeface="Calibri"/>
                <a:cs typeface="Calibri"/>
              </a:rPr>
              <a:t>(</a:t>
            </a:r>
            <a:r>
              <a:rPr lang="nl-NL" sz="2400" spc="-5" dirty="0">
                <a:latin typeface="Calibri"/>
                <a:cs typeface="Calibri"/>
              </a:rPr>
              <a:t>p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da</a:t>
            </a:r>
            <a:r>
              <a:rPr lang="nl-NL" sz="2400" spc="-25" dirty="0">
                <a:latin typeface="Calibri"/>
                <a:cs typeface="Calibri"/>
              </a:rPr>
              <a:t>g</a:t>
            </a:r>
            <a:r>
              <a:rPr lang="nl-NL" sz="2400" spc="-5" dirty="0">
                <a:latin typeface="Calibri"/>
                <a:cs typeface="Calibri"/>
              </a:rPr>
              <a:t>ogische dr</a:t>
            </a:r>
            <a:r>
              <a:rPr lang="nl-NL" sz="2400" spc="-10" dirty="0">
                <a:latin typeface="Calibri"/>
                <a:cs typeface="Calibri"/>
              </a:rPr>
              <a:t>i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35" dirty="0">
                <a:latin typeface="Calibri"/>
                <a:cs typeface="Calibri"/>
              </a:rPr>
              <a:t>h</a:t>
            </a:r>
            <a:r>
              <a:rPr lang="nl-NL" sz="2400" spc="-20" dirty="0">
                <a:latin typeface="Calibri"/>
                <a:cs typeface="Calibri"/>
              </a:rPr>
              <a:t>oek) 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0" dirty="0">
                <a:cs typeface="Calibri"/>
              </a:rPr>
              <a:t>(Ouder)brugfunctionaris VE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5" dirty="0">
                <a:cs typeface="Calibri"/>
              </a:rPr>
              <a:t>Mee</a:t>
            </a:r>
            <a:r>
              <a:rPr lang="nl-NL" sz="2400" spc="-15" dirty="0">
                <a:cs typeface="Calibri"/>
              </a:rPr>
              <a:t>r</a:t>
            </a:r>
            <a:r>
              <a:rPr lang="nl-NL" sz="2400" dirty="0">
                <a:cs typeface="Calibri"/>
              </a:rPr>
              <a:t> </a:t>
            </a:r>
            <a:r>
              <a:rPr lang="nl-NL" sz="2400" spc="-25" dirty="0">
                <a:cs typeface="Calibri"/>
              </a:rPr>
              <a:t>same</a:t>
            </a:r>
            <a:r>
              <a:rPr lang="nl-NL" sz="2400" spc="-55" dirty="0">
                <a:cs typeface="Calibri"/>
              </a:rPr>
              <a:t>n</a:t>
            </a:r>
            <a:r>
              <a:rPr lang="nl-NL" sz="2400" spc="-50" dirty="0">
                <a:cs typeface="Calibri"/>
              </a:rPr>
              <a:t>w</a:t>
            </a:r>
            <a:r>
              <a:rPr lang="nl-NL" sz="2400" spc="-15" dirty="0">
                <a:cs typeface="Calibri"/>
              </a:rPr>
              <a:t>e</a:t>
            </a:r>
            <a:r>
              <a:rPr lang="nl-NL" sz="2400" spc="-25" dirty="0">
                <a:cs typeface="Calibri"/>
              </a:rPr>
              <a:t>r</a:t>
            </a:r>
            <a:r>
              <a:rPr lang="nl-NL" sz="2400" spc="-110" dirty="0">
                <a:cs typeface="Calibri"/>
              </a:rPr>
              <a:t>k</a:t>
            </a:r>
            <a:r>
              <a:rPr lang="nl-NL" sz="2400" spc="-20" dirty="0">
                <a:cs typeface="Calibri"/>
              </a:rPr>
              <a:t>en</a:t>
            </a:r>
            <a:r>
              <a:rPr lang="nl-NL" sz="2400" spc="-15" dirty="0">
                <a:cs typeface="Calibri"/>
              </a:rPr>
              <a:t> </a:t>
            </a:r>
            <a:r>
              <a:rPr lang="nl-NL" sz="2400" spc="-20" dirty="0">
                <a:cs typeface="Calibri"/>
              </a:rPr>
              <a:t>m</a:t>
            </a:r>
            <a:r>
              <a:rPr lang="nl-NL" sz="2400" spc="-35" dirty="0">
                <a:cs typeface="Calibri"/>
              </a:rPr>
              <a:t>e</a:t>
            </a:r>
            <a:r>
              <a:rPr lang="nl-NL" sz="2400" spc="-10" dirty="0">
                <a:cs typeface="Calibri"/>
              </a:rPr>
              <a:t>t</a:t>
            </a:r>
            <a:r>
              <a:rPr lang="nl-NL" sz="2400" spc="-15" dirty="0">
                <a:cs typeface="Calibri"/>
              </a:rPr>
              <a:t> </a:t>
            </a:r>
            <a:r>
              <a:rPr lang="nl-NL" sz="2400" spc="-5" dirty="0">
                <a:cs typeface="Calibri"/>
              </a:rPr>
              <a:t>ond</a:t>
            </a:r>
            <a:r>
              <a:rPr lang="nl-NL" sz="2400" spc="-10" dirty="0">
                <a:cs typeface="Calibri"/>
              </a:rPr>
              <a:t>e</a:t>
            </a:r>
            <a:r>
              <a:rPr lang="nl-NL" sz="2400" spc="-15" dirty="0">
                <a:cs typeface="Calibri"/>
              </a:rPr>
              <a:t>r</a:t>
            </a:r>
            <a:r>
              <a:rPr lang="nl-NL" sz="2400" spc="-20" dirty="0">
                <a:cs typeface="Calibri"/>
              </a:rPr>
              <a:t>w</a:t>
            </a:r>
            <a:r>
              <a:rPr lang="nl-NL" sz="2400" dirty="0">
                <a:cs typeface="Calibri"/>
              </a:rPr>
              <a:t>ijs en andere partners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In</a:t>
            </a:r>
            <a:r>
              <a:rPr lang="nl-NL" sz="2400" spc="-75" dirty="0">
                <a:latin typeface="Calibri"/>
                <a:cs typeface="Calibri"/>
              </a:rPr>
              <a:t>z</a:t>
            </a:r>
            <a:r>
              <a:rPr lang="nl-NL" sz="2400" spc="-35" dirty="0">
                <a:latin typeface="Calibri"/>
                <a:cs typeface="Calibri"/>
              </a:rPr>
              <a:t>e</a:t>
            </a:r>
            <a:r>
              <a:rPr lang="nl-NL" sz="2400" spc="-10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 </a:t>
            </a:r>
            <a:r>
              <a:rPr lang="nl-NL" sz="2400" dirty="0">
                <a:latin typeface="Calibri"/>
                <a:cs typeface="Calibri"/>
              </a:rPr>
              <a:t>i</a:t>
            </a:r>
            <a:r>
              <a:rPr lang="nl-NL" sz="2400" spc="-35" dirty="0">
                <a:latin typeface="Calibri"/>
                <a:cs typeface="Calibri"/>
              </a:rPr>
              <a:t>n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25" dirty="0">
                <a:latin typeface="Calibri"/>
                <a:cs typeface="Calibri"/>
              </a:rPr>
              <a:t>rn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10" dirty="0">
                <a:latin typeface="Calibri"/>
                <a:cs typeface="Calibri"/>
              </a:rPr>
              <a:t> </a:t>
            </a:r>
            <a:r>
              <a:rPr lang="nl-NL" sz="2400" spc="-20" dirty="0">
                <a:latin typeface="Calibri"/>
                <a:cs typeface="Calibri"/>
              </a:rPr>
              <a:t>en</a:t>
            </a:r>
            <a:r>
              <a:rPr lang="nl-NL" sz="2400" spc="-5" dirty="0">
                <a:latin typeface="Calibri"/>
                <a:cs typeface="Calibri"/>
              </a:rPr>
              <a:t> </a:t>
            </a:r>
            <a:r>
              <a:rPr lang="nl-NL" sz="2400" spc="-6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x</a:t>
            </a:r>
            <a:r>
              <a:rPr lang="nl-NL" sz="2400" spc="-2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25" dirty="0">
                <a:latin typeface="Calibri"/>
                <a:cs typeface="Calibri"/>
              </a:rPr>
              <a:t>rn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10" dirty="0">
                <a:latin typeface="Calibri"/>
                <a:cs typeface="Calibri"/>
              </a:rPr>
              <a:t> </a:t>
            </a:r>
            <a:r>
              <a:rPr lang="nl-NL" sz="2400" spc="-5" dirty="0">
                <a:latin typeface="Calibri"/>
                <a:cs typeface="Calibri"/>
              </a:rPr>
              <a:t>on</a:t>
            </a:r>
            <a:r>
              <a:rPr lang="nl-NL" sz="2400" spc="-15" dirty="0">
                <a:latin typeface="Calibri"/>
                <a:cs typeface="Calibri"/>
              </a:rPr>
              <a:t>de</a:t>
            </a:r>
            <a:r>
              <a:rPr lang="nl-NL" sz="2400" spc="-75" dirty="0">
                <a:latin typeface="Calibri"/>
                <a:cs typeface="Calibri"/>
              </a:rPr>
              <a:t>r</a:t>
            </a:r>
            <a:r>
              <a:rPr lang="nl-NL" sz="2400" spc="-35" dirty="0">
                <a:latin typeface="Calibri"/>
                <a:cs typeface="Calibri"/>
              </a:rPr>
              <a:t>s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35" dirty="0">
                <a:latin typeface="Calibri"/>
                <a:cs typeface="Calibri"/>
              </a:rPr>
              <a:t>u</a:t>
            </a:r>
            <a:r>
              <a:rPr lang="nl-NL" sz="2400" spc="-5" dirty="0">
                <a:latin typeface="Calibri"/>
                <a:cs typeface="Calibri"/>
              </a:rPr>
              <a:t>n</a:t>
            </a:r>
            <a:r>
              <a:rPr lang="nl-NL" sz="2400" spc="-10" dirty="0">
                <a:latin typeface="Calibri"/>
                <a:cs typeface="Calibri"/>
              </a:rPr>
              <a:t>i</a:t>
            </a:r>
            <a:r>
              <a:rPr lang="nl-NL" sz="2400" spc="-5" dirty="0">
                <a:latin typeface="Calibri"/>
                <a:cs typeface="Calibri"/>
              </a:rPr>
              <a:t>ng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5" dirty="0">
                <a:latin typeface="Calibri"/>
                <a:cs typeface="Calibri"/>
              </a:rPr>
              <a:t>Mee</a:t>
            </a:r>
            <a:r>
              <a:rPr lang="nl-NL" sz="2400" spc="-1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 </a:t>
            </a:r>
            <a:r>
              <a:rPr lang="nl-NL" sz="2400" spc="-75" dirty="0">
                <a:latin typeface="Calibri"/>
                <a:cs typeface="Calibri"/>
              </a:rPr>
              <a:t>f</a:t>
            </a:r>
            <a:r>
              <a:rPr lang="nl-NL" sz="2400" spc="-5" dirty="0">
                <a:latin typeface="Calibri"/>
                <a:cs typeface="Calibri"/>
              </a:rPr>
              <a:t>ocu</a:t>
            </a:r>
            <a:r>
              <a:rPr lang="nl-NL" sz="2400" dirty="0">
                <a:latin typeface="Calibri"/>
                <a:cs typeface="Calibri"/>
              </a:rPr>
              <a:t>s 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dirty="0">
                <a:latin typeface="Calibri"/>
                <a:cs typeface="Calibri"/>
              </a:rPr>
              <a:t>p</a:t>
            </a:r>
            <a:r>
              <a:rPr lang="nl-NL" sz="2400" spc="-5" dirty="0">
                <a:latin typeface="Calibri"/>
                <a:cs typeface="Calibri"/>
              </a:rPr>
              <a:t> 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30" dirty="0">
                <a:latin typeface="Calibri"/>
                <a:cs typeface="Calibri"/>
              </a:rPr>
              <a:t>e</a:t>
            </a:r>
            <a:r>
              <a:rPr lang="nl-NL" sz="2400" spc="-65" dirty="0">
                <a:latin typeface="Calibri"/>
                <a:cs typeface="Calibri"/>
              </a:rPr>
              <a:t>r</a:t>
            </a:r>
            <a:r>
              <a:rPr lang="nl-NL" sz="2400" spc="-35" dirty="0">
                <a:latin typeface="Calibri"/>
                <a:cs typeface="Calibri"/>
              </a:rPr>
              <a:t>s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 </a:t>
            </a:r>
            <a:r>
              <a:rPr lang="nl-NL" sz="2400" spc="-20" dirty="0">
                <a:latin typeface="Calibri"/>
                <a:cs typeface="Calibri"/>
              </a:rPr>
              <a:t>1000</a:t>
            </a:r>
            <a:r>
              <a:rPr lang="nl-NL" sz="2400" spc="5" dirty="0">
                <a:latin typeface="Calibri"/>
                <a:cs typeface="Calibri"/>
              </a:rPr>
              <a:t> </a:t>
            </a:r>
            <a:r>
              <a:rPr lang="nl-NL" sz="2400" spc="-5" dirty="0">
                <a:latin typeface="Calibri"/>
                <a:cs typeface="Calibri"/>
              </a:rPr>
              <a:t>da</a:t>
            </a:r>
            <a:r>
              <a:rPr lang="nl-NL" sz="2400" spc="-15" dirty="0">
                <a:latin typeface="Calibri"/>
                <a:cs typeface="Calibri"/>
              </a:rPr>
              <a:t>g</a:t>
            </a:r>
            <a:r>
              <a:rPr lang="nl-NL" sz="2400" spc="-20" dirty="0">
                <a:latin typeface="Calibri"/>
                <a:cs typeface="Calibri"/>
              </a:rPr>
              <a:t>en: preventie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sz="2400" spc="-5" dirty="0" err="1">
                <a:latin typeface="Calibri"/>
                <a:cs typeface="Calibri"/>
              </a:rPr>
              <a:t>Doelg</a:t>
            </a:r>
            <a:r>
              <a:rPr sz="2400" spc="-35" dirty="0" err="1">
                <a:latin typeface="Calibri"/>
                <a:cs typeface="Calibri"/>
              </a:rPr>
              <a:t>r</a:t>
            </a:r>
            <a:r>
              <a:rPr sz="2400" spc="-5" dirty="0" err="1">
                <a:latin typeface="Calibri"/>
                <a:cs typeface="Calibri"/>
              </a:rPr>
              <a:t>oepd</a:t>
            </a:r>
            <a:r>
              <a:rPr sz="2400" spc="-10" dirty="0" err="1">
                <a:latin typeface="Calibri"/>
                <a:cs typeface="Calibri"/>
              </a:rPr>
              <a:t>e</a:t>
            </a:r>
            <a:r>
              <a:rPr sz="2400" spc="-5" dirty="0" err="1">
                <a:latin typeface="Calibri"/>
                <a:cs typeface="Calibri"/>
              </a:rPr>
              <a:t>finit</a:t>
            </a:r>
            <a:r>
              <a:rPr sz="2400" spc="-10" dirty="0" err="1">
                <a:latin typeface="Calibri"/>
                <a:cs typeface="Calibri"/>
              </a:rPr>
              <a:t>i</a:t>
            </a:r>
            <a:r>
              <a:rPr sz="2400" dirty="0" err="1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 strakker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lang="nl-NL" sz="2400" spc="-10" dirty="0" err="1">
                <a:latin typeface="Calibri"/>
                <a:cs typeface="Calibri"/>
              </a:rPr>
              <a:t>formul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ren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356235" algn="l"/>
              </a:tabLst>
            </a:pPr>
            <a:endParaRPr lang="nl-NL" sz="2400" spc="-5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Evalueer regelmatig extra maatregelen en pas aan waar nodig: ga met elkaar in gesprek! Zoek met elkaar oplossingen en erken elkaars professionaliteit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24EAA8A-91FE-DC50-B2D8-99426082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422" y="258063"/>
            <a:ext cx="7363155" cy="677108"/>
          </a:xfrm>
        </p:spPr>
        <p:txBody>
          <a:bodyPr>
            <a:normAutofit fontScale="90000"/>
          </a:bodyPr>
          <a:lstStyle/>
          <a:p>
            <a:r>
              <a:rPr lang="nl-NL" dirty="0"/>
              <a:t>Tips/Toepassingen (2)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FF825-125D-6063-9AD4-70232F669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381000"/>
            <a:ext cx="7363155" cy="677108"/>
          </a:xfrm>
        </p:spPr>
        <p:txBody>
          <a:bodyPr>
            <a:normAutofit fontScale="90000"/>
          </a:bodyPr>
          <a:lstStyle/>
          <a:p>
            <a:r>
              <a:rPr lang="nl-NL" dirty="0"/>
              <a:t>Gesprek hierover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DC7C298-0450-C9FC-ED37-8CACF06A1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940" y="1697203"/>
            <a:ext cx="8072119" cy="3816429"/>
          </a:xfrm>
        </p:spPr>
        <p:txBody>
          <a:bodyPr/>
          <a:lstStyle/>
          <a:p>
            <a:r>
              <a:rPr lang="nl-NL" sz="2400" dirty="0"/>
              <a:t>-Zijn er afspraken over de verdeling binnen de VE-groepen over aantal VE peuters / reguliere peuters? Welke zijn dat en wat vind je daarvan?</a:t>
            </a:r>
          </a:p>
          <a:p>
            <a:endParaRPr lang="nl-NL" sz="2400" dirty="0"/>
          </a:p>
          <a:p>
            <a:r>
              <a:rPr lang="nl-NL" sz="2400" dirty="0"/>
              <a:t>-Wat hebben al jullie ingezet bij een “zware “VE-groep? En wat is het resultaat? Verbeterpunten?</a:t>
            </a:r>
          </a:p>
          <a:p>
            <a:endParaRPr lang="nl-NL" sz="2400" dirty="0"/>
          </a:p>
          <a:p>
            <a:r>
              <a:rPr lang="nl-NL" sz="2400" dirty="0"/>
              <a:t>-Zie je nog meer mogelijkheden na deze uitwisseling? En zo ja welke?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6321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6. In de Etalage 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  <p:pic>
        <p:nvPicPr>
          <p:cNvPr id="5" name="Graphic 4" descr="Marketing silhouet">
            <a:extLst>
              <a:ext uri="{FF2B5EF4-FFF2-40B4-BE49-F238E27FC236}">
                <a16:creationId xmlns:a16="http://schemas.microsoft.com/office/drawing/2014/main" id="{66DCD857-FB40-268C-A568-901D287F5C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7584" y="2204864"/>
            <a:ext cx="1969368" cy="196936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74E72A8E-B9A6-A49E-CA14-5DCFD58E3DC9}"/>
              </a:ext>
            </a:extLst>
          </p:cNvPr>
          <p:cNvSpPr txBox="1"/>
          <p:nvPr/>
        </p:nvSpPr>
        <p:spPr>
          <a:xfrm>
            <a:off x="3563888" y="2636912"/>
            <a:ext cx="489654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/>
              <a:t>Welke tip, ervaring of vraag heb je voor andere gemeenten en </a:t>
            </a:r>
            <a:r>
              <a:rPr lang="nl-NL" sz="2400" b="1" dirty="0" err="1"/>
              <a:t>ve</a:t>
            </a:r>
            <a:r>
              <a:rPr lang="nl-NL" sz="2400" b="1" dirty="0"/>
              <a:t>-aanbieders? </a:t>
            </a:r>
          </a:p>
        </p:txBody>
      </p:sp>
    </p:spTree>
    <p:extLst>
      <p:ext uri="{BB962C8B-B14F-4D97-AF65-F5344CB8AC3E}">
        <p14:creationId xmlns:p14="http://schemas.microsoft.com/office/powerpoint/2010/main" val="290160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7. Evaluatie en afronding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400" b="1" dirty="0"/>
              <a:t>Evaluatie bijeenkomst</a:t>
            </a:r>
          </a:p>
          <a:p>
            <a:r>
              <a:rPr lang="nl-NL" sz="2400" dirty="0"/>
              <a:t>Tips en tops</a:t>
            </a:r>
          </a:p>
          <a:p>
            <a:r>
              <a:rPr lang="nl-NL" sz="2400" dirty="0"/>
              <a:t>Evaluatieformulier</a:t>
            </a:r>
            <a:endParaRPr lang="nl-NL" sz="2400" b="1" dirty="0"/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Ter afronding</a:t>
            </a:r>
          </a:p>
          <a:p>
            <a:r>
              <a:rPr lang="nl-NL" sz="2400" dirty="0"/>
              <a:t>Volgende fysieke kenniskring</a:t>
            </a:r>
            <a:r>
              <a:rPr lang="nl-NL" sz="2400"/>
              <a:t>:  18 juni 10-12 (</a:t>
            </a:r>
            <a:r>
              <a:rPr lang="nl-NL" sz="2400" dirty="0"/>
              <a:t>alleen gemeenten)</a:t>
            </a:r>
          </a:p>
          <a:p>
            <a:r>
              <a:rPr lang="nl-NL" sz="2400" dirty="0"/>
              <a:t>Onderwerpen ter bespreking?</a:t>
            </a:r>
          </a:p>
          <a:p>
            <a:r>
              <a:rPr lang="nl-NL" sz="2400" dirty="0"/>
              <a:t>Suggesties voor ondersteuning GOAB 2024/2025?</a:t>
            </a:r>
          </a:p>
          <a:p>
            <a:pPr>
              <a:buFontTx/>
              <a:buChar char="-"/>
            </a:pPr>
            <a:endParaRPr lang="nl-NL" sz="1600" dirty="0"/>
          </a:p>
          <a:p>
            <a:pPr marL="0" indent="0">
              <a:buNone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428124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1. Welkom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/>
          </a:p>
          <a:p>
            <a:pPr>
              <a:buFontTx/>
              <a:buChar char="-"/>
            </a:pPr>
            <a:r>
              <a:rPr lang="nl-NL" sz="2600" dirty="0"/>
              <a:t>Ondersteuningstraject GOAB/VVE: voor ambtenaren en ve-aanbieders</a:t>
            </a:r>
          </a:p>
          <a:p>
            <a:pPr>
              <a:buFontTx/>
              <a:buChar char="-"/>
            </a:pPr>
            <a:r>
              <a:rPr lang="nl-NL" sz="2600" dirty="0">
                <a:solidFill>
                  <a:schemeClr val="tx1"/>
                </a:solidFill>
              </a:rPr>
              <a:t>Kenniskringen: 3x per jaar voor gemeenten, waarbij 1x met ve-aanbieders</a:t>
            </a:r>
          </a:p>
          <a:p>
            <a:pPr>
              <a:buFontTx/>
              <a:buChar char="-"/>
            </a:pPr>
            <a:r>
              <a:rPr lang="nl-NL" sz="2600" dirty="0">
                <a:hlinkClick r:id="rId3"/>
              </a:rPr>
              <a:t>www.goab.eu</a:t>
            </a:r>
            <a:endParaRPr lang="nl-NL" sz="2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600" dirty="0">
                <a:solidFill>
                  <a:schemeClr val="tx1"/>
                </a:solidFill>
              </a:rPr>
              <a:t>Themabijeenkomsten, startersgesprekken en vraagbaak</a:t>
            </a: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200" dirty="0"/>
          </a:p>
          <a:p>
            <a:pPr marL="457200" lvl="1" indent="0">
              <a:buNone/>
            </a:pPr>
            <a:endParaRPr lang="nl-NL" sz="2200" dirty="0"/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598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0829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>
                <a:hlinkClick r:id="rId3"/>
              </a:rPr>
              <a:t>Tijdelijke</a:t>
            </a:r>
            <a:r>
              <a:rPr lang="nl-NL" sz="2400" dirty="0"/>
              <a:t> wet nieuwkomersvoorzieningen</a:t>
            </a:r>
          </a:p>
          <a:p>
            <a:r>
              <a:rPr lang="nl-NL" sz="2400" dirty="0">
                <a:hlinkClick r:id="rId4"/>
              </a:rPr>
              <a:t>Meertalige</a:t>
            </a:r>
            <a:r>
              <a:rPr lang="nl-NL" sz="2400" dirty="0"/>
              <a:t> kinderopvang toegestaan</a:t>
            </a:r>
          </a:p>
          <a:p>
            <a:r>
              <a:rPr lang="nl-NL" sz="2400" dirty="0"/>
              <a:t>In de maak: </a:t>
            </a:r>
            <a:r>
              <a:rPr lang="nl-NL" sz="2400" dirty="0">
                <a:hlinkClick r:id="rId5"/>
              </a:rPr>
              <a:t>subsidieregeling</a:t>
            </a:r>
            <a:r>
              <a:rPr lang="nl-NL" sz="2400" dirty="0"/>
              <a:t> groepshulpen kinderopvang (</a:t>
            </a:r>
            <a:r>
              <a:rPr lang="nl-NL" sz="2400" dirty="0" err="1"/>
              <a:t>bovenformatief</a:t>
            </a:r>
            <a:r>
              <a:rPr lang="nl-NL" sz="2400" dirty="0"/>
              <a:t>) </a:t>
            </a:r>
          </a:p>
          <a:p>
            <a:r>
              <a:rPr lang="nl-NL" sz="2400" dirty="0"/>
              <a:t>In de maak: </a:t>
            </a:r>
            <a:r>
              <a:rPr lang="nl-NL" sz="2400" dirty="0">
                <a:hlinkClick r:id="rId6"/>
              </a:rPr>
              <a:t>verlenging</a:t>
            </a:r>
            <a:r>
              <a:rPr lang="nl-NL" sz="2400" dirty="0"/>
              <a:t> ruimere formatieve inzet beroepskracht in opleiding</a:t>
            </a:r>
          </a:p>
          <a:p>
            <a:r>
              <a:rPr lang="nl-NL" sz="2400" dirty="0">
                <a:hlinkClick r:id="rId7"/>
              </a:rPr>
              <a:t>CBS</a:t>
            </a:r>
            <a:r>
              <a:rPr lang="nl-NL" sz="2400" dirty="0"/>
              <a:t> dashboard verwachte onderwijsachterstanden: 2023</a:t>
            </a:r>
          </a:p>
          <a:p>
            <a:r>
              <a:rPr lang="nl-NL" sz="2400" dirty="0"/>
              <a:t>Toezicht </a:t>
            </a:r>
            <a:r>
              <a:rPr lang="nl-NL" sz="2400" dirty="0" err="1"/>
              <a:t>ve</a:t>
            </a:r>
            <a:r>
              <a:rPr lang="nl-NL" sz="2400" dirty="0"/>
              <a:t> naar GGD: kader educatieve kwaliteit in de maak</a:t>
            </a:r>
          </a:p>
          <a:p>
            <a:r>
              <a:rPr lang="nl-NL" sz="2400" dirty="0">
                <a:hlinkClick r:id="rId8"/>
              </a:rPr>
              <a:t>Kamerbrief</a:t>
            </a:r>
            <a:r>
              <a:rPr lang="nl-NL" sz="2400" dirty="0"/>
              <a:t> 12 maart 2024 over </a:t>
            </a:r>
            <a:r>
              <a:rPr lang="nl-NL" sz="2400" dirty="0">
                <a:hlinkClick r:id="rId9"/>
              </a:rPr>
              <a:t>rapport</a:t>
            </a:r>
            <a:r>
              <a:rPr lang="nl-NL" sz="2400" dirty="0"/>
              <a:t> Onderwijsinspectie 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nl-NL" sz="2400" dirty="0"/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642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</a:t>
            </a:r>
            <a:r>
              <a:rPr lang="nl-NL">
                <a:latin typeface="Verdana"/>
                <a:ea typeface="Verdana"/>
              </a:rPr>
              <a:t>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435280" cy="46805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400" b="1" dirty="0"/>
              <a:t>Nuttige handreikingen/onderzoeken/</a:t>
            </a:r>
            <a:r>
              <a:rPr lang="nl-NL" sz="2400" b="1" dirty="0" err="1"/>
              <a:t>webinars</a:t>
            </a:r>
            <a:r>
              <a:rPr lang="nl-NL" sz="2400" b="1" dirty="0"/>
              <a:t> (extern)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Rol</a:t>
            </a:r>
            <a:r>
              <a:rPr lang="nl-NL" sz="2400" dirty="0"/>
              <a:t> ouders bij taalontwikkeling</a:t>
            </a:r>
          </a:p>
          <a:p>
            <a:pPr>
              <a:buFontTx/>
              <a:buChar char="-"/>
            </a:pPr>
            <a:r>
              <a:rPr lang="nl-NL" sz="2400" dirty="0" err="1">
                <a:hlinkClick r:id="rId4"/>
              </a:rPr>
              <a:t>Factsheet</a:t>
            </a:r>
            <a:r>
              <a:rPr lang="nl-NL" sz="2400" dirty="0"/>
              <a:t> uitkomsten PISA onderzoek 2022</a:t>
            </a:r>
          </a:p>
          <a:p>
            <a:pPr>
              <a:buFontTx/>
              <a:buChar char="-"/>
            </a:pPr>
            <a:r>
              <a:rPr lang="nl-NL" sz="2400" dirty="0">
                <a:hlinkClick r:id="rId5"/>
              </a:rPr>
              <a:t>Webinar</a:t>
            </a:r>
            <a:r>
              <a:rPr lang="nl-NL" sz="2400" dirty="0"/>
              <a:t> Thuis in Taal &amp; Laaggeletterdheid (GKA)</a:t>
            </a:r>
          </a:p>
          <a:p>
            <a:pPr>
              <a:buFontTx/>
              <a:buChar char="-"/>
            </a:pPr>
            <a:r>
              <a:rPr lang="nl-NL" sz="2400" dirty="0"/>
              <a:t>Onderwijsinspectie: </a:t>
            </a:r>
            <a:r>
              <a:rPr lang="nl-NL" sz="2400" dirty="0">
                <a:hlinkClick r:id="rId6"/>
              </a:rPr>
              <a:t>Landelijk</a:t>
            </a:r>
            <a:r>
              <a:rPr lang="nl-NL" sz="2400" dirty="0"/>
              <a:t> Rapport Kinderopvang 2022 en </a:t>
            </a:r>
            <a:r>
              <a:rPr lang="nl-NL" sz="2400" dirty="0">
                <a:hlinkClick r:id="rId7"/>
              </a:rPr>
              <a:t>Themaonderzoek</a:t>
            </a:r>
            <a:r>
              <a:rPr lang="nl-NL" sz="2400" dirty="0"/>
              <a:t> signalen kinderopvang</a:t>
            </a:r>
          </a:p>
          <a:p>
            <a:pPr>
              <a:buFontTx/>
              <a:buChar char="-"/>
            </a:pPr>
            <a:r>
              <a:rPr lang="nl-NL" sz="2400" dirty="0">
                <a:hlinkClick r:id="rId8"/>
              </a:rPr>
              <a:t>Kansengelijkheid </a:t>
            </a:r>
            <a:r>
              <a:rPr lang="nl-NL" sz="2400" dirty="0"/>
              <a:t>in het onderwijs: sturen op een betwist ideaal</a:t>
            </a:r>
          </a:p>
          <a:p>
            <a:pPr>
              <a:buFontTx/>
              <a:buChar char="-"/>
            </a:pPr>
            <a:r>
              <a:rPr lang="nl-NL" sz="2400" dirty="0">
                <a:hlinkClick r:id="rId9"/>
              </a:rPr>
              <a:t>Kwaliteit</a:t>
            </a:r>
            <a:r>
              <a:rPr lang="nl-NL" sz="2400" dirty="0"/>
              <a:t> sleutel maatschappelijk rendement kinderopvang</a:t>
            </a:r>
          </a:p>
          <a:p>
            <a:pPr>
              <a:buFontTx/>
              <a:buChar char="-"/>
            </a:pPr>
            <a:r>
              <a:rPr lang="nl-NL" sz="2400" dirty="0">
                <a:hlinkClick r:id="rId10"/>
              </a:rPr>
              <a:t>Druk</a:t>
            </a:r>
            <a:r>
              <a:rPr lang="nl-NL" sz="2400" dirty="0"/>
              <a:t> op de keten</a:t>
            </a:r>
            <a:r>
              <a:rPr lang="nl-NL" sz="2400"/>
              <a:t>, Berenschot</a:t>
            </a:r>
            <a:endParaRPr lang="nl-NL" sz="2400" dirty="0"/>
          </a:p>
          <a:p>
            <a:pPr>
              <a:buFontTx/>
              <a:buChar char="-"/>
            </a:pPr>
            <a:r>
              <a:rPr lang="nl-NL" sz="2400" dirty="0">
                <a:hlinkClick r:id="rId11"/>
              </a:rPr>
              <a:t>Verhoogt</a:t>
            </a:r>
            <a:r>
              <a:rPr lang="nl-NL" sz="2400" dirty="0"/>
              <a:t> de pedagogisch beleidsmedewerker de kwaliteit?</a:t>
            </a:r>
          </a:p>
          <a:p>
            <a:pPr>
              <a:buFontTx/>
              <a:buChar char="-"/>
            </a:pPr>
            <a:r>
              <a:rPr lang="nl-NL" sz="2400" dirty="0">
                <a:hlinkClick r:id="rId12"/>
              </a:rPr>
              <a:t>Toolkit</a:t>
            </a:r>
            <a:r>
              <a:rPr lang="nl-NL" sz="2400" dirty="0"/>
              <a:t> Jonge Kind</a:t>
            </a:r>
          </a:p>
          <a:p>
            <a:pPr marL="0" indent="0">
              <a:buNone/>
            </a:pPr>
            <a:endParaRPr lang="nl-NL" sz="2000" dirty="0">
              <a:cs typeface="Calibri"/>
            </a:endParaRPr>
          </a:p>
          <a:p>
            <a:endParaRPr lang="nl-NL" sz="20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73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</a:t>
            </a:r>
            <a:r>
              <a:rPr lang="nl-NL">
                <a:latin typeface="Verdana"/>
                <a:ea typeface="Verdana"/>
              </a:rPr>
              <a:t>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2941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1" indent="0">
              <a:buNone/>
            </a:pPr>
            <a:r>
              <a:rPr lang="nl-NL" sz="2400" b="1" dirty="0">
                <a:solidFill>
                  <a:schemeClr val="tx1"/>
                </a:solidFill>
                <a:cs typeface="Calibri"/>
              </a:rPr>
              <a:t>GOAB producten/verslagen</a:t>
            </a:r>
          </a:p>
          <a:p>
            <a:pPr marL="0" lvl="1" indent="0">
              <a:buNone/>
            </a:pPr>
            <a:r>
              <a:rPr lang="nl-NL" sz="2400" b="1" dirty="0">
                <a:solidFill>
                  <a:schemeClr val="tx1"/>
                </a:solidFill>
                <a:cs typeface="Calibri"/>
              </a:rPr>
              <a:t>- </a:t>
            </a:r>
            <a:r>
              <a:rPr lang="nl-NL" sz="2400" dirty="0">
                <a:hlinkClick r:id="rId3"/>
              </a:rPr>
              <a:t>Inzet</a:t>
            </a:r>
            <a:r>
              <a:rPr lang="nl-NL" sz="2400" dirty="0"/>
              <a:t> </a:t>
            </a:r>
            <a:r>
              <a:rPr lang="nl-NL" sz="2400" dirty="0">
                <a:solidFill>
                  <a:schemeClr val="tx1"/>
                </a:solidFill>
              </a:rPr>
              <a:t>GOAB-middelen 2023-2026</a:t>
            </a:r>
            <a:endParaRPr lang="nl-NL" sz="2400" dirty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FontTx/>
              <a:buNone/>
            </a:pPr>
            <a:r>
              <a:rPr lang="nl-NL" sz="2000" dirty="0">
                <a:cs typeface="Calibri"/>
              </a:rPr>
              <a:t>- </a:t>
            </a:r>
            <a:r>
              <a:rPr lang="nl-NL" sz="2400" dirty="0">
                <a:cs typeface="Calibri"/>
                <a:hlinkClick r:id="rId5"/>
              </a:rPr>
              <a:t>Webinar</a:t>
            </a:r>
            <a:r>
              <a:rPr lang="nl-NL" sz="2400" dirty="0">
                <a:cs typeface="Calibri"/>
              </a:rPr>
              <a:t> ‘zware’ vve-groepen</a:t>
            </a:r>
          </a:p>
          <a:p>
            <a:pPr marL="0" indent="0">
              <a:buNone/>
            </a:pPr>
            <a:r>
              <a:rPr lang="nl-NL" sz="2400" dirty="0">
                <a:cs typeface="Calibri"/>
                <a:hlinkClick r:id="rId6"/>
              </a:rPr>
              <a:t>- Webinar</a:t>
            </a:r>
            <a:r>
              <a:rPr lang="nl-NL" sz="2400" dirty="0">
                <a:cs typeface="Calibri"/>
              </a:rPr>
              <a:t> LEA en de </a:t>
            </a:r>
            <a:r>
              <a:rPr lang="nl-NL" sz="2400" dirty="0" err="1">
                <a:cs typeface="Calibri"/>
              </a:rPr>
              <a:t>ve</a:t>
            </a:r>
            <a:endParaRPr lang="nl-NL" sz="2400" dirty="0">
              <a:cs typeface="Calibri"/>
            </a:endParaRPr>
          </a:p>
          <a:p>
            <a:pPr marL="0" indent="0">
              <a:buNone/>
            </a:pPr>
            <a:r>
              <a:rPr lang="nl-NL" sz="2400" dirty="0">
                <a:cs typeface="Calibri"/>
                <a:hlinkClick r:id="rId7"/>
              </a:rPr>
              <a:t>- Overdracht</a:t>
            </a:r>
            <a:r>
              <a:rPr lang="nl-NL" sz="2400" dirty="0">
                <a:cs typeface="Calibri"/>
              </a:rPr>
              <a:t> GOAB dossier</a:t>
            </a:r>
          </a:p>
          <a:p>
            <a:pPr marL="0" indent="0">
              <a:buFontTx/>
              <a:buNone/>
            </a:pPr>
            <a:r>
              <a:rPr lang="nl-NL" sz="2400" b="1" dirty="0">
                <a:cs typeface="Calibri"/>
              </a:rPr>
              <a:t>Binnenkort</a:t>
            </a: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Terugblik </a:t>
            </a:r>
            <a:r>
              <a:rPr lang="nl-NL" sz="2400" dirty="0" err="1">
                <a:cs typeface="Calibri"/>
              </a:rPr>
              <a:t>webinar</a:t>
            </a:r>
            <a:r>
              <a:rPr lang="nl-NL" sz="2400" dirty="0">
                <a:cs typeface="Calibri"/>
              </a:rPr>
              <a:t> </a:t>
            </a:r>
            <a:r>
              <a:rPr lang="nl-NL" sz="2400" dirty="0" err="1">
                <a:cs typeface="Calibri"/>
              </a:rPr>
              <a:t>ve</a:t>
            </a:r>
            <a:r>
              <a:rPr lang="nl-NL" sz="2400" dirty="0">
                <a:cs typeface="Calibri"/>
              </a:rPr>
              <a:t> peuters asielopvang</a:t>
            </a: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Product prijsopbouw </a:t>
            </a:r>
            <a:r>
              <a:rPr lang="nl-NL" sz="2400" dirty="0" err="1">
                <a:cs typeface="Calibri"/>
              </a:rPr>
              <a:t>ve</a:t>
            </a:r>
            <a:endParaRPr lang="nl-NL" sz="2400" dirty="0">
              <a:cs typeface="Calibri"/>
            </a:endParaRP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Kennisclip GOAB breed</a:t>
            </a: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Themabijeenkomst personeelstekort en kwaliteit </a:t>
            </a:r>
            <a:r>
              <a:rPr lang="nl-NL" sz="2400" dirty="0" err="1">
                <a:cs typeface="Calibri"/>
              </a:rPr>
              <a:t>ve</a:t>
            </a:r>
            <a:endParaRPr lang="nl-NL" sz="2400" dirty="0">
              <a:cs typeface="Calibri"/>
            </a:endParaRP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Product </a:t>
            </a:r>
            <a:r>
              <a:rPr lang="nl-NL" sz="2400" dirty="0" err="1">
                <a:cs typeface="Calibri"/>
              </a:rPr>
              <a:t>ve</a:t>
            </a:r>
            <a:r>
              <a:rPr lang="nl-NL" sz="2400" dirty="0">
                <a:cs typeface="Calibri"/>
              </a:rPr>
              <a:t> in andere contexten</a:t>
            </a:r>
          </a:p>
          <a:p>
            <a:pPr marL="0" indent="0">
              <a:buFontTx/>
              <a:buNone/>
            </a:pPr>
            <a:endParaRPr lang="nl-NL" sz="2400" dirty="0">
              <a:cs typeface="Calibri"/>
            </a:endParaRPr>
          </a:p>
          <a:p>
            <a:pPr marL="0" indent="0">
              <a:buFontTx/>
              <a:buNone/>
            </a:pPr>
            <a:endParaRPr lang="nl-NL" sz="2400" dirty="0">
              <a:cs typeface="Calibri"/>
            </a:endParaRPr>
          </a:p>
          <a:p>
            <a:pPr marL="0" indent="0">
              <a:buNone/>
            </a:pPr>
            <a:endParaRPr lang="nl-NL" sz="2000" dirty="0">
              <a:cs typeface="Calibri"/>
            </a:endParaRPr>
          </a:p>
          <a:p>
            <a:pPr marL="0" indent="0">
              <a:buNone/>
            </a:pPr>
            <a:endParaRPr lang="nl-NL" sz="2000" b="1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200" dirty="0">
              <a:solidFill>
                <a:schemeClr val="tx1"/>
              </a:solidFill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chemeClr val="tx1"/>
              </a:solidFill>
              <a:cs typeface="Calibri"/>
            </a:endParaRPr>
          </a:p>
          <a:p>
            <a:pPr lvl="1"/>
            <a:endParaRPr lang="nl-NL" sz="1900" dirty="0">
              <a:solidFill>
                <a:srgbClr val="000000"/>
              </a:solidFill>
              <a:cs typeface="Calibri"/>
            </a:endParaRPr>
          </a:p>
          <a:p>
            <a:pPr marL="457200" lvl="1" indent="0">
              <a:buNone/>
            </a:pPr>
            <a:endParaRPr lang="nl-NL" sz="1900" dirty="0">
              <a:solidFill>
                <a:srgbClr val="000000"/>
              </a:solidFill>
              <a:cs typeface="Calibri"/>
            </a:endParaRPr>
          </a:p>
          <a:p>
            <a:pPr marL="457200" lvl="1" indent="0">
              <a:buNone/>
            </a:pPr>
            <a:endParaRPr lang="nl-NL" sz="1900" dirty="0">
              <a:cs typeface="Calibri"/>
            </a:endParaRPr>
          </a:p>
          <a:p>
            <a:endParaRPr lang="nl-NL" sz="20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818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570186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3. Voldoende </a:t>
            </a:r>
            <a:r>
              <a:rPr lang="nl-NL" dirty="0" err="1">
                <a:latin typeface="Verdana"/>
                <a:ea typeface="Verdana"/>
              </a:rPr>
              <a:t>ve</a:t>
            </a:r>
            <a:r>
              <a:rPr lang="nl-NL" dirty="0">
                <a:latin typeface="Verdana"/>
                <a:ea typeface="Verdana"/>
              </a:rPr>
              <a:t>-plekken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 marL="45720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  <a:p>
            <a:pPr marL="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162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5C9B4-C50A-F9A8-A2CF-893990EE7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52A2C-616C-028C-D5A2-D6DCDA63D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570186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Verantwoordelijkheid en vraagstukken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17A3F5-6E85-5330-E51A-4C79600E6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Tx/>
              <a:buChar char="-"/>
            </a:pPr>
            <a:endParaRPr lang="nl-NL" sz="2400" dirty="0">
              <a:cs typeface="Calibri"/>
            </a:endParaRPr>
          </a:p>
          <a:p>
            <a:pPr>
              <a:buFontTx/>
              <a:buChar char="-"/>
            </a:pPr>
            <a:r>
              <a:rPr lang="nl-NL" sz="2400" dirty="0">
                <a:cs typeface="Calibri"/>
              </a:rPr>
              <a:t>Gemeente is wettelijk verantwoordelijk 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Afhankelijkheid van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-aanbieder</a:t>
            </a:r>
          </a:p>
          <a:p>
            <a:pPr>
              <a:buFontTx/>
              <a:buChar char="-"/>
            </a:pPr>
            <a:endParaRPr lang="nl-NL" sz="2400" dirty="0">
              <a:cs typeface="Calibri"/>
            </a:endParaRP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Voldoende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-aanbieders?</a:t>
            </a:r>
          </a:p>
          <a:p>
            <a:pPr>
              <a:buFontTx/>
              <a:buChar char="-"/>
            </a:pPr>
            <a:r>
              <a:rPr lang="nl-NL" sz="2400" dirty="0">
                <a:cs typeface="Calibri"/>
              </a:rPr>
              <a:t>Voldoende en goed gespreid </a:t>
            </a:r>
            <a:r>
              <a:rPr lang="nl-NL" sz="2400" dirty="0" err="1">
                <a:cs typeface="Calibri"/>
              </a:rPr>
              <a:t>ve</a:t>
            </a:r>
            <a:r>
              <a:rPr lang="nl-NL" sz="2400" dirty="0">
                <a:cs typeface="Calibri"/>
              </a:rPr>
              <a:t>-aanbod? 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Hoge eisen Rijk/gemeente versus wettelijk taak voldoende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-aanbod: afhaken van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-aanbi</a:t>
            </a:r>
            <a:r>
              <a:rPr lang="nl-NL" sz="2400" dirty="0">
                <a:cs typeface="Calibri"/>
              </a:rPr>
              <a:t>eders</a:t>
            </a:r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 marL="45720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  <a:p>
            <a:pPr marL="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6802204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2 kolomme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7A95EC3F19145ABA781033755CCFD" ma:contentTypeVersion="18" ma:contentTypeDescription="Een nieuw document maken." ma:contentTypeScope="" ma:versionID="883009b2a1f3a8bb64d6810d2cc8dcc0">
  <xsd:schema xmlns:xsd="http://www.w3.org/2001/XMLSchema" xmlns:xs="http://www.w3.org/2001/XMLSchema" xmlns:p="http://schemas.microsoft.com/office/2006/metadata/properties" xmlns:ns2="5bf3fb5f-cbf9-4247-abe1-ed0d7fdbaab1" xmlns:ns3="1467071a-3d3c-42ad-ba58-86b0d831ec9e" targetNamespace="http://schemas.microsoft.com/office/2006/metadata/properties" ma:root="true" ma:fieldsID="2706aa6b038751cca780427d74f6be7b" ns2:_="" ns3:_="">
    <xsd:import namespace="5bf3fb5f-cbf9-4247-abe1-ed0d7fdbaab1"/>
    <xsd:import namespace="1467071a-3d3c-42ad-ba58-86b0d831ec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fb5f-cbf9-4247-abe1-ed0d7fdbaa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eb21a336-5305-4285-be1b-e82e97e8a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071a-3d3c-42ad-ba58-86b0d831ec9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d53b75-26d7-4776-8231-5576bf64c7c8}" ma:internalName="TaxCatchAll" ma:showField="CatchAllData" ma:web="1467071a-3d3c-42ad-ba58-86b0d831ec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67071a-3d3c-42ad-ba58-86b0d831ec9e" xsi:nil="true"/>
    <lcf76f155ced4ddcb4097134ff3c332f xmlns="5bf3fb5f-cbf9-4247-abe1-ed0d7fdbaab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09BA1A-B1C9-4E8D-AE1F-8F281DB4B0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3fb5f-cbf9-4247-abe1-ed0d7fdbaab1"/>
    <ds:schemaRef ds:uri="1467071a-3d3c-42ad-ba58-86b0d831ec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6E82AF-B77A-4BEB-BAEE-6967456B48A8}">
  <ds:schemaRefs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1467071a-3d3c-42ad-ba58-86b0d831ec9e"/>
    <ds:schemaRef ds:uri="5bf3fb5f-cbf9-4247-abe1-ed0d7fdbaab1"/>
  </ds:schemaRefs>
</ds:datastoreItem>
</file>

<file path=customXml/itemProps3.xml><?xml version="1.0" encoding="utf-8"?>
<ds:datastoreItem xmlns:ds="http://schemas.openxmlformats.org/officeDocument/2006/customXml" ds:itemID="{A5A6B265-6EF4-4841-9836-265BB9320D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1393</Words>
  <Application>Microsoft Office PowerPoint</Application>
  <PresentationFormat>Diavoorstelling (4:3)</PresentationFormat>
  <Paragraphs>261</Paragraphs>
  <Slides>23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4</vt:i4>
      </vt:variant>
      <vt:variant>
        <vt:lpstr>Diatitels</vt:lpstr>
      </vt:variant>
      <vt:variant>
        <vt:i4>23</vt:i4>
      </vt:variant>
    </vt:vector>
  </HeadingPairs>
  <TitlesOfParts>
    <vt:vector size="32" baseType="lpstr">
      <vt:lpstr>Arial</vt:lpstr>
      <vt:lpstr>Calibri</vt:lpstr>
      <vt:lpstr>Segoe UI</vt:lpstr>
      <vt:lpstr>Symbol</vt:lpstr>
      <vt:lpstr>Verdana</vt:lpstr>
      <vt:lpstr>Aangepast ontwerp</vt:lpstr>
      <vt:lpstr>1_Aangepast ontwerp</vt:lpstr>
      <vt:lpstr>2_Aangepast ontwerp</vt:lpstr>
      <vt:lpstr>1_Standaardontwerp</vt:lpstr>
      <vt:lpstr> Kenniskring GOAB  Regio Midden  Wifi ww: Welkom@19 </vt:lpstr>
      <vt:lpstr>Agenda</vt:lpstr>
      <vt:lpstr>1. Welkom</vt:lpstr>
      <vt:lpstr>2. Nieuws GOAB</vt:lpstr>
      <vt:lpstr>2. Nieuws GOAB</vt:lpstr>
      <vt:lpstr>2. Nieuws GOAB</vt:lpstr>
      <vt:lpstr>2. Nieuws GOAB</vt:lpstr>
      <vt:lpstr>3. Voldoende ve-plekken</vt:lpstr>
      <vt:lpstr>Verantwoordelijkheid en vraagstukken</vt:lpstr>
      <vt:lpstr>    Oplossingen</vt:lpstr>
      <vt:lpstr>4. Bereik ve</vt:lpstr>
      <vt:lpstr>Bereik ve anno 2024</vt:lpstr>
      <vt:lpstr>Toeleiding</vt:lpstr>
      <vt:lpstr>Succesfactoren hoog bereik</vt:lpstr>
      <vt:lpstr>Uitwisseling: bereik ve</vt:lpstr>
      <vt:lpstr>5. ‘Zware’ ve-groepen</vt:lpstr>
      <vt:lpstr>Wat zijn zware VE-groepen?</vt:lpstr>
      <vt:lpstr>Afspraken verschillen per gemeente</vt:lpstr>
      <vt:lpstr>Tips/Toepassingen</vt:lpstr>
      <vt:lpstr>Tips/Toepassingen (2)</vt:lpstr>
      <vt:lpstr>Gesprek hierover</vt:lpstr>
      <vt:lpstr>6. In de Etalage </vt:lpstr>
      <vt:lpstr>7. Evaluatie en afronding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Kenniskring GOAB  regio Midden</dc:title>
  <dc:creator/>
  <cp:lastModifiedBy/>
  <cp:revision>522</cp:revision>
  <dcterms:created xsi:type="dcterms:W3CDTF">2018-03-12T08:46:11Z</dcterms:created>
  <dcterms:modified xsi:type="dcterms:W3CDTF">2024-03-19T08:35:56Z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0x010100C957A95EC3F19145ABA781033755CCFD</vt:lpwstr>
  </property>
  <property fmtid="{D5CDD505-2E9C-101B-9397-08002B2CF9AE}" pid="3" name="Order">
    <vt:r8>14403800</vt:r8>
  </property>
  <property fmtid="{D5CDD505-2E9C-101B-9397-08002B2CF9AE}" pid="4" name="MediaServiceImageTags">
    <vt:lpwstr/>
  </property>
</Properties>
</file>