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3.xml" ContentType="application/vnd.openxmlformats-officedocument.theme+xml"/>
  <Override PartName="/ppt/slideLayouts/slideLayout13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4"/>
    <p:sldMasterId id="2147483672" r:id="rId5"/>
    <p:sldMasterId id="2147483684" r:id="rId6"/>
    <p:sldMasterId id="2147483712" r:id="rId7"/>
  </p:sldMasterIdLst>
  <p:notesMasterIdLst>
    <p:notesMasterId r:id="rId31"/>
  </p:notesMasterIdLst>
  <p:handoutMasterIdLst>
    <p:handoutMasterId r:id="rId32"/>
  </p:handoutMasterIdLst>
  <p:sldIdLst>
    <p:sldId id="472" r:id="rId8"/>
    <p:sldId id="482" r:id="rId9"/>
    <p:sldId id="470" r:id="rId10"/>
    <p:sldId id="498" r:id="rId11"/>
    <p:sldId id="510" r:id="rId12"/>
    <p:sldId id="486" r:id="rId13"/>
    <p:sldId id="495" r:id="rId14"/>
    <p:sldId id="493" r:id="rId15"/>
    <p:sldId id="515" r:id="rId16"/>
    <p:sldId id="516" r:id="rId17"/>
    <p:sldId id="500" r:id="rId18"/>
    <p:sldId id="511" r:id="rId19"/>
    <p:sldId id="512" r:id="rId20"/>
    <p:sldId id="513" r:id="rId21"/>
    <p:sldId id="514" r:id="rId22"/>
    <p:sldId id="501" r:id="rId23"/>
    <p:sldId id="261" r:id="rId24"/>
    <p:sldId id="262" r:id="rId25"/>
    <p:sldId id="264" r:id="rId26"/>
    <p:sldId id="286" r:id="rId27"/>
    <p:sldId id="287" r:id="rId28"/>
    <p:sldId id="491" r:id="rId29"/>
    <p:sldId id="478" r:id="rId30"/>
  </p:sldIdLst>
  <p:sldSz cx="9144000" cy="6858000" type="screen4x3"/>
  <p:notesSz cx="6670675" cy="9929813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8" userDrawn="1">
          <p15:clr>
            <a:srgbClr val="A4A3A4"/>
          </p15:clr>
        </p15:guide>
        <p15:guide id="2" pos="2101" userDrawn="1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eur" initials="A" userId="Author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uteur" initials="A" lastIdx="15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66FF"/>
    <a:srgbClr val="E60038"/>
    <a:srgbClr val="F00038"/>
    <a:srgbClr val="DC0038"/>
    <a:srgbClr val="D20038"/>
    <a:srgbClr val="E09C17"/>
    <a:srgbClr val="B6C930"/>
    <a:srgbClr val="6CB7CB"/>
    <a:srgbClr val="C3003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4766D10-CFB7-447C-ABF3-78A916065F06}" v="1" dt="2024-03-21T14:51:50.71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Stijl, gemiddeld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84E427A-3D55-4303-BF80-6455036E1DE7}" styleName="Stijl, thema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9D7B26C5-4107-4FEC-AEDC-1716B250A1EF}" styleName="Stijl, lich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0E3FDE45-AF77-4B5C-9715-49D594BDF05E}" styleName="Stijl, licht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405" autoAdjust="0"/>
    <p:restoredTop sz="68946" autoAdjust="0"/>
  </p:normalViewPr>
  <p:slideViewPr>
    <p:cSldViewPr>
      <p:cViewPr varScale="1">
        <p:scale>
          <a:sx n="46" d="100"/>
          <a:sy n="46" d="100"/>
        </p:scale>
        <p:origin x="1828" y="3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2" d="100"/>
          <a:sy n="82" d="100"/>
        </p:scale>
        <p:origin x="-2064" y="-90"/>
      </p:cViewPr>
      <p:guideLst>
        <p:guide orient="horz" pos="3128"/>
        <p:guide pos="210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6.xml"/><Relationship Id="rId18" Type="http://schemas.openxmlformats.org/officeDocument/2006/relationships/slide" Target="slides/slide11.xml"/><Relationship Id="rId26" Type="http://schemas.openxmlformats.org/officeDocument/2006/relationships/slide" Target="slides/slide19.xml"/><Relationship Id="rId39" Type="http://schemas.microsoft.com/office/2018/10/relationships/authors" Target="authors.xml"/><Relationship Id="rId21" Type="http://schemas.openxmlformats.org/officeDocument/2006/relationships/slide" Target="slides/slide14.xml"/><Relationship Id="rId34" Type="http://schemas.openxmlformats.org/officeDocument/2006/relationships/presProps" Target="presProps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5.xml"/><Relationship Id="rId17" Type="http://schemas.openxmlformats.org/officeDocument/2006/relationships/slide" Target="slides/slide10.xml"/><Relationship Id="rId25" Type="http://schemas.openxmlformats.org/officeDocument/2006/relationships/slide" Target="slides/slide18.xml"/><Relationship Id="rId33" Type="http://schemas.openxmlformats.org/officeDocument/2006/relationships/commentAuthors" Target="commentAuthors.xml"/><Relationship Id="rId38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slide" Target="slides/slide9.xml"/><Relationship Id="rId20" Type="http://schemas.openxmlformats.org/officeDocument/2006/relationships/slide" Target="slides/slide13.xml"/><Relationship Id="rId29" Type="http://schemas.openxmlformats.org/officeDocument/2006/relationships/slide" Target="slides/slide2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4.xml"/><Relationship Id="rId24" Type="http://schemas.openxmlformats.org/officeDocument/2006/relationships/slide" Target="slides/slide17.xml"/><Relationship Id="rId32" Type="http://schemas.openxmlformats.org/officeDocument/2006/relationships/handoutMaster" Target="handoutMasters/handoutMaster1.xml"/><Relationship Id="rId37" Type="http://schemas.openxmlformats.org/officeDocument/2006/relationships/tableStyles" Target="tableStyle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8.xml"/><Relationship Id="rId23" Type="http://schemas.openxmlformats.org/officeDocument/2006/relationships/slide" Target="slides/slide16.xml"/><Relationship Id="rId28" Type="http://schemas.openxmlformats.org/officeDocument/2006/relationships/slide" Target="slides/slide21.xml"/><Relationship Id="rId36" Type="http://schemas.openxmlformats.org/officeDocument/2006/relationships/theme" Target="theme/theme1.xml"/><Relationship Id="rId10" Type="http://schemas.openxmlformats.org/officeDocument/2006/relationships/slide" Target="slides/slide3.xml"/><Relationship Id="rId19" Type="http://schemas.openxmlformats.org/officeDocument/2006/relationships/slide" Target="slides/slide12.xml"/><Relationship Id="rId31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2.xml"/><Relationship Id="rId14" Type="http://schemas.openxmlformats.org/officeDocument/2006/relationships/slide" Target="slides/slide7.xml"/><Relationship Id="rId22" Type="http://schemas.openxmlformats.org/officeDocument/2006/relationships/slide" Target="slides/slide15.xml"/><Relationship Id="rId27" Type="http://schemas.openxmlformats.org/officeDocument/2006/relationships/slide" Target="slides/slide20.xml"/><Relationship Id="rId30" Type="http://schemas.openxmlformats.org/officeDocument/2006/relationships/slide" Target="slides/slide23.xml"/><Relationship Id="rId35" Type="http://schemas.openxmlformats.org/officeDocument/2006/relationships/viewProps" Target="viewProps.xml"/><Relationship Id="rId8" Type="http://schemas.openxmlformats.org/officeDocument/2006/relationships/slide" Target="slides/slide1.xml"/><Relationship Id="rId3" Type="http://schemas.openxmlformats.org/officeDocument/2006/relationships/customXml" Target="../customXml/item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2890626" cy="496491"/>
          </a:xfrm>
          <a:prstGeom prst="rect">
            <a:avLst/>
          </a:prstGeom>
        </p:spPr>
        <p:txBody>
          <a:bodyPr vert="horz" lIns="91402" tIns="45701" rIns="91402" bIns="45701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quarter" idx="1"/>
          </p:nvPr>
        </p:nvSpPr>
        <p:spPr>
          <a:xfrm>
            <a:off x="3778507" y="2"/>
            <a:ext cx="2890626" cy="496491"/>
          </a:xfrm>
          <a:prstGeom prst="rect">
            <a:avLst/>
          </a:prstGeom>
        </p:spPr>
        <p:txBody>
          <a:bodyPr vert="horz" lIns="91402" tIns="45701" rIns="91402" bIns="45701" rtlCol="0"/>
          <a:lstStyle>
            <a:lvl1pPr algn="r">
              <a:defRPr sz="1200"/>
            </a:lvl1pPr>
          </a:lstStyle>
          <a:p>
            <a:fld id="{8F0E7337-30A0-40FD-83DB-14D720A00201}" type="datetimeFigureOut">
              <a:rPr lang="nl-NL" smtClean="0"/>
              <a:pPr/>
              <a:t>21-3-2024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2"/>
          </p:nvPr>
        </p:nvSpPr>
        <p:spPr>
          <a:xfrm>
            <a:off x="0" y="9431601"/>
            <a:ext cx="2890626" cy="496491"/>
          </a:xfrm>
          <a:prstGeom prst="rect">
            <a:avLst/>
          </a:prstGeom>
        </p:spPr>
        <p:txBody>
          <a:bodyPr vert="horz" lIns="91402" tIns="45701" rIns="91402" bIns="45701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3"/>
          </p:nvPr>
        </p:nvSpPr>
        <p:spPr>
          <a:xfrm>
            <a:off x="3778507" y="9431601"/>
            <a:ext cx="2890626" cy="496491"/>
          </a:xfrm>
          <a:prstGeom prst="rect">
            <a:avLst/>
          </a:prstGeom>
        </p:spPr>
        <p:txBody>
          <a:bodyPr vert="horz" lIns="91402" tIns="45701" rIns="91402" bIns="45701" rtlCol="0" anchor="b"/>
          <a:lstStyle>
            <a:lvl1pPr algn="r">
              <a:defRPr sz="1200"/>
            </a:lvl1pPr>
          </a:lstStyle>
          <a:p>
            <a:fld id="{F9CEAF4C-C301-4D37-A231-F5DA0E1F4D94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4254521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2890626" cy="496491"/>
          </a:xfrm>
          <a:prstGeom prst="rect">
            <a:avLst/>
          </a:prstGeom>
        </p:spPr>
        <p:txBody>
          <a:bodyPr vert="horz" lIns="91402" tIns="45701" rIns="91402" bIns="45701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778507" y="2"/>
            <a:ext cx="2890626" cy="496491"/>
          </a:xfrm>
          <a:prstGeom prst="rect">
            <a:avLst/>
          </a:prstGeom>
        </p:spPr>
        <p:txBody>
          <a:bodyPr vert="horz" lIns="91402" tIns="45701" rIns="91402" bIns="45701" rtlCol="0"/>
          <a:lstStyle>
            <a:lvl1pPr algn="r">
              <a:defRPr sz="1200"/>
            </a:lvl1pPr>
          </a:lstStyle>
          <a:p>
            <a:fld id="{BF9AE5E5-352E-438A-8CFC-4858913546C3}" type="datetimeFigureOut">
              <a:rPr lang="nl-NL" smtClean="0"/>
              <a:pPr/>
              <a:t>21-3-2024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852488" y="744538"/>
            <a:ext cx="4965700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02" tIns="45701" rIns="91402" bIns="45701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67068" y="4716666"/>
            <a:ext cx="5336540" cy="4468416"/>
          </a:xfrm>
          <a:prstGeom prst="rect">
            <a:avLst/>
          </a:prstGeom>
        </p:spPr>
        <p:txBody>
          <a:bodyPr vert="horz" lIns="91402" tIns="45701" rIns="91402" bIns="45701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9431601"/>
            <a:ext cx="2890626" cy="496491"/>
          </a:xfrm>
          <a:prstGeom prst="rect">
            <a:avLst/>
          </a:prstGeom>
        </p:spPr>
        <p:txBody>
          <a:bodyPr vert="horz" lIns="91402" tIns="45701" rIns="91402" bIns="45701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778507" y="9431601"/>
            <a:ext cx="2890626" cy="496491"/>
          </a:xfrm>
          <a:prstGeom prst="rect">
            <a:avLst/>
          </a:prstGeom>
        </p:spPr>
        <p:txBody>
          <a:bodyPr vert="horz" lIns="91402" tIns="45701" rIns="91402" bIns="45701" rtlCol="0" anchor="b"/>
          <a:lstStyle>
            <a:lvl1pPr algn="r">
              <a:defRPr sz="1200"/>
            </a:lvl1pPr>
          </a:lstStyle>
          <a:p>
            <a:fld id="{4213B8BC-D8C5-4B33-B5A5-D5EC5D998100}" type="slidenum">
              <a:rPr lang="nl-NL" smtClean="0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13B8BC-D8C5-4B33-B5A5-D5EC5D998100}" type="slidenum">
              <a:rPr lang="nl-NL" smtClean="0"/>
              <a:pPr/>
              <a:t>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5689092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BB4D98C-7C67-B16B-0D63-950C3FDA686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>
            <a:extLst>
              <a:ext uri="{FF2B5EF4-FFF2-40B4-BE49-F238E27FC236}">
                <a16:creationId xmlns:a16="http://schemas.microsoft.com/office/drawing/2014/main" id="{D47F96DF-8935-1802-8A95-3E16346D1378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>
            <a:extLst>
              <a:ext uri="{FF2B5EF4-FFF2-40B4-BE49-F238E27FC236}">
                <a16:creationId xmlns:a16="http://schemas.microsoft.com/office/drawing/2014/main" id="{7FC1CBC5-784F-A162-521B-EC33FCD2CA9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B6440D68-5665-A8F4-8B1E-F3C14A3F811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213B8BC-D8C5-4B33-B5A5-D5EC5D998100}" type="slidenum">
              <a:rPr lang="nl-NL" smtClean="0"/>
              <a:pPr/>
              <a:t>10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7205808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sz="1200" dirty="0">
              <a:effectLst/>
              <a:highlight>
                <a:srgbClr val="FFFF00"/>
              </a:highlight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213B8BC-D8C5-4B33-B5A5-D5EC5D998100}" type="slidenum">
              <a:rPr lang="nl-NL" smtClean="0"/>
              <a:pPr/>
              <a:t>11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2433159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F592C8E-A322-142B-0F13-8B257ABBAA8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>
            <a:extLst>
              <a:ext uri="{FF2B5EF4-FFF2-40B4-BE49-F238E27FC236}">
                <a16:creationId xmlns:a16="http://schemas.microsoft.com/office/drawing/2014/main" id="{BBE2D1C9-82EE-9B0D-A8FD-21AEB29E828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>
            <a:extLst>
              <a:ext uri="{FF2B5EF4-FFF2-40B4-BE49-F238E27FC236}">
                <a16:creationId xmlns:a16="http://schemas.microsoft.com/office/drawing/2014/main" id="{5601B26B-6615-8923-D28B-006B4860A56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sz="1200" dirty="0">
              <a:effectLst/>
              <a:highlight>
                <a:srgbClr val="FFFF00"/>
              </a:highlight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05E313DD-9B63-40DB-EBE2-C02B3342D20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213B8BC-D8C5-4B33-B5A5-D5EC5D998100}" type="slidenum">
              <a:rPr lang="nl-NL" smtClean="0"/>
              <a:pPr/>
              <a:t>12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6620643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4936FDE-A453-8899-6238-B9D4C5C1D58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>
            <a:extLst>
              <a:ext uri="{FF2B5EF4-FFF2-40B4-BE49-F238E27FC236}">
                <a16:creationId xmlns:a16="http://schemas.microsoft.com/office/drawing/2014/main" id="{76656113-4E80-BF03-1C9C-163C57CC6FF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>
            <a:extLst>
              <a:ext uri="{FF2B5EF4-FFF2-40B4-BE49-F238E27FC236}">
                <a16:creationId xmlns:a16="http://schemas.microsoft.com/office/drawing/2014/main" id="{3B4DAAAD-CE19-5A68-B470-50621BEE22F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sz="1200" dirty="0">
              <a:effectLst/>
              <a:highlight>
                <a:srgbClr val="FFFF00"/>
              </a:highlight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F41DCEFF-5C2E-1B85-DEAF-7CFF3AA2CE2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213B8BC-D8C5-4B33-B5A5-D5EC5D998100}" type="slidenum">
              <a:rPr lang="nl-NL" smtClean="0"/>
              <a:pPr/>
              <a:t>13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3506689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816581B-6E9A-F8FD-9103-78E154D52C3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>
            <a:extLst>
              <a:ext uri="{FF2B5EF4-FFF2-40B4-BE49-F238E27FC236}">
                <a16:creationId xmlns:a16="http://schemas.microsoft.com/office/drawing/2014/main" id="{B3E04C9C-D205-727E-DD45-BF599D93E44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>
            <a:extLst>
              <a:ext uri="{FF2B5EF4-FFF2-40B4-BE49-F238E27FC236}">
                <a16:creationId xmlns:a16="http://schemas.microsoft.com/office/drawing/2014/main" id="{193A9A60-F750-BC50-85DF-7B56FCAB0F6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sz="1200" dirty="0">
              <a:effectLst/>
              <a:highlight>
                <a:srgbClr val="FFFF00"/>
              </a:highlight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EC7AF704-8434-091E-4E23-89AD676229C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213B8BC-D8C5-4B33-B5A5-D5EC5D998100}" type="slidenum">
              <a:rPr lang="nl-NL" smtClean="0"/>
              <a:pPr/>
              <a:t>14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6360052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F6A35A1-1EBD-BB75-5D4A-3DEFD2F6FBF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>
            <a:extLst>
              <a:ext uri="{FF2B5EF4-FFF2-40B4-BE49-F238E27FC236}">
                <a16:creationId xmlns:a16="http://schemas.microsoft.com/office/drawing/2014/main" id="{83BB1063-B772-CA0C-DC19-0EE3071755AA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>
            <a:extLst>
              <a:ext uri="{FF2B5EF4-FFF2-40B4-BE49-F238E27FC236}">
                <a16:creationId xmlns:a16="http://schemas.microsoft.com/office/drawing/2014/main" id="{C0C864FC-419A-72B8-1B81-292508A7D19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sz="1200" dirty="0">
              <a:effectLst/>
              <a:highlight>
                <a:srgbClr val="FFFF00"/>
              </a:highlight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C628BDC1-C2DF-F30E-5AE5-359C22A5731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213B8BC-D8C5-4B33-B5A5-D5EC5D998100}" type="slidenum">
              <a:rPr lang="nl-NL" smtClean="0"/>
              <a:pPr/>
              <a:t>15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4291047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sz="1200" dirty="0">
              <a:effectLst/>
              <a:highlight>
                <a:srgbClr val="FFFF00"/>
              </a:highlight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213B8BC-D8C5-4B33-B5A5-D5EC5D998100}" type="slidenum">
              <a:rPr lang="nl-NL" smtClean="0"/>
              <a:pPr/>
              <a:t>16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470888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nl-NL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Veel ve geïndiceerde peuters ipv zware problematiek – waar op dit moment veel signalen over binnen komen , kunnen er wel bij zitten, maar hoeven ook geen ve indicatie te hebben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nl-NL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NB iedere gemeente heeft een eigen doelgroepdefinitie – gaat onderzocht worden door het rijk – brief minister 27-10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nl-NL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Oorzaak meer zware groepen? </a:t>
            </a:r>
            <a:r>
              <a:rPr lang="nl-NL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Dolegroepdefinitie</a:t>
            </a:r>
            <a:r>
              <a:rPr lang="nl-NL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breder, postcorona: tijdens corona minder aandacht, minder peuters opgeroepen/gekomen bij het CB – nu inhaalslag, onderliggende problematiek zoals </a:t>
            </a:r>
            <a:r>
              <a:rPr lang="nl-NL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financiele</a:t>
            </a:r>
            <a:r>
              <a:rPr lang="nl-NL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problemen, huisvesting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nl-NL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En GOAB budgetten per gemeente vertonen grote verschillen – de puzzel; wat kunnen wij met elkaar met dit budget</a:t>
            </a:r>
          </a:p>
          <a:p>
            <a:endParaRPr dirty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l-NL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NB: niet ieder VE kind heeft een zelfde mate van ondersteuning nodig</a:t>
            </a:r>
          </a:p>
          <a:p>
            <a:endParaRPr dirty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b="0" i="0" dirty="0">
                <a:solidFill>
                  <a:srgbClr val="242424"/>
                </a:solidFill>
                <a:effectLst/>
                <a:latin typeface="Verdana" panose="020B0604030504040204" pitchFamily="34" charset="0"/>
              </a:rPr>
              <a:t>De interne regisseur is een (soort) IB er vanuit de kinderopvang maar dan met wat bredere taken. Deze functionaris heeft scherp in beeld wat de </a:t>
            </a:r>
            <a:r>
              <a:rPr lang="nl-NL" b="0" i="0" dirty="0" err="1">
                <a:solidFill>
                  <a:srgbClr val="242424"/>
                </a:solidFill>
                <a:effectLst/>
                <a:latin typeface="Verdana" panose="020B0604030504040204" pitchFamily="34" charset="0"/>
              </a:rPr>
              <a:t>ve</a:t>
            </a:r>
            <a:r>
              <a:rPr lang="nl-NL" b="0" i="0" dirty="0">
                <a:solidFill>
                  <a:srgbClr val="242424"/>
                </a:solidFill>
                <a:effectLst/>
                <a:latin typeface="Verdana" panose="020B0604030504040204" pitchFamily="34" charset="0"/>
              </a:rPr>
              <a:t> peuter aan ondersteuning vraagt en heeft dan ook inzicht waar en hoe ze dan in de groepen passen. Het ene </a:t>
            </a:r>
            <a:r>
              <a:rPr lang="nl-NL" b="0" i="0" dirty="0" err="1">
                <a:solidFill>
                  <a:srgbClr val="242424"/>
                </a:solidFill>
                <a:effectLst/>
                <a:latin typeface="Verdana" panose="020B0604030504040204" pitchFamily="34" charset="0"/>
              </a:rPr>
              <a:t>ve</a:t>
            </a:r>
            <a:r>
              <a:rPr lang="nl-NL" b="0" i="0" dirty="0">
                <a:solidFill>
                  <a:srgbClr val="242424"/>
                </a:solidFill>
                <a:effectLst/>
                <a:latin typeface="Verdana" panose="020B0604030504040204" pitchFamily="34" charset="0"/>
              </a:rPr>
              <a:t> kind is het andere niet. En </a:t>
            </a:r>
            <a:r>
              <a:rPr lang="nl-NL" b="0" i="0">
                <a:solidFill>
                  <a:srgbClr val="242424"/>
                </a:solidFill>
                <a:effectLst/>
                <a:latin typeface="Verdana" panose="020B0604030504040204" pitchFamily="34" charset="0"/>
              </a:rPr>
              <a:t>sommige combinaties </a:t>
            </a:r>
            <a:r>
              <a:rPr lang="nl-NL" b="0" i="0" dirty="0">
                <a:solidFill>
                  <a:srgbClr val="242424"/>
                </a:solidFill>
                <a:effectLst/>
                <a:latin typeface="Verdana" panose="020B0604030504040204" pitchFamily="34" charset="0"/>
              </a:rPr>
              <a:t>van kinderen </a:t>
            </a:r>
            <a:r>
              <a:rPr lang="nl-NL" b="0" i="0">
                <a:solidFill>
                  <a:srgbClr val="242424"/>
                </a:solidFill>
                <a:effectLst/>
                <a:latin typeface="Verdana" panose="020B0604030504040204" pitchFamily="34" charset="0"/>
              </a:rPr>
              <a:t>zijn niet </a:t>
            </a:r>
            <a:r>
              <a:rPr lang="nl-NL" b="0" i="0" dirty="0">
                <a:solidFill>
                  <a:srgbClr val="242424"/>
                </a:solidFill>
                <a:effectLst/>
                <a:latin typeface="Verdana" panose="020B0604030504040204" pitchFamily="34" charset="0"/>
              </a:rPr>
              <a:t>handig. Dus meer sturing op de plaatsing en ondersteuning (van kind, ouder en professional)!</a:t>
            </a:r>
            <a:endParaRPr lang="nl-NL" dirty="0"/>
          </a:p>
          <a:p>
            <a:endParaRPr lang="nl-NL" dirty="0"/>
          </a:p>
          <a:p>
            <a:r>
              <a:rPr lang="nl-NL" dirty="0"/>
              <a:t>Oplossingen staan hier genoemd, maar altijd kijken wat bij jou nodig is – analyseren wat is er aan de hand en wat kan daarop het antwoord zijn. Maar ook: wat moet er nu in de groep gebeuren, wat moet er nu opgelost worden. Het gaat hier om het aantal VE </a:t>
            </a:r>
            <a:r>
              <a:rPr lang="nl-NL" dirty="0" err="1"/>
              <a:t>geindiceerde</a:t>
            </a:r>
            <a:r>
              <a:rPr lang="nl-NL" dirty="0"/>
              <a:t> peuters – raakt hier wel de extra aandacht peuters, maar dat hoeft niet.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l-NL" dirty="0"/>
              <a:t>Zorg hierbij ook voor duidelijke taken: anders wordt het meer van hetzelfde en het idee is om juist meer en gerichte aandacht te geven aan die kinderen die het </a:t>
            </a:r>
            <a:r>
              <a:rPr lang="nl-NL" dirty="0" err="1"/>
              <a:t>het</a:t>
            </a:r>
            <a:r>
              <a:rPr lang="nl-NL" dirty="0"/>
              <a:t> hardste nodig hebben. Normaliseer ook: ieder kind heeft tijd nodig om te wennen, zeker een VE kind</a:t>
            </a:r>
          </a:p>
          <a:p>
            <a:endParaRPr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13B8BC-D8C5-4B33-B5A5-D5EC5D998100}" type="slidenum">
              <a:rPr lang="nl-NL" smtClean="0"/>
              <a:pPr/>
              <a:t>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66922413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Wij zagen wat minder dat ouders genoemd werden: is de basis – peuters zijn nog de meeste uren thuis – daar liggen kansen!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l-NL" dirty="0"/>
              <a:t>Onderwijs: aansluiten op de zorgstructuur – inzet en afstemming met IB er vanuit school en kinderopvang, zien ook al een soort brugfunctionaris peuter/kleuter/ouders: Gorinchem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nl-NL" dirty="0"/>
          </a:p>
          <a:p>
            <a:endParaRPr lang="nl-NL" dirty="0"/>
          </a:p>
          <a:p>
            <a:endParaRPr dirty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>
          <a:xfrm>
            <a:off x="2943225" y="857250"/>
            <a:ext cx="30861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>
          <a:xfrm>
            <a:off x="897316" y="3300941"/>
            <a:ext cx="7178531" cy="2700769"/>
          </a:xfrm>
          <a:prstGeom prst="rect">
            <a:avLst/>
          </a:prstGeom>
        </p:spPr>
        <p:txBody>
          <a:bodyPr/>
          <a:lstStyle/>
          <a:p>
            <a:r>
              <a:rPr lang="nl-NL" dirty="0"/>
              <a:t>Na de uitwisseling weer in de grote groep: welke parels heb je gehoord?</a:t>
            </a:r>
          </a:p>
        </p:txBody>
      </p:sp>
    </p:spTree>
    <p:extLst>
      <p:ext uri="{BB962C8B-B14F-4D97-AF65-F5344CB8AC3E}">
        <p14:creationId xmlns:p14="http://schemas.microsoft.com/office/powerpoint/2010/main" val="627732597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l" fontAlgn="base"/>
            <a:endParaRPr lang="nl-NL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213B8BC-D8C5-4B33-B5A5-D5EC5D998100}" type="slidenum">
              <a:rPr lang="nl-NL" smtClean="0"/>
              <a:pPr/>
              <a:t>22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76407246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213B8BC-D8C5-4B33-B5A5-D5EC5D998100}" type="slidenum">
              <a:rPr lang="nl-NL" smtClean="0"/>
              <a:pPr/>
              <a:t>23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519823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FontTx/>
              <a:buChar char="-"/>
            </a:pPr>
            <a:r>
              <a:rPr lang="nl-NL" sz="2400" dirty="0"/>
              <a:t>Kenniskringen GOAB voor gemeenten, 3x per jaar</a:t>
            </a:r>
          </a:p>
          <a:p>
            <a:pPr lvl="1">
              <a:buFontTx/>
              <a:buChar char="-"/>
            </a:pPr>
            <a:r>
              <a:rPr lang="nl-NL" sz="2400" dirty="0">
                <a:solidFill>
                  <a:schemeClr val="tx1"/>
                </a:solidFill>
                <a:cs typeface="Calibri"/>
              </a:rPr>
              <a:t>1x per jaar met ve-aanbieders om gezamenlijke opdracht te versterken</a:t>
            </a:r>
          </a:p>
          <a:p>
            <a:pPr>
              <a:buFontTx/>
              <a:buChar char="-"/>
            </a:pPr>
            <a:r>
              <a:rPr lang="nl-NL" sz="2400" dirty="0">
                <a:cs typeface="Calibri"/>
              </a:rPr>
              <a:t>Voorbereid met brancheorganisatie, ook actieve rol</a:t>
            </a:r>
            <a:endParaRPr lang="nl-NL" sz="2400" dirty="0"/>
          </a:p>
          <a:p>
            <a:pPr>
              <a:buFontTx/>
              <a:buChar char="-"/>
            </a:pPr>
            <a:r>
              <a:rPr lang="nl-NL" sz="2400" dirty="0"/>
              <a:t>OCW ook aanwezig, luisteren en toelichting geven</a:t>
            </a:r>
          </a:p>
          <a:p>
            <a:pPr>
              <a:buFontTx/>
              <a:buChar char="-"/>
            </a:pPr>
            <a:r>
              <a:rPr lang="nl-NL" sz="2400" dirty="0">
                <a:solidFill>
                  <a:schemeClr val="tx1"/>
                </a:solidFill>
              </a:rPr>
              <a:t>Verslagen terug te zien via www.goab.eu/kenniskringen</a:t>
            </a:r>
          </a:p>
          <a:p>
            <a:pPr>
              <a:buFontTx/>
              <a:buChar char="-"/>
            </a:pPr>
            <a:endParaRPr lang="nl-NL" sz="2400" dirty="0">
              <a:solidFill>
                <a:schemeClr val="tx1"/>
              </a:solidFill>
            </a:endParaRPr>
          </a:p>
          <a:p>
            <a:pPr>
              <a:buFontTx/>
              <a:buChar char="-"/>
            </a:pPr>
            <a:r>
              <a:rPr lang="nl-NL" sz="2400" dirty="0" err="1">
                <a:solidFill>
                  <a:schemeClr val="tx1"/>
                </a:solidFill>
              </a:rPr>
              <a:t>Welkomsronde</a:t>
            </a:r>
            <a:r>
              <a:rPr lang="nl-NL" sz="2400" dirty="0">
                <a:solidFill>
                  <a:schemeClr val="tx1"/>
                </a:solidFill>
              </a:rPr>
              <a:t>: wie vanuit gemeente en wie </a:t>
            </a:r>
            <a:r>
              <a:rPr lang="nl-NL" sz="2400" dirty="0" err="1">
                <a:solidFill>
                  <a:schemeClr val="tx1"/>
                </a:solidFill>
              </a:rPr>
              <a:t>ve</a:t>
            </a:r>
            <a:r>
              <a:rPr lang="nl-NL" sz="2400" dirty="0">
                <a:solidFill>
                  <a:schemeClr val="tx1"/>
                </a:solidFill>
              </a:rPr>
              <a:t>-opvang (hand opsteken)</a:t>
            </a:r>
          </a:p>
          <a:p>
            <a:pPr marL="0" indent="0">
              <a:buNone/>
            </a:pPr>
            <a:endParaRPr lang="nl-NL" sz="2000" dirty="0">
              <a:solidFill>
                <a:srgbClr val="000000"/>
              </a:solidFill>
              <a:ea typeface="Calibri"/>
              <a:cs typeface="Calibri"/>
            </a:endParaRPr>
          </a:p>
          <a:p>
            <a:pPr lvl="1"/>
            <a:endParaRPr lang="nl-NL" sz="2000" dirty="0">
              <a:solidFill>
                <a:srgbClr val="000000"/>
              </a:solidFill>
              <a:ea typeface="Calibri"/>
              <a:cs typeface="Calibri"/>
            </a:endParaRPr>
          </a:p>
          <a:p>
            <a:pPr lvl="1"/>
            <a:endParaRPr lang="nl-NL" sz="1800" dirty="0">
              <a:ea typeface="Calibri"/>
              <a:cs typeface="Calibri"/>
            </a:endParaRPr>
          </a:p>
          <a:p>
            <a:endParaRPr lang="nl-NL" sz="2000" dirty="0">
              <a:ea typeface="Calibri"/>
              <a:cs typeface="Calibri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nl-NL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nl-NL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l-NL" dirty="0"/>
              <a:t>Bij laatste punt kan worden toegevoegd: </a:t>
            </a:r>
            <a:r>
              <a:rPr lang="nl-NL" sz="1800" dirty="0">
                <a:effectLst/>
                <a:latin typeface="Segoe UI" panose="020B0502040204020203" pitchFamily="34" charset="0"/>
              </a:rPr>
              <a:t>verslagen gedeeld met alle ambtenaren die bekend zijn bij kenniskringleiders. </a:t>
            </a:r>
            <a:endParaRPr lang="nl-NL" sz="1800" dirty="0">
              <a:effectLst/>
              <a:latin typeface="Arial" panose="020B0604020202020204" pitchFamily="34" charset="0"/>
            </a:endParaRPr>
          </a:p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213B8BC-D8C5-4B33-B5A5-D5EC5D998100}" type="slidenum">
              <a:rPr lang="nl-NL" smtClean="0"/>
              <a:pPr/>
              <a:t>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5122878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213B8BC-D8C5-4B33-B5A5-D5EC5D998100}" type="slidenum">
              <a:rPr lang="nl-NL" smtClean="0"/>
              <a:pPr/>
              <a:t>4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4845725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213B8BC-D8C5-4B33-B5A5-D5EC5D998100}" type="slidenum">
              <a:rPr lang="nl-NL" smtClean="0"/>
              <a:pPr/>
              <a:t>5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9465268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lvl="0" indent="0">
              <a:buSzPts val="1000"/>
              <a:buFont typeface="Symbol" panose="05050102010706020507" pitchFamily="18" charset="2"/>
              <a:buNone/>
              <a:tabLst>
                <a:tab pos="457200" algn="l"/>
              </a:tabLst>
            </a:pPr>
            <a:endParaRPr lang="nl-NL" sz="1800" b="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213B8BC-D8C5-4B33-B5A5-D5EC5D998100}" type="slidenum">
              <a:rPr lang="nl-NL" smtClean="0"/>
              <a:pPr/>
              <a:t>6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2973569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lvl="0" indent="0">
              <a:buSzPts val="1000"/>
              <a:buFont typeface="Symbol" panose="05050102010706020507" pitchFamily="18" charset="2"/>
              <a:buNone/>
              <a:tabLst>
                <a:tab pos="457200" algn="l"/>
              </a:tabLst>
            </a:pP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213B8BC-D8C5-4B33-B5A5-D5EC5D998100}" type="slidenum">
              <a:rPr lang="nl-NL" smtClean="0"/>
              <a:pPr/>
              <a:t>7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9369958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213B8BC-D8C5-4B33-B5A5-D5EC5D998100}" type="slidenum">
              <a:rPr lang="nl-NL" smtClean="0"/>
              <a:pPr/>
              <a:t>8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750928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6B35E9E-D543-A6CB-863C-17D8D300A86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>
            <a:extLst>
              <a:ext uri="{FF2B5EF4-FFF2-40B4-BE49-F238E27FC236}">
                <a16:creationId xmlns:a16="http://schemas.microsoft.com/office/drawing/2014/main" id="{B6C86DB5-03AD-7E1D-D7B8-1A144AD56F87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>
            <a:extLst>
              <a:ext uri="{FF2B5EF4-FFF2-40B4-BE49-F238E27FC236}">
                <a16:creationId xmlns:a16="http://schemas.microsoft.com/office/drawing/2014/main" id="{D9F20B19-B424-4670-08FC-664039DEC0D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62AD87C6-062D-C5DC-8378-1D4781FC1E8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213B8BC-D8C5-4B33-B5A5-D5EC5D998100}" type="slidenum">
              <a:rPr lang="nl-NL" smtClean="0"/>
              <a:pPr/>
              <a:t>9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343000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4.xml"/><Relationship Id="rId4" Type="http://schemas.openxmlformats.org/officeDocument/2006/relationships/image" Target="../media/image9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dirty="0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403648" y="386104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 om de ondertitelstijl van het model te bewerken</a:t>
            </a:r>
          </a:p>
        </p:txBody>
      </p:sp>
      <p:sp>
        <p:nvSpPr>
          <p:cNvPr id="8" name="Tijdelijke aanduiding voor tekst 7"/>
          <p:cNvSpPr>
            <a:spLocks noGrp="1"/>
          </p:cNvSpPr>
          <p:nvPr>
            <p:ph type="body" sz="quarter" idx="13" hasCustomPrompt="1"/>
          </p:nvPr>
        </p:nvSpPr>
        <p:spPr>
          <a:xfrm>
            <a:off x="179512" y="6237312"/>
            <a:ext cx="2232025" cy="360040"/>
          </a:xfrm>
        </p:spPr>
        <p:txBody>
          <a:bodyPr>
            <a:noAutofit/>
          </a:bodyPr>
          <a:lstStyle>
            <a:lvl1pPr marL="0" indent="0">
              <a:buNone/>
              <a:defRPr sz="1800">
                <a:solidFill>
                  <a:schemeClr val="bg1"/>
                </a:solidFill>
              </a:defRPr>
            </a:lvl1pPr>
          </a:lstStyle>
          <a:p>
            <a:pPr lvl="0"/>
            <a:r>
              <a:rPr lang="nl-NL" dirty="0"/>
              <a:t>Datum</a:t>
            </a:r>
          </a:p>
        </p:txBody>
      </p:sp>
      <p:sp>
        <p:nvSpPr>
          <p:cNvPr id="10" name="Tijdelijke aanduiding voor tekst 9"/>
          <p:cNvSpPr>
            <a:spLocks noGrp="1"/>
          </p:cNvSpPr>
          <p:nvPr>
            <p:ph type="body" sz="quarter" idx="14" hasCustomPrompt="1"/>
          </p:nvPr>
        </p:nvSpPr>
        <p:spPr>
          <a:xfrm>
            <a:off x="6156176" y="6021288"/>
            <a:ext cx="2592388" cy="836712"/>
          </a:xfrm>
        </p:spPr>
        <p:txBody>
          <a:bodyPr>
            <a:noAutofit/>
          </a:bodyPr>
          <a:lstStyle>
            <a:lvl1pPr marL="0" indent="0" algn="r">
              <a:buNone/>
              <a:defRPr sz="1800">
                <a:solidFill>
                  <a:schemeClr val="bg1"/>
                </a:solidFill>
              </a:defRPr>
            </a:lvl1pPr>
          </a:lstStyle>
          <a:p>
            <a:r>
              <a:rPr lang="nl-NL" dirty="0"/>
              <a:t>Naam</a:t>
            </a:r>
          </a:p>
          <a:p>
            <a:r>
              <a:rPr lang="nl-NL" dirty="0"/>
              <a:t>Contactgegevens</a:t>
            </a:r>
          </a:p>
        </p:txBody>
      </p:sp>
    </p:spTree>
    <p:extLst>
      <p:ext uri="{BB962C8B-B14F-4D97-AF65-F5344CB8AC3E}">
        <p14:creationId xmlns:p14="http://schemas.microsoft.com/office/powerpoint/2010/main" val="36035224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>
          <a:xfrm>
            <a:off x="467544" y="6005053"/>
            <a:ext cx="2133600" cy="365125"/>
          </a:xfrm>
          <a:prstGeom prst="rect">
            <a:avLst/>
          </a:prstGeom>
        </p:spPr>
        <p:txBody>
          <a:bodyPr/>
          <a:lstStyle/>
          <a:p>
            <a:fld id="{236AC199-9482-441B-B9EC-5B9D494825EE}" type="datetimeFigureOut">
              <a:rPr lang="nl-NL" smtClean="0"/>
              <a:pPr/>
              <a:t>21-3-2024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>
          <a:xfrm>
            <a:off x="4489698" y="5545774"/>
            <a:ext cx="360040" cy="864096"/>
          </a:xfrm>
          <a:prstGeom prst="rect">
            <a:avLst/>
          </a:prstGeom>
        </p:spPr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>
          <a:xfrm>
            <a:off x="1790328" y="5764181"/>
            <a:ext cx="1773560" cy="846869"/>
          </a:xfrm>
          <a:prstGeom prst="rect">
            <a:avLst/>
          </a:prstGeom>
        </p:spPr>
        <p:txBody>
          <a:bodyPr/>
          <a:lstStyle/>
          <a:p>
            <a:fld id="{5FF7CC98-7642-4BCD-A3C1-C8256B60A87D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588535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>
          <a:xfrm>
            <a:off x="467544" y="6005053"/>
            <a:ext cx="2133600" cy="365125"/>
          </a:xfrm>
          <a:prstGeom prst="rect">
            <a:avLst/>
          </a:prstGeom>
        </p:spPr>
        <p:txBody>
          <a:bodyPr/>
          <a:lstStyle/>
          <a:p>
            <a:fld id="{236AC199-9482-441B-B9EC-5B9D494825EE}" type="datetimeFigureOut">
              <a:rPr lang="nl-NL" smtClean="0"/>
              <a:pPr/>
              <a:t>21-3-2024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>
          <a:xfrm>
            <a:off x="4489698" y="5545774"/>
            <a:ext cx="360040" cy="864096"/>
          </a:xfrm>
          <a:prstGeom prst="rect">
            <a:avLst/>
          </a:prstGeom>
        </p:spPr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>
          <a:xfrm>
            <a:off x="1790328" y="5764181"/>
            <a:ext cx="1773560" cy="846869"/>
          </a:xfrm>
          <a:prstGeom prst="rect">
            <a:avLst/>
          </a:prstGeom>
        </p:spPr>
        <p:txBody>
          <a:bodyPr/>
          <a:lstStyle/>
          <a:p>
            <a:fld id="{5FF7CC98-7642-4BCD-A3C1-C8256B60A87D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9429267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>
          <a:xfrm>
            <a:off x="467544" y="6005053"/>
            <a:ext cx="2133600" cy="365125"/>
          </a:xfrm>
          <a:prstGeom prst="rect">
            <a:avLst/>
          </a:prstGeom>
        </p:spPr>
        <p:txBody>
          <a:bodyPr/>
          <a:lstStyle/>
          <a:p>
            <a:fld id="{236AC199-9482-441B-B9EC-5B9D494825EE}" type="datetimeFigureOut">
              <a:rPr lang="nl-NL" smtClean="0"/>
              <a:pPr/>
              <a:t>21-3-2024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>
          <a:xfrm>
            <a:off x="4489698" y="5545774"/>
            <a:ext cx="360040" cy="864096"/>
          </a:xfrm>
          <a:prstGeom prst="rect">
            <a:avLst/>
          </a:prstGeom>
        </p:spPr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>
          <a:xfrm>
            <a:off x="1790328" y="5764181"/>
            <a:ext cx="1773560" cy="846869"/>
          </a:xfrm>
          <a:prstGeom prst="rect">
            <a:avLst/>
          </a:prstGeom>
        </p:spPr>
        <p:txBody>
          <a:bodyPr/>
          <a:lstStyle/>
          <a:p>
            <a:fld id="{5FF7CC98-7642-4BCD-A3C1-C8256B60A87D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9721674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1 tekstblo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hpKleurvlakOnder">
            <a:extLst>
              <a:ext uri="{FF2B5EF4-FFF2-40B4-BE49-F238E27FC236}">
                <a16:creationId xmlns:a16="http://schemas.microsoft.com/office/drawing/2014/main" id="{1E5AA0C0-1209-4D17-AD58-048A67D181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318250"/>
            <a:ext cx="9144000" cy="539750"/>
          </a:xfrm>
          <a:prstGeom prst="rect">
            <a:avLst/>
          </a:prstGeom>
          <a:solidFill>
            <a:srgbClr val="046F96"/>
          </a:solidFill>
          <a:ln>
            <a:noFill/>
          </a:ln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nl-NL" sz="1350" dirty="0">
              <a:solidFill>
                <a:schemeClr val="lt1"/>
              </a:solidFill>
              <a:latin typeface="+mn-lt"/>
              <a:cs typeface="+mn-cs"/>
            </a:endParaRPr>
          </a:p>
        </p:txBody>
      </p:sp>
      <p:sp>
        <p:nvSpPr>
          <p:cNvPr id="5" name="shpTekst">
            <a:extLst>
              <a:ext uri="{FF2B5EF4-FFF2-40B4-BE49-F238E27FC236}">
                <a16:creationId xmlns:a16="http://schemas.microsoft.com/office/drawing/2014/main" id="{13EC1DD0-0613-4470-970C-689CE03949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4"/>
            <a:ext cx="9144000" cy="1071563"/>
          </a:xfrm>
          <a:prstGeom prst="rect">
            <a:avLst/>
          </a:prstGeom>
          <a:solidFill>
            <a:srgbClr val="046F96"/>
          </a:solidFill>
          <a:ln>
            <a:noFill/>
          </a:ln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nl-NL" sz="1350" dirty="0">
              <a:solidFill>
                <a:schemeClr val="lt1"/>
              </a:solidFill>
              <a:latin typeface="+mn-lt"/>
              <a:cs typeface="+mn-cs"/>
            </a:endParaRPr>
          </a:p>
        </p:txBody>
      </p:sp>
      <p:pic>
        <p:nvPicPr>
          <p:cNvPr id="6" name="shpDatum" descr="RO__vervolgpagina~LPPT.png">
            <a:extLst>
              <a:ext uri="{FF2B5EF4-FFF2-40B4-BE49-F238E27FC236}">
                <a16:creationId xmlns:a16="http://schemas.microsoft.com/office/drawing/2014/main" id="{E9AD85A8-9C10-467C-A2A9-83CCC9EAD80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68301" y="1233039"/>
            <a:ext cx="7847038" cy="571504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1950" spc="-45" baseline="0">
                <a:solidFill>
                  <a:srgbClr val="2494C5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r>
              <a:rPr lang="nl-NL"/>
              <a:t>Klik om de stijl te bewerken</a:t>
            </a:r>
            <a:endParaRPr lang="nl-NL" dirty="0"/>
          </a:p>
        </p:txBody>
      </p:sp>
      <p:sp>
        <p:nvSpPr>
          <p:cNvPr id="13" name="Tijdelijke aanduiding voor inhoud 2"/>
          <p:cNvSpPr>
            <a:spLocks noGrp="1"/>
          </p:cNvSpPr>
          <p:nvPr>
            <p:ph idx="1"/>
          </p:nvPr>
        </p:nvSpPr>
        <p:spPr>
          <a:xfrm>
            <a:off x="369858" y="1798626"/>
            <a:ext cx="7858180" cy="427358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350"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 marL="134541" indent="-134541">
              <a:buFont typeface="Arial" pitchFamily="34" charset="0"/>
              <a:buChar char="•"/>
              <a:defRPr sz="1350">
                <a:latin typeface="Verdana" pitchFamily="34" charset="0"/>
                <a:ea typeface="Verdana" pitchFamily="34" charset="0"/>
                <a:cs typeface="Verdana" pitchFamily="34" charset="0"/>
              </a:defRPr>
            </a:lvl2pPr>
            <a:lvl3pPr marL="297000" indent="-189000">
              <a:buFontTx/>
              <a:buBlip>
                <a:blip r:embed="rId3"/>
              </a:buBlip>
              <a:defRPr sz="1350">
                <a:latin typeface="Verdana" pitchFamily="34" charset="0"/>
                <a:ea typeface="Verdana" pitchFamily="34" charset="0"/>
                <a:cs typeface="Verdana" pitchFamily="34" charset="0"/>
              </a:defRPr>
            </a:lvl3pPr>
            <a:lvl4pPr marL="404813" indent="-108000">
              <a:buSzPct val="100000"/>
              <a:buFontTx/>
              <a:buBlip>
                <a:blip r:embed="rId4"/>
              </a:buBlip>
              <a:defRPr sz="1350">
                <a:latin typeface="Verdana" pitchFamily="34" charset="0"/>
                <a:ea typeface="Verdana" pitchFamily="34" charset="0"/>
                <a:cs typeface="Verdana" pitchFamily="34" charset="0"/>
              </a:defRPr>
            </a:lvl4pPr>
            <a:lvl5pPr>
              <a:defRPr sz="1350">
                <a:latin typeface="Verdana" pitchFamily="34" charset="0"/>
                <a:ea typeface="Verdana" pitchFamily="34" charset="0"/>
                <a:cs typeface="Verdana" pitchFamily="34" charset="0"/>
              </a:defRPr>
            </a:lvl5pPr>
          </a:lstStyle>
          <a:p>
            <a:pPr lvl="0"/>
            <a:r>
              <a:rPr lang="nl-NL" dirty="0"/>
              <a:t>Klik om de modelstijlen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</p:txBody>
      </p:sp>
      <p:sp>
        <p:nvSpPr>
          <p:cNvPr id="7" name="shpTitel">
            <a:extLst>
              <a:ext uri="{FF2B5EF4-FFF2-40B4-BE49-F238E27FC236}">
                <a16:creationId xmlns:a16="http://schemas.microsoft.com/office/drawing/2014/main" id="{514B5461-7E65-4DE5-A516-29C1EB37E1F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  <p:sp>
        <p:nvSpPr>
          <p:cNvPr id="8" name="shpKleurvlakBoven">
            <a:extLst>
              <a:ext uri="{FF2B5EF4-FFF2-40B4-BE49-F238E27FC236}">
                <a16:creationId xmlns:a16="http://schemas.microsoft.com/office/drawing/2014/main" id="{08B93A9F-FEB6-44B4-8743-A9A038830F5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  <p:sp>
        <p:nvSpPr>
          <p:cNvPr id="9" name="shpBeeldmerk">
            <a:extLst>
              <a:ext uri="{FF2B5EF4-FFF2-40B4-BE49-F238E27FC236}">
                <a16:creationId xmlns:a16="http://schemas.microsoft.com/office/drawing/2014/main" id="{B920C51B-4AA3-4E5A-9527-43157682CCE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B1C74A2-F552-40BD-9D5B-1E170502E243}" type="slidenum">
              <a:rPr lang="nl-NL" altLang="nl-NL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98955978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tekst 7"/>
          <p:cNvSpPr>
            <a:spLocks noGrp="1"/>
          </p:cNvSpPr>
          <p:nvPr>
            <p:ph type="body" sz="quarter" idx="13" hasCustomPrompt="1"/>
          </p:nvPr>
        </p:nvSpPr>
        <p:spPr>
          <a:xfrm>
            <a:off x="179512" y="6237312"/>
            <a:ext cx="2232025" cy="36004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bg1"/>
                </a:solidFill>
              </a:defRPr>
            </a:lvl1pPr>
          </a:lstStyle>
          <a:p>
            <a:pPr lvl="0"/>
            <a:r>
              <a:rPr lang="nl-NL" dirty="0"/>
              <a:t>Datum</a:t>
            </a:r>
          </a:p>
        </p:txBody>
      </p:sp>
      <p:sp>
        <p:nvSpPr>
          <p:cNvPr id="8" name="Tijdelijke aanduiding voor tekst 9"/>
          <p:cNvSpPr>
            <a:spLocks noGrp="1"/>
          </p:cNvSpPr>
          <p:nvPr>
            <p:ph type="body" sz="quarter" idx="14" hasCustomPrompt="1"/>
          </p:nvPr>
        </p:nvSpPr>
        <p:spPr>
          <a:xfrm>
            <a:off x="6156176" y="6093296"/>
            <a:ext cx="2592388" cy="648271"/>
          </a:xfrm>
        </p:spPr>
        <p:txBody>
          <a:bodyPr/>
          <a:lstStyle>
            <a:lvl1pPr marL="0" indent="0" algn="r">
              <a:buNone/>
              <a:defRPr sz="1400">
                <a:solidFill>
                  <a:schemeClr val="bg1"/>
                </a:solidFill>
              </a:defRPr>
            </a:lvl1pPr>
          </a:lstStyle>
          <a:p>
            <a:r>
              <a:rPr lang="nl-NL" dirty="0"/>
              <a:t>Naam</a:t>
            </a:r>
          </a:p>
          <a:p>
            <a:r>
              <a:rPr lang="nl-NL" dirty="0"/>
              <a:t>Contactgegevens</a:t>
            </a:r>
          </a:p>
        </p:txBody>
      </p:sp>
    </p:spTree>
    <p:extLst>
      <p:ext uri="{BB962C8B-B14F-4D97-AF65-F5344CB8AC3E}">
        <p14:creationId xmlns:p14="http://schemas.microsoft.com/office/powerpoint/2010/main" val="30536956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6" name="Tijdelijke aanduiding voor tekst 7"/>
          <p:cNvSpPr>
            <a:spLocks noGrp="1"/>
          </p:cNvSpPr>
          <p:nvPr>
            <p:ph type="body" sz="quarter" idx="13" hasCustomPrompt="1"/>
          </p:nvPr>
        </p:nvSpPr>
        <p:spPr>
          <a:xfrm>
            <a:off x="179512" y="6237312"/>
            <a:ext cx="2232025" cy="36004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bg1"/>
                </a:solidFill>
              </a:defRPr>
            </a:lvl1pPr>
          </a:lstStyle>
          <a:p>
            <a:pPr lvl="0"/>
            <a:r>
              <a:rPr lang="nl-NL" dirty="0"/>
              <a:t>Datum</a:t>
            </a:r>
          </a:p>
        </p:txBody>
      </p:sp>
      <p:sp>
        <p:nvSpPr>
          <p:cNvPr id="7" name="Tijdelijke aanduiding voor tekst 9"/>
          <p:cNvSpPr>
            <a:spLocks noGrp="1"/>
          </p:cNvSpPr>
          <p:nvPr>
            <p:ph type="body" sz="quarter" idx="14" hasCustomPrompt="1"/>
          </p:nvPr>
        </p:nvSpPr>
        <p:spPr>
          <a:xfrm>
            <a:off x="6156176" y="6093296"/>
            <a:ext cx="2592388" cy="648271"/>
          </a:xfrm>
        </p:spPr>
        <p:txBody>
          <a:bodyPr/>
          <a:lstStyle>
            <a:lvl1pPr marL="0" indent="0" algn="r">
              <a:buNone/>
              <a:defRPr sz="1400">
                <a:solidFill>
                  <a:schemeClr val="bg1"/>
                </a:solidFill>
              </a:defRPr>
            </a:lvl1pPr>
          </a:lstStyle>
          <a:p>
            <a:r>
              <a:rPr lang="nl-NL" dirty="0"/>
              <a:t>Naam</a:t>
            </a:r>
          </a:p>
          <a:p>
            <a:r>
              <a:rPr lang="nl-NL" dirty="0"/>
              <a:t>Contactgegevens</a:t>
            </a:r>
          </a:p>
        </p:txBody>
      </p:sp>
    </p:spTree>
    <p:extLst>
      <p:ext uri="{BB962C8B-B14F-4D97-AF65-F5344CB8AC3E}">
        <p14:creationId xmlns:p14="http://schemas.microsoft.com/office/powerpoint/2010/main" val="30878733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>
          <a:xfrm>
            <a:off x="1619672" y="6166306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r>
              <a:rPr lang="nl-NL" dirty="0"/>
              <a:t> </a:t>
            </a: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/>
              <a:t> 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nl-NL" dirty="0"/>
              <a:t> </a:t>
            </a:r>
          </a:p>
        </p:txBody>
      </p:sp>
      <p:sp>
        <p:nvSpPr>
          <p:cNvPr id="7" name="Tekstvak 6"/>
          <p:cNvSpPr txBox="1"/>
          <p:nvPr userDrawn="1"/>
        </p:nvSpPr>
        <p:spPr>
          <a:xfrm>
            <a:off x="395536" y="6309320"/>
            <a:ext cx="18722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l-NL" dirty="0">
                <a:solidFill>
                  <a:schemeClr val="bg1"/>
                </a:solidFill>
              </a:rPr>
              <a:t>www.goab.eu</a:t>
            </a:r>
          </a:p>
        </p:txBody>
      </p:sp>
    </p:spTree>
    <p:extLst>
      <p:ext uri="{BB962C8B-B14F-4D97-AF65-F5344CB8AC3E}">
        <p14:creationId xmlns:p14="http://schemas.microsoft.com/office/powerpoint/2010/main" val="37701631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78ECC-C7B1-4575-A671-6FDC86F479BC}" type="datetimeFigureOut">
              <a:rPr lang="nl-NL" smtClean="0"/>
              <a:pPr/>
              <a:t>21-3-2024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907496F-C5C7-42CF-A1A0-C62DBFA76FEB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844055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78ECC-C7B1-4575-A671-6FDC86F479BC}" type="datetimeFigureOut">
              <a:rPr lang="nl-NL" smtClean="0"/>
              <a:pPr/>
              <a:t>21-3-2024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907496F-C5C7-42CF-A1A0-C62DBFA76FEB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276224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78ECC-C7B1-4575-A671-6FDC86F479BC}" type="datetimeFigureOut">
              <a:rPr lang="nl-NL" smtClean="0"/>
              <a:pPr/>
              <a:t>21-3-2024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907496F-C5C7-42CF-A1A0-C62DBFA76FEB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661148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78ECC-C7B1-4575-A671-6FDC86F479BC}" type="datetimeFigureOut">
              <a:rPr lang="nl-NL" smtClean="0"/>
              <a:pPr/>
              <a:t>21-3-2024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907496F-C5C7-42CF-A1A0-C62DBFA76FEB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72982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>
          <a:xfrm>
            <a:off x="467544" y="6005053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>
          <a:xfrm>
            <a:off x="4489698" y="5545774"/>
            <a:ext cx="360040" cy="864096"/>
          </a:xfrm>
          <a:prstGeom prst="rect">
            <a:avLst/>
          </a:prstGeom>
        </p:spPr>
        <p:txBody>
          <a:bodyPr/>
          <a:lstStyle/>
          <a:p>
            <a:r>
              <a:rPr lang="nl-NL" dirty="0"/>
              <a:t> 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>
          <a:xfrm>
            <a:off x="1790328" y="5764181"/>
            <a:ext cx="1773560" cy="846869"/>
          </a:xfrm>
          <a:prstGeom prst="rect">
            <a:avLst/>
          </a:prstGeom>
        </p:spPr>
        <p:txBody>
          <a:bodyPr/>
          <a:lstStyle/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1437649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7" Type="http://schemas.openxmlformats.org/officeDocument/2006/relationships/image" Target="../media/image3.png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theme" Target="../theme/theme2.xml"/><Relationship Id="rId5" Type="http://schemas.openxmlformats.org/officeDocument/2006/relationships/slideLayout" Target="../slideLayouts/slideLayout8.xml"/><Relationship Id="rId4" Type="http://schemas.openxmlformats.org/officeDocument/2006/relationships/slideLayout" Target="../slideLayouts/slideLayout7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slideLayout" Target="../slideLayouts/slideLayout11.xml"/><Relationship Id="rId7" Type="http://schemas.openxmlformats.org/officeDocument/2006/relationships/image" Target="../media/image4.gif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3.png"/><Relationship Id="rId5" Type="http://schemas.openxmlformats.org/officeDocument/2006/relationships/theme" Target="../theme/theme3.xml"/><Relationship Id="rId4" Type="http://schemas.openxmlformats.org/officeDocument/2006/relationships/slideLayout" Target="../slideLayouts/slideLayout12.xml"/><Relationship Id="rId9" Type="http://schemas.openxmlformats.org/officeDocument/2006/relationships/image" Target="../media/image6.png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Afbeelding 8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805" b="67802"/>
          <a:stretch/>
        </p:blipFill>
        <p:spPr>
          <a:xfrm>
            <a:off x="0" y="-243408"/>
            <a:ext cx="9144000" cy="1944216"/>
          </a:xfrm>
          <a:prstGeom prst="rect">
            <a:avLst/>
          </a:prstGeom>
        </p:spPr>
      </p:pic>
      <p:sp>
        <p:nvSpPr>
          <p:cNvPr id="8" name="Rond enkele hoek rechthoek 7"/>
          <p:cNvSpPr/>
          <p:nvPr/>
        </p:nvSpPr>
        <p:spPr>
          <a:xfrm>
            <a:off x="0" y="6021288"/>
            <a:ext cx="9144000" cy="836712"/>
          </a:xfrm>
          <a:prstGeom prst="round1Rect">
            <a:avLst>
              <a:gd name="adj" fmla="val 50000"/>
            </a:avLst>
          </a:prstGeom>
          <a:solidFill>
            <a:srgbClr val="6CB7CB"/>
          </a:solidFill>
          <a:ln>
            <a:solidFill>
              <a:srgbClr val="6CB7C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1761954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dirty="0"/>
              <a:t>Klik hier om een titel te maken.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2996952"/>
            <a:ext cx="8229600" cy="28803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dirty="0"/>
              <a:t>Klik om de modelstijlen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nl-NL" dirty="0"/>
              <a:t> </a:t>
            </a:r>
          </a:p>
        </p:txBody>
      </p:sp>
      <p:pic>
        <p:nvPicPr>
          <p:cNvPr id="7" name="Afbeelding 6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9632" y="182960"/>
            <a:ext cx="2715949" cy="908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25754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6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E60038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ond enkele hoek rechthoek 10"/>
          <p:cNvSpPr/>
          <p:nvPr userDrawn="1"/>
        </p:nvSpPr>
        <p:spPr>
          <a:xfrm>
            <a:off x="0" y="6021287"/>
            <a:ext cx="9144000" cy="836712"/>
          </a:xfrm>
          <a:prstGeom prst="round1Rect">
            <a:avLst>
              <a:gd name="adj" fmla="val 50000"/>
            </a:avLst>
          </a:prstGeom>
          <a:solidFill>
            <a:srgbClr val="6CB7CB"/>
          </a:solidFill>
          <a:ln>
            <a:solidFill>
              <a:srgbClr val="6CB7C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dirty="0"/>
              <a:t>Klik hier om een titel te maken.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1619672" y="625708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800">
                <a:solidFill>
                  <a:schemeClr val="bg1"/>
                </a:solidFill>
              </a:defRPr>
            </a:lvl1pPr>
          </a:lstStyle>
          <a:p>
            <a:r>
              <a:rPr lang="nl-NL" dirty="0"/>
              <a:t> </a:t>
            </a: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nl-NL" dirty="0"/>
              <a:t> </a:t>
            </a:r>
          </a:p>
        </p:txBody>
      </p:sp>
      <p:pic>
        <p:nvPicPr>
          <p:cNvPr id="8" name="Afbeelding 7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76255" y="6105013"/>
            <a:ext cx="2000261" cy="669261"/>
          </a:xfrm>
          <a:prstGeom prst="rect">
            <a:avLst/>
          </a:prstGeom>
        </p:spPr>
      </p:pic>
      <p:sp>
        <p:nvSpPr>
          <p:cNvPr id="9" name="Tekstvak 8"/>
          <p:cNvSpPr txBox="1"/>
          <p:nvPr userDrawn="1"/>
        </p:nvSpPr>
        <p:spPr>
          <a:xfrm>
            <a:off x="395536" y="6309320"/>
            <a:ext cx="18722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l-NL" dirty="0">
                <a:solidFill>
                  <a:schemeClr val="bg1"/>
                </a:solidFill>
              </a:rPr>
              <a:t>www.goab.eu</a:t>
            </a:r>
          </a:p>
        </p:txBody>
      </p:sp>
    </p:spTree>
    <p:extLst>
      <p:ext uri="{BB962C8B-B14F-4D97-AF65-F5344CB8AC3E}">
        <p14:creationId xmlns:p14="http://schemas.microsoft.com/office/powerpoint/2010/main" val="40555136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6" r:id="rId3"/>
    <p:sldLayoutId id="2147483678" r:id="rId4"/>
    <p:sldLayoutId id="2147483679" r:id="rId5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E60038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rgbClr val="6CB7CB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rgbClr val="C30038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rgbClr val="E09C17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rgbClr val="B6C93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ond enkele hoek rechthoek 10"/>
          <p:cNvSpPr/>
          <p:nvPr userDrawn="1"/>
        </p:nvSpPr>
        <p:spPr>
          <a:xfrm>
            <a:off x="0" y="5589240"/>
            <a:ext cx="9144000" cy="1268760"/>
          </a:xfrm>
          <a:prstGeom prst="round1Rect">
            <a:avLst>
              <a:gd name="adj" fmla="val 50000"/>
            </a:avLst>
          </a:prstGeom>
          <a:solidFill>
            <a:srgbClr val="6CB7CB"/>
          </a:solidFill>
          <a:ln>
            <a:solidFill>
              <a:srgbClr val="6CB7C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dirty="0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39170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dirty="0"/>
              <a:t>Klik om de modelstijlen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  <p:sp>
        <p:nvSpPr>
          <p:cNvPr id="8" name="Tekstvak 7"/>
          <p:cNvSpPr txBox="1"/>
          <p:nvPr userDrawn="1"/>
        </p:nvSpPr>
        <p:spPr>
          <a:xfrm>
            <a:off x="2555776" y="5761955"/>
            <a:ext cx="620661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600" dirty="0">
                <a:solidFill>
                  <a:schemeClr val="bg1"/>
                </a:solidFill>
              </a:rPr>
              <a:t>een</a:t>
            </a:r>
          </a:p>
          <a:p>
            <a:r>
              <a:rPr lang="nl-NL" sz="1600" dirty="0">
                <a:solidFill>
                  <a:schemeClr val="bg1"/>
                </a:solidFill>
              </a:rPr>
              <a:t>samenwerking</a:t>
            </a:r>
          </a:p>
          <a:p>
            <a:r>
              <a:rPr lang="nl-NL" sz="1600" dirty="0">
                <a:solidFill>
                  <a:schemeClr val="bg1"/>
                </a:solidFill>
              </a:rPr>
              <a:t>van:</a:t>
            </a:r>
          </a:p>
        </p:txBody>
      </p:sp>
      <p:pic>
        <p:nvPicPr>
          <p:cNvPr id="9" name="Afbeelding 8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5862360"/>
            <a:ext cx="1944216" cy="650509"/>
          </a:xfrm>
          <a:prstGeom prst="rect">
            <a:avLst/>
          </a:prstGeom>
        </p:spPr>
      </p:pic>
      <p:pic>
        <p:nvPicPr>
          <p:cNvPr id="10" name="Afbeelding 9"/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0112" y="5731562"/>
            <a:ext cx="1075456" cy="947381"/>
          </a:xfrm>
          <a:prstGeom prst="rect">
            <a:avLst/>
          </a:prstGeom>
        </p:spPr>
      </p:pic>
      <p:pic>
        <p:nvPicPr>
          <p:cNvPr id="4" name="Afbeelding 3"/>
          <p:cNvPicPr>
            <a:picLocks noChangeAspect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39952" y="6048312"/>
            <a:ext cx="1227509" cy="458137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36542" y="5862360"/>
            <a:ext cx="2030194" cy="557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42409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90" r:id="rId3"/>
    <p:sldLayoutId id="2147483691" r:id="rId4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E60038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5" name="shpVoettekst">
            <a:extLst>
              <a:ext uri="{FF2B5EF4-FFF2-40B4-BE49-F238E27FC236}">
                <a16:creationId xmlns:a16="http://schemas.microsoft.com/office/drawing/2014/main" id="{E416E254-1FE7-4F92-A2AF-952959D3602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366715" y="1233488"/>
            <a:ext cx="8169275" cy="57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NL"/>
              <a:t>Klik om het opmaakprofiel te bewerken</a:t>
            </a:r>
          </a:p>
        </p:txBody>
      </p:sp>
      <p:sp>
        <p:nvSpPr>
          <p:cNvPr id="10246" name="shpPagina">
            <a:extLst>
              <a:ext uri="{FF2B5EF4-FFF2-40B4-BE49-F238E27FC236}">
                <a16:creationId xmlns:a16="http://schemas.microsoft.com/office/drawing/2014/main" id="{549000AC-F1B1-4C01-9100-C07E46B31D1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366715" y="1798638"/>
            <a:ext cx="8169275" cy="435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NL"/>
              <a:t>Klik om de opmaakprofielen van de modeltekst te bewerken</a:t>
            </a:r>
          </a:p>
          <a:p>
            <a:pPr lvl="1"/>
            <a:r>
              <a:rPr lang="nl-NL" altLang="nl-NL"/>
              <a:t>Tweede niveau</a:t>
            </a:r>
          </a:p>
          <a:p>
            <a:pPr lvl="2"/>
            <a:r>
              <a:rPr lang="nl-NL" altLang="nl-NL"/>
              <a:t>Derde niveau</a:t>
            </a:r>
          </a:p>
          <a:p>
            <a:pPr lvl="3"/>
            <a:r>
              <a:rPr lang="nl-NL" altLang="nl-NL"/>
              <a:t>Vierde niveau</a:t>
            </a:r>
          </a:p>
        </p:txBody>
      </p:sp>
      <p:sp>
        <p:nvSpPr>
          <p:cNvPr id="11" name="shpTitel">
            <a:extLst>
              <a:ext uri="{FF2B5EF4-FFF2-40B4-BE49-F238E27FC236}">
                <a16:creationId xmlns:a16="http://schemas.microsoft.com/office/drawing/2014/main" id="{9EC32AB2-6522-45F8-81C0-AAA0B5A7ED28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483102" y="6538913"/>
            <a:ext cx="4156075" cy="315912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750">
                <a:solidFill>
                  <a:srgbClr val="FFFFFF"/>
                </a:solidFill>
              </a:defRPr>
            </a:lvl1pPr>
          </a:lstStyle>
          <a:p>
            <a:endParaRPr lang="nl-NL" altLang="nl-NL"/>
          </a:p>
        </p:txBody>
      </p:sp>
      <p:sp>
        <p:nvSpPr>
          <p:cNvPr id="12" name="shpKleurvlakBoven">
            <a:extLst>
              <a:ext uri="{FF2B5EF4-FFF2-40B4-BE49-F238E27FC236}">
                <a16:creationId xmlns:a16="http://schemas.microsoft.com/office/drawing/2014/main" id="{2F61B985-11BC-4929-B3C7-E5937BB113D8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476752" y="6369054"/>
            <a:ext cx="4164013" cy="284163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750">
                <a:solidFill>
                  <a:srgbClr val="FFFFFF"/>
                </a:solidFill>
              </a:defRPr>
            </a:lvl1pPr>
          </a:lstStyle>
          <a:p>
            <a:endParaRPr lang="nl-NL" altLang="nl-NL"/>
          </a:p>
        </p:txBody>
      </p:sp>
      <p:sp>
        <p:nvSpPr>
          <p:cNvPr id="13" name="shpBeeldmerk">
            <a:extLst>
              <a:ext uri="{FF2B5EF4-FFF2-40B4-BE49-F238E27FC236}">
                <a16:creationId xmlns:a16="http://schemas.microsoft.com/office/drawing/2014/main" id="{D8891E7C-2985-4ABF-905F-2A7FA7F4A5EE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87350" y="6362700"/>
            <a:ext cx="712788" cy="36353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750">
                <a:solidFill>
                  <a:srgbClr val="FFFFFF"/>
                </a:solidFill>
              </a:defRPr>
            </a:lvl1pPr>
          </a:lstStyle>
          <a:p>
            <a:fld id="{A495AEE8-2FF0-4D8E-B5CA-BEC9CEEB6AD0}" type="slidenum">
              <a:rPr lang="nl-NL" altLang="nl-NL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197883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6" r:id="rId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600" kern="1200">
          <a:solidFill>
            <a:srgbClr val="CC003D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CC003D"/>
          </a:solidFill>
          <a:latin typeface="Verdana" pitchFamily="34" charset="0"/>
          <a:ea typeface="Verdana" pitchFamily="34" charset="0"/>
          <a:cs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CC003D"/>
          </a:solidFill>
          <a:latin typeface="Verdana" pitchFamily="34" charset="0"/>
          <a:ea typeface="Verdana" pitchFamily="34" charset="0"/>
          <a:cs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CC003D"/>
          </a:solidFill>
          <a:latin typeface="Verdana" pitchFamily="34" charset="0"/>
          <a:ea typeface="Verdana" pitchFamily="34" charset="0"/>
          <a:cs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CC003D"/>
          </a:solidFill>
          <a:latin typeface="Verdana" pitchFamily="34" charset="0"/>
          <a:ea typeface="Verdana" pitchFamily="34" charset="0"/>
          <a:cs typeface="Verdan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9pPr>
    </p:titleStyle>
    <p:bodyStyle>
      <a:lvl1pPr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defRPr kern="1200">
          <a:solidFill>
            <a:srgbClr val="000000"/>
          </a:solidFill>
          <a:latin typeface="+mn-lt"/>
          <a:ea typeface="+mn-ea"/>
          <a:cs typeface="+mn-cs"/>
        </a:defRPr>
      </a:lvl1pPr>
      <a:lvl2pPr marL="152400" indent="-1508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Blip>
          <a:blip r:embed="rId3"/>
        </a:buBlip>
        <a:defRPr kern="1200">
          <a:solidFill>
            <a:srgbClr val="000000"/>
          </a:solidFill>
          <a:latin typeface="+mn-lt"/>
          <a:ea typeface="+mn-ea"/>
          <a:cs typeface="+mn-cs"/>
        </a:defRPr>
      </a:lvl2pPr>
      <a:lvl3pPr marL="406400" indent="-2524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Blip>
          <a:blip r:embed="rId4"/>
        </a:buBlip>
        <a:defRPr kern="1200">
          <a:solidFill>
            <a:srgbClr val="000000"/>
          </a:solidFill>
          <a:latin typeface="+mn-lt"/>
          <a:ea typeface="+mn-ea"/>
          <a:cs typeface="+mn-cs"/>
        </a:defRPr>
      </a:lvl3pPr>
      <a:lvl4pPr marL="633413" indent="-225425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Blip>
          <a:blip r:embed="rId5"/>
        </a:buBlip>
        <a:defRPr kern="1200">
          <a:solidFill>
            <a:srgbClr val="000000"/>
          </a:solidFill>
          <a:latin typeface="+mn-lt"/>
          <a:ea typeface="+mn-ea"/>
          <a:cs typeface="+mn-cs"/>
        </a:defRPr>
      </a:lvl4pPr>
      <a:lvl5pPr marL="811213" indent="-1762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goab.eu/kennisbank/handreiking-bereik-ve-verhogen/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ab.eu/" TargetMode="Externa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5.xml"/><Relationship Id="rId4" Type="http://schemas.openxmlformats.org/officeDocument/2006/relationships/hyperlink" Target="https://goab.eu/nieuws/webinar-zware-ve-groepen-terugkijken/" TargetMode="Externa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ab.eu/" TargetMode="Externa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ab.eu/" TargetMode="Externa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ab.eu/" TargetMode="Externa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5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12.svg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ab.eu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rijksoverheid.nl/ministeries/ministerie-van-onderwijs-cultuur-en-wetenschap/documenten/rapporten/2024/03/12/landelijk-rapport-lokale-educatieve-agenda-voor-en-vroegschoolse-educatie" TargetMode="External"/><Relationship Id="rId3" Type="http://schemas.openxmlformats.org/officeDocument/2006/relationships/hyperlink" Target="https://zoek.officielebekendmakingen.nl/stb-2023-332.html" TargetMode="External"/><Relationship Id="rId7" Type="http://schemas.openxmlformats.org/officeDocument/2006/relationships/hyperlink" Target="https://dashboards.cbs.nl/v5/onderwijsachterstanden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Relationship Id="rId6" Type="http://schemas.openxmlformats.org/officeDocument/2006/relationships/hyperlink" Target="https://www.rijksoverheid.nl/actueel/nieuws/2024/02/20/internetconsultatie-verlenging-ruimere-formatieve-inzet-beroepskracht-in-opleiding" TargetMode="External"/><Relationship Id="rId5" Type="http://schemas.openxmlformats.org/officeDocument/2006/relationships/hyperlink" Target="https://www.internetconsultatie.nl/subsidieregelinggroepshulpenkinderopvang/b1" TargetMode="External"/><Relationship Id="rId4" Type="http://schemas.openxmlformats.org/officeDocument/2006/relationships/hyperlink" Target="https://www.rijksoverheid.nl/onderwerpen/kinderopvang/nieuws/2023/11/09/mogelijkheid-tot-meertalige-kinderopvang-per-wet-vastgelegd" TargetMode="External"/><Relationship Id="rId9" Type="http://schemas.openxmlformats.org/officeDocument/2006/relationships/hyperlink" Target="https://open.overheid.nl/documenten/dpc-9bc8bf45c248d06f6cc9b1ef88ef54dacd6bcd30/pdf" TargetMode="Externa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s://sietskewaslander.nl/media/whvlfl2c/hooge-waslander-denessen-2023-kansengelijkheid-in-het-onderwijs.pdf" TargetMode="External"/><Relationship Id="rId3" Type="http://schemas.openxmlformats.org/officeDocument/2006/relationships/hyperlink" Target="https://goab.eu/media/yhyhxv0k/taal-in-het-gezin_0.pdf" TargetMode="External"/><Relationship Id="rId7" Type="http://schemas.openxmlformats.org/officeDocument/2006/relationships/hyperlink" Target="https://www.onderwijsinspectie.nl/documenten/rapporten/2023/12/19/signalen-over-de-kinderopvang" TargetMode="External"/><Relationship Id="rId12" Type="http://schemas.openxmlformats.org/officeDocument/2006/relationships/hyperlink" Target="https://www.onderwijskennis.nl/toolkit-jonge-kind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Relationship Id="rId6" Type="http://schemas.openxmlformats.org/officeDocument/2006/relationships/hyperlink" Target="https://www.onderwijsinspectie.nl/actueel/nieuws/2023/12/19/landelijk-rapport-ko-2022-voorzichtig-vooruit-en-blijvende-zorgen" TargetMode="External"/><Relationship Id="rId11" Type="http://schemas.openxmlformats.org/officeDocument/2006/relationships/hyperlink" Target="https://eccess.sites.uu.nl/wp-content/uploads/sites/987/2023/11/ECCESS_2023_TvanHuizen.pdf" TargetMode="External"/><Relationship Id="rId5" Type="http://schemas.openxmlformats.org/officeDocument/2006/relationships/hyperlink" Target="https://www.youtube.com/watch?v=_Drx1gWmXsc" TargetMode="External"/><Relationship Id="rId10" Type="http://schemas.openxmlformats.org/officeDocument/2006/relationships/hyperlink" Target="https://kinderopvang.nl/nieuws/berenschot-onderzoek-druk-op-de-keten-is-aangeboden-aan-de-tweede-kamer" TargetMode="External"/><Relationship Id="rId4" Type="http://schemas.openxmlformats.org/officeDocument/2006/relationships/hyperlink" Target="https://www.pisa-nederland.nl/resultaten2022/" TargetMode="External"/><Relationship Id="rId9" Type="http://schemas.openxmlformats.org/officeDocument/2006/relationships/hyperlink" Target="https://esb.nu/kwaliteit-als-sleutel-tot-maatschappelijk-rendement-in-de-kinderopvang/" TargetMode="Externa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https://goab.eu/nieuws/terugblik-op-online-bijeenkomst-ve-voor-peuters-in-de-asielopvang/" TargetMode="External"/><Relationship Id="rId3" Type="http://schemas.openxmlformats.org/officeDocument/2006/relationships/hyperlink" Target="https://goab.eu/media/4iflkslm/handreiking-inzet-goab-middelen-2023-2026.pdf" TargetMode="External"/><Relationship Id="rId7" Type="http://schemas.openxmlformats.org/officeDocument/2006/relationships/hyperlink" Target="https://goab.eu/kennisbank/overdrachtsformulier-gemeentelijk-onderwijsachterstandenbeleid/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Relationship Id="rId6" Type="http://schemas.openxmlformats.org/officeDocument/2006/relationships/hyperlink" Target="https://goab.eu/nieuws/terugblik-webinar-voorschoolse-educatie-en-de-lea/" TargetMode="External"/><Relationship Id="rId5" Type="http://schemas.openxmlformats.org/officeDocument/2006/relationships/hyperlink" Target="https://goab.eu/nieuws/webinar-zware-ve-groepen-terugkijken/" TargetMode="External"/><Relationship Id="rId4" Type="http://schemas.openxmlformats.org/officeDocument/2006/relationships/hyperlink" Target="https://goab.eu/media/yhyhxv0k/taal-in-het-gezin_0.pdf" TargetMode="External"/><Relationship Id="rId9" Type="http://schemas.openxmlformats.org/officeDocument/2006/relationships/hyperlink" Target="h3ps://sardes.survalyzer.eu/bijeenkomstwelbevinden" TargetMode="Externa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899592" y="2408417"/>
            <a:ext cx="7772400" cy="1470025"/>
          </a:xfrm>
        </p:spPr>
        <p:txBody>
          <a:bodyPr>
            <a:normAutofit fontScale="90000"/>
          </a:bodyPr>
          <a:lstStyle/>
          <a:p>
            <a:br>
              <a:rPr lang="nl-NL" sz="4000" dirty="0"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nl-NL" sz="4000" dirty="0">
                <a:latin typeface="Verdana" panose="020B0604030504040204" pitchFamily="34" charset="0"/>
                <a:ea typeface="Verdana" panose="020B0604030504040204" pitchFamily="34" charset="0"/>
              </a:rPr>
              <a:t>Kenniskring GOAB </a:t>
            </a:r>
            <a:br>
              <a:rPr lang="nl-NL" sz="4000" dirty="0"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nl-NL" sz="4000" dirty="0">
                <a:latin typeface="Verdana" panose="020B0604030504040204" pitchFamily="34" charset="0"/>
                <a:ea typeface="Verdana" panose="020B0604030504040204" pitchFamily="34" charset="0"/>
              </a:rPr>
              <a:t>Regio </a:t>
            </a:r>
            <a:r>
              <a:rPr lang="nl-NL" sz="4000" dirty="0" err="1">
                <a:latin typeface="Verdana" panose="020B0604030504040204" pitchFamily="34" charset="0"/>
                <a:ea typeface="Verdana" panose="020B0604030504040204" pitchFamily="34" charset="0"/>
              </a:rPr>
              <a:t>Zuid-West</a:t>
            </a:r>
            <a:br>
              <a:rPr lang="nl-NL" sz="4000" dirty="0">
                <a:latin typeface="Verdana" panose="020B0604030504040204" pitchFamily="34" charset="0"/>
                <a:ea typeface="Verdana" panose="020B0604030504040204" pitchFamily="34" charset="0"/>
              </a:rPr>
            </a:br>
            <a:endParaRPr lang="nl-NL" sz="40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85392" y="4664732"/>
            <a:ext cx="6400800" cy="1752600"/>
          </a:xfrm>
        </p:spPr>
        <p:txBody>
          <a:bodyPr/>
          <a:lstStyle/>
          <a:p>
            <a:r>
              <a:rPr lang="nl-NL" dirty="0">
                <a:latin typeface="Verdana" panose="020B0604030504040204" pitchFamily="34" charset="0"/>
                <a:ea typeface="Verdana" panose="020B0604030504040204" pitchFamily="34" charset="0"/>
              </a:rPr>
              <a:t>28 maart 2024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nl-NL" dirty="0"/>
              <a:t> 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14"/>
          </p:nvPr>
        </p:nvSpPr>
        <p:spPr>
          <a:xfrm>
            <a:off x="1331640" y="6021288"/>
            <a:ext cx="7416924" cy="836712"/>
          </a:xfrm>
        </p:spPr>
        <p:txBody>
          <a:bodyPr/>
          <a:lstStyle/>
          <a:p>
            <a:pPr algn="l"/>
            <a:r>
              <a:rPr lang="nl-NL" sz="2800" dirty="0"/>
              <a:t>Wendy de Geus, Ernst Radius en Marco Zuidam</a:t>
            </a:r>
          </a:p>
        </p:txBody>
      </p:sp>
    </p:spTree>
    <p:extLst>
      <p:ext uri="{BB962C8B-B14F-4D97-AF65-F5344CB8AC3E}">
        <p14:creationId xmlns:p14="http://schemas.microsoft.com/office/powerpoint/2010/main" val="278635686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8DA4692-7972-F598-7488-D7A1CCA6A9A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454C195-4BD8-F573-A27B-399438BB11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504" y="274638"/>
            <a:ext cx="8928992" cy="1570186"/>
          </a:xfrm>
        </p:spPr>
        <p:txBody>
          <a:bodyPr>
            <a:normAutofit/>
          </a:bodyPr>
          <a:lstStyle/>
          <a:p>
            <a:pPr algn="l"/>
            <a:r>
              <a:rPr lang="nl-NL" dirty="0">
                <a:latin typeface="Verdana"/>
                <a:ea typeface="Verdana"/>
              </a:rPr>
              <a:t>    Oplossingen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05C3183-2BC2-8C64-9167-6AE5596B74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353347"/>
          </a:xfrm>
        </p:spPr>
        <p:txBody>
          <a:bodyPr vert="horz" lIns="91440" tIns="45720" rIns="91440" bIns="45720" rtlCol="0" anchor="t">
            <a:noAutofit/>
          </a:bodyPr>
          <a:lstStyle/>
          <a:p>
            <a:pPr>
              <a:buFontTx/>
              <a:buChar char="-"/>
            </a:pPr>
            <a:endParaRPr lang="nl-NL" sz="2400" dirty="0">
              <a:cs typeface="Calibri"/>
            </a:endParaRPr>
          </a:p>
          <a:p>
            <a:pPr>
              <a:buFontTx/>
              <a:buChar char="-"/>
            </a:pPr>
            <a:r>
              <a:rPr lang="nl-NL" sz="2800" dirty="0">
                <a:cs typeface="Calibri"/>
              </a:rPr>
              <a:t>Kleine kernen subsidie/startsubsidie</a:t>
            </a:r>
          </a:p>
          <a:p>
            <a:pPr>
              <a:buFontTx/>
              <a:buChar char="-"/>
            </a:pPr>
            <a:r>
              <a:rPr lang="nl-NL" sz="2800" dirty="0">
                <a:solidFill>
                  <a:schemeClr val="tx1"/>
                </a:solidFill>
                <a:cs typeface="Calibri"/>
              </a:rPr>
              <a:t>Goede </a:t>
            </a:r>
            <a:r>
              <a:rPr lang="nl-NL" sz="2800" dirty="0" err="1">
                <a:solidFill>
                  <a:schemeClr val="tx1"/>
                </a:solidFill>
                <a:cs typeface="Calibri"/>
              </a:rPr>
              <a:t>financiele</a:t>
            </a:r>
            <a:r>
              <a:rPr lang="nl-NL" sz="2800" dirty="0">
                <a:solidFill>
                  <a:schemeClr val="tx1"/>
                </a:solidFill>
                <a:cs typeface="Calibri"/>
              </a:rPr>
              <a:t> regelingen </a:t>
            </a:r>
            <a:r>
              <a:rPr lang="nl-NL" sz="2800" dirty="0" err="1">
                <a:solidFill>
                  <a:schemeClr val="tx1"/>
                </a:solidFill>
                <a:cs typeface="Calibri"/>
              </a:rPr>
              <a:t>ve</a:t>
            </a:r>
            <a:endParaRPr lang="nl-NL" sz="2800" dirty="0">
              <a:solidFill>
                <a:schemeClr val="tx1"/>
              </a:solidFill>
              <a:cs typeface="Calibri"/>
            </a:endParaRPr>
          </a:p>
          <a:p>
            <a:pPr>
              <a:buFontTx/>
              <a:buChar char="-"/>
            </a:pPr>
            <a:r>
              <a:rPr lang="nl-NL" sz="2800" dirty="0" err="1">
                <a:cs typeface="Calibri"/>
              </a:rPr>
              <a:t>Ve</a:t>
            </a:r>
            <a:r>
              <a:rPr lang="nl-NL" sz="2800" dirty="0">
                <a:cs typeface="Calibri"/>
              </a:rPr>
              <a:t> in hele dagopvangsetting</a:t>
            </a:r>
            <a:endParaRPr lang="nl-NL" sz="2800" dirty="0">
              <a:ea typeface="Calibri"/>
              <a:cs typeface="Calibri"/>
            </a:endParaRPr>
          </a:p>
          <a:p>
            <a:pPr marL="0" indent="0">
              <a:buNone/>
            </a:pPr>
            <a:r>
              <a:rPr lang="nl-NL" sz="2800" dirty="0">
                <a:solidFill>
                  <a:schemeClr val="tx1"/>
                </a:solidFill>
                <a:cs typeface="Calibri"/>
              </a:rPr>
              <a:t>-  ?? (vanuit de groep)</a:t>
            </a:r>
          </a:p>
          <a:p>
            <a:pPr>
              <a:buFontTx/>
              <a:buChar char="-"/>
            </a:pPr>
            <a:endParaRPr lang="nl-NL" sz="2800" dirty="0">
              <a:cs typeface="Calibri"/>
            </a:endParaRPr>
          </a:p>
          <a:p>
            <a:pPr>
              <a:buFontTx/>
              <a:buChar char="-"/>
            </a:pPr>
            <a:endParaRPr lang="nl-NL" sz="2800" dirty="0">
              <a:solidFill>
                <a:schemeClr val="tx1"/>
              </a:solidFill>
              <a:cs typeface="Calibri"/>
            </a:endParaRPr>
          </a:p>
          <a:p>
            <a:pPr>
              <a:buFontTx/>
              <a:buChar char="-"/>
            </a:pPr>
            <a:r>
              <a:rPr lang="nl-NL" sz="2800" dirty="0">
                <a:cs typeface="Calibri"/>
              </a:rPr>
              <a:t>Wat speelt er op dit vlak bij jullie? </a:t>
            </a:r>
            <a:endParaRPr lang="nl-NL" sz="2800" dirty="0">
              <a:solidFill>
                <a:schemeClr val="tx1"/>
              </a:solidFill>
              <a:cs typeface="Calibri"/>
            </a:endParaRPr>
          </a:p>
          <a:p>
            <a:pPr>
              <a:buFontTx/>
              <a:buChar char="-"/>
            </a:pPr>
            <a:endParaRPr lang="nl-NL" sz="2000" dirty="0">
              <a:cs typeface="Calibri"/>
            </a:endParaRPr>
          </a:p>
          <a:p>
            <a:pPr>
              <a:buFontTx/>
              <a:buChar char="-"/>
            </a:pPr>
            <a:endParaRPr lang="nl-NL" sz="2000" dirty="0">
              <a:cs typeface="Calibri"/>
            </a:endParaRPr>
          </a:p>
          <a:p>
            <a:pPr marL="457200" lvl="1" indent="0">
              <a:buNone/>
            </a:pPr>
            <a:endParaRPr lang="nl-NL" sz="1600" dirty="0">
              <a:solidFill>
                <a:schemeClr val="tx1"/>
              </a:solidFill>
              <a:cs typeface="Calibri"/>
            </a:endParaRPr>
          </a:p>
          <a:p>
            <a:pPr marL="0" lvl="1" indent="0">
              <a:buNone/>
            </a:pPr>
            <a:endParaRPr lang="nl-NL" sz="1600" dirty="0">
              <a:solidFill>
                <a:schemeClr val="tx1"/>
              </a:solidFill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78387719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5BC16BB-37F5-45AF-AC29-10BDB0C3D0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>
                <a:latin typeface="Verdana"/>
                <a:ea typeface="Verdana"/>
              </a:rPr>
              <a:t>4. Bereik </a:t>
            </a:r>
            <a:r>
              <a:rPr lang="nl-NL" dirty="0" err="1">
                <a:latin typeface="Verdana"/>
                <a:ea typeface="Verdana"/>
              </a:rPr>
              <a:t>ve</a:t>
            </a:r>
            <a:endParaRPr lang="nl-NL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1E3BAC1-3C88-4880-831B-8ED51086C0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>
              <a:buNone/>
            </a:pPr>
            <a:endParaRPr lang="nl-NL" sz="2400" dirty="0">
              <a:solidFill>
                <a:schemeClr val="tx1"/>
              </a:solidFill>
            </a:endParaRPr>
          </a:p>
          <a:p>
            <a:endParaRPr lang="nl-NL" sz="2400" dirty="0">
              <a:solidFill>
                <a:schemeClr val="tx1"/>
              </a:solidFill>
            </a:endParaRPr>
          </a:p>
          <a:p>
            <a:pPr lvl="1"/>
            <a:endParaRPr lang="nl-NL" sz="2400" dirty="0"/>
          </a:p>
          <a:p>
            <a:endParaRPr lang="nl-NL" sz="2000" dirty="0">
              <a:solidFill>
                <a:schemeClr val="tx1"/>
              </a:solidFill>
            </a:endParaRPr>
          </a:p>
          <a:p>
            <a:pPr marL="0" lvl="1" indent="0">
              <a:buNone/>
            </a:pPr>
            <a:endParaRPr lang="nl-NL" sz="2000" dirty="0">
              <a:solidFill>
                <a:schemeClr val="tx1"/>
              </a:solidFill>
            </a:endParaRPr>
          </a:p>
          <a:p>
            <a:pPr marL="457200" lvl="1" indent="0">
              <a:buNone/>
            </a:pPr>
            <a:endParaRPr lang="nl-NL" sz="2200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nl-NL" sz="1800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05348552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D193C55-B06B-6525-B131-8CA1515D8DA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8C8D5BD-C3DE-D681-150B-87F3FAF329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nl-NL" dirty="0">
                <a:latin typeface="Verdana"/>
                <a:ea typeface="Verdana"/>
              </a:rPr>
              <a:t>Bereik </a:t>
            </a:r>
            <a:r>
              <a:rPr lang="nl-NL" dirty="0" err="1">
                <a:latin typeface="Verdana"/>
                <a:ea typeface="Verdana"/>
              </a:rPr>
              <a:t>ve</a:t>
            </a:r>
            <a:r>
              <a:rPr lang="nl-NL" dirty="0">
                <a:latin typeface="Verdana"/>
                <a:ea typeface="Verdana"/>
              </a:rPr>
              <a:t> anno 2024</a:t>
            </a:r>
            <a:endParaRPr lang="nl-NL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6869195-BF5F-E409-1B72-65D9CC89C1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nl-NL" sz="2400" dirty="0"/>
              <a:t>Landelijke </a:t>
            </a:r>
            <a:r>
              <a:rPr lang="nl-NL" sz="2400"/>
              <a:t>gemiddelde 77% </a:t>
            </a:r>
            <a:r>
              <a:rPr lang="nl-NL" sz="2400" dirty="0"/>
              <a:t>voor </a:t>
            </a:r>
            <a:r>
              <a:rPr lang="nl-NL" sz="2400" dirty="0" err="1"/>
              <a:t>ve</a:t>
            </a:r>
            <a:r>
              <a:rPr lang="nl-NL" sz="2400" dirty="0"/>
              <a:t>, veel variatie per gemeente</a:t>
            </a:r>
          </a:p>
          <a:p>
            <a:r>
              <a:rPr lang="nl-NL" sz="2400" dirty="0"/>
              <a:t>Lastig echt goed grip op te krijgen (grensverkeer, wachtlijst niet plaatsbaar, AVG wetgeving </a:t>
            </a:r>
            <a:r>
              <a:rPr lang="nl-NL" sz="2400" dirty="0" err="1"/>
              <a:t>etc</a:t>
            </a:r>
            <a:r>
              <a:rPr lang="nl-NL" sz="2400" dirty="0"/>
              <a:t>)</a:t>
            </a:r>
          </a:p>
          <a:p>
            <a:r>
              <a:rPr lang="nl-NL" sz="2400" dirty="0"/>
              <a:t>Oproep zo hoog mogelijk bereik te halen:</a:t>
            </a:r>
          </a:p>
          <a:p>
            <a:pPr lvl="1"/>
            <a:r>
              <a:rPr lang="nl-NL" sz="2000" dirty="0">
                <a:solidFill>
                  <a:schemeClr val="tx1"/>
                </a:solidFill>
              </a:rPr>
              <a:t>Meer plekken?</a:t>
            </a:r>
          </a:p>
          <a:p>
            <a:pPr lvl="1"/>
            <a:r>
              <a:rPr lang="nl-NL" sz="2000" dirty="0">
                <a:solidFill>
                  <a:schemeClr val="tx1"/>
                </a:solidFill>
              </a:rPr>
              <a:t>Betere toeleiding?</a:t>
            </a:r>
          </a:p>
          <a:p>
            <a:pPr lvl="1"/>
            <a:r>
              <a:rPr lang="nl-NL" sz="2000" dirty="0">
                <a:solidFill>
                  <a:schemeClr val="tx1"/>
                </a:solidFill>
              </a:rPr>
              <a:t>Lagere kosten voor ouders?</a:t>
            </a:r>
          </a:p>
          <a:p>
            <a:pPr lvl="1"/>
            <a:r>
              <a:rPr lang="nl-NL" sz="2000" dirty="0">
                <a:solidFill>
                  <a:schemeClr val="tx1"/>
                </a:solidFill>
              </a:rPr>
              <a:t>Specifieke doelgroepen bereiken lastig/onmogelijk</a:t>
            </a:r>
          </a:p>
          <a:p>
            <a:pPr marL="0" indent="0">
              <a:buNone/>
            </a:pPr>
            <a:endParaRPr lang="nl-NL" sz="24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nl-NL" sz="2400" dirty="0">
                <a:ea typeface="Calibri"/>
                <a:cs typeface="Calibri"/>
              </a:rPr>
              <a:t>Zie ook </a:t>
            </a:r>
            <a:r>
              <a:rPr lang="nl-NL" sz="2400" dirty="0">
                <a:ea typeface="Calibri"/>
                <a:cs typeface="Calibri"/>
                <a:hlinkClick r:id="rId3"/>
              </a:rPr>
              <a:t>Handreiking</a:t>
            </a:r>
            <a:r>
              <a:rPr lang="nl-NL" sz="2400" dirty="0">
                <a:ea typeface="Calibri"/>
                <a:cs typeface="Calibri"/>
              </a:rPr>
              <a:t> vanuit GOAB</a:t>
            </a:r>
            <a:endParaRPr lang="nl-NL" sz="2400" dirty="0">
              <a:solidFill>
                <a:schemeClr val="tx1"/>
              </a:solidFill>
              <a:ea typeface="Calibri"/>
              <a:cs typeface="Calibri"/>
            </a:endParaRPr>
          </a:p>
          <a:p>
            <a:pPr lvl="1"/>
            <a:endParaRPr lang="nl-NL" sz="2400" dirty="0"/>
          </a:p>
          <a:p>
            <a:endParaRPr lang="nl-NL" sz="2000" dirty="0">
              <a:solidFill>
                <a:schemeClr val="tx1"/>
              </a:solidFill>
            </a:endParaRPr>
          </a:p>
          <a:p>
            <a:pPr marL="0" lvl="1" indent="0">
              <a:buNone/>
            </a:pPr>
            <a:endParaRPr lang="nl-NL" sz="2000" dirty="0">
              <a:solidFill>
                <a:schemeClr val="tx1"/>
              </a:solidFill>
            </a:endParaRPr>
          </a:p>
          <a:p>
            <a:pPr marL="457200" lvl="1" indent="0">
              <a:buNone/>
            </a:pPr>
            <a:endParaRPr lang="nl-NL" sz="2200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nl-NL" sz="1800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24014380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85DA58E-79C9-E3F2-67D5-D58D613E036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F5003E5-F489-D1D2-13E0-C2BA29EF59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nl-NL" dirty="0">
                <a:latin typeface="Verdana" panose="020B0604030504040204" pitchFamily="34" charset="0"/>
                <a:ea typeface="Verdana" panose="020B0604030504040204" pitchFamily="34" charset="0"/>
              </a:rPr>
              <a:t>Toeleiding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1938F58D-9E23-C09E-F2A4-F87B031397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nl-NL" sz="2400" dirty="0"/>
              <a:t>Vve-coördinator/Peuterconsulent spin in web  </a:t>
            </a:r>
          </a:p>
          <a:p>
            <a:r>
              <a:rPr lang="nl-NL" sz="2400" dirty="0"/>
              <a:t>Inzet oudercontactpersonen/ouderconsulenten, buurtmoeders of huisbezoeken</a:t>
            </a:r>
          </a:p>
          <a:p>
            <a:r>
              <a:rPr lang="nl-NL" sz="2400" dirty="0"/>
              <a:t>Inzet </a:t>
            </a:r>
            <a:r>
              <a:rPr lang="nl-NL" sz="2400" dirty="0" err="1"/>
              <a:t>Instapje</a:t>
            </a:r>
            <a:r>
              <a:rPr lang="nl-NL" sz="2400" dirty="0"/>
              <a:t>/Opstapje (1-2 jaar) </a:t>
            </a:r>
          </a:p>
          <a:p>
            <a:r>
              <a:rPr lang="nl-NL" sz="2400" dirty="0"/>
              <a:t>Ouderspreekuren /inloopmomenten</a:t>
            </a:r>
          </a:p>
          <a:p>
            <a:r>
              <a:rPr lang="nl-NL" sz="2400" dirty="0"/>
              <a:t>Inzet bibliotheek, bijvoorbeeld leesconsulent rond leesbevordering jonge kinderen</a:t>
            </a:r>
          </a:p>
          <a:p>
            <a:r>
              <a:rPr lang="nl-NL" sz="2400" dirty="0"/>
              <a:t>Samenspelactiviteiten ouder en kind op locatie </a:t>
            </a:r>
          </a:p>
          <a:p>
            <a:r>
              <a:rPr lang="nl-NL" sz="2400" dirty="0"/>
              <a:t>Gebruik </a:t>
            </a:r>
            <a:r>
              <a:rPr lang="nl-NL" sz="2400" dirty="0" err="1"/>
              <a:t>social</a:t>
            </a:r>
            <a:r>
              <a:rPr lang="nl-NL" sz="2400" dirty="0"/>
              <a:t> media en goede ervaringen delen </a:t>
            </a:r>
          </a:p>
          <a:p>
            <a:pPr marL="0" indent="0">
              <a:buNone/>
            </a:pPr>
            <a:endParaRPr lang="nl-NL" sz="2400" dirty="0">
              <a:solidFill>
                <a:schemeClr val="tx1"/>
              </a:solidFill>
            </a:endParaRPr>
          </a:p>
          <a:p>
            <a:endParaRPr lang="nl-NL" sz="2400" dirty="0">
              <a:solidFill>
                <a:schemeClr val="tx1"/>
              </a:solidFill>
            </a:endParaRPr>
          </a:p>
          <a:p>
            <a:pPr lvl="1"/>
            <a:endParaRPr lang="nl-NL" sz="2400" dirty="0"/>
          </a:p>
          <a:p>
            <a:endParaRPr lang="nl-NL" sz="2000" dirty="0">
              <a:solidFill>
                <a:schemeClr val="tx1"/>
              </a:solidFill>
            </a:endParaRPr>
          </a:p>
          <a:p>
            <a:pPr marL="0" lvl="1" indent="0">
              <a:buNone/>
            </a:pPr>
            <a:endParaRPr lang="nl-NL" sz="2000" dirty="0">
              <a:solidFill>
                <a:schemeClr val="tx1"/>
              </a:solidFill>
            </a:endParaRPr>
          </a:p>
          <a:p>
            <a:pPr marL="457200" lvl="1" indent="0">
              <a:buNone/>
            </a:pPr>
            <a:endParaRPr lang="nl-NL" sz="2200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nl-NL" sz="1800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02516375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E835494-3125-F0D0-CF4E-CA331BB2813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C3FD34E-BAC7-9436-7AFD-105265BC7E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nl-NL" dirty="0">
                <a:latin typeface="Verdana" panose="020B0604030504040204" pitchFamily="34" charset="0"/>
                <a:ea typeface="Verdana" panose="020B0604030504040204" pitchFamily="34" charset="0"/>
              </a:rPr>
              <a:t>Succesfactoren hoog bereik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3A52D1EF-22E1-963B-ABE9-A12A5DE9BD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nl-NL" sz="2400" dirty="0"/>
              <a:t>Vertrouwen en goede wil, stabiliteit in netwerk</a:t>
            </a:r>
          </a:p>
          <a:p>
            <a:r>
              <a:rPr lang="nl-NL" sz="2400" dirty="0"/>
              <a:t>Stevige rol consultatiebureau</a:t>
            </a:r>
          </a:p>
          <a:p>
            <a:r>
              <a:rPr lang="nl-NL" sz="2400" dirty="0"/>
              <a:t>Digitale tools zoals Peutermonitor</a:t>
            </a:r>
          </a:p>
          <a:p>
            <a:r>
              <a:rPr lang="nl-NL" sz="2400" dirty="0"/>
              <a:t>Communicatieplan, gericht op verschillende doelgroepen ouders </a:t>
            </a:r>
          </a:p>
          <a:p>
            <a:r>
              <a:rPr lang="nl-NL" sz="2400" dirty="0"/>
              <a:t>Frame dat </a:t>
            </a:r>
            <a:r>
              <a:rPr lang="nl-NL" sz="2400" dirty="0" err="1"/>
              <a:t>ve</a:t>
            </a:r>
            <a:r>
              <a:rPr lang="nl-NL" sz="2400" dirty="0"/>
              <a:t> iets vanzelfsprekend is/kansen biedt</a:t>
            </a:r>
          </a:p>
          <a:p>
            <a:r>
              <a:rPr lang="nl-NL" sz="2400" dirty="0"/>
              <a:t>Gratis </a:t>
            </a:r>
            <a:r>
              <a:rPr lang="nl-NL" sz="2400" dirty="0" err="1"/>
              <a:t>ve</a:t>
            </a:r>
            <a:r>
              <a:rPr lang="nl-NL" sz="2400" dirty="0"/>
              <a:t>-aanbod</a:t>
            </a:r>
          </a:p>
          <a:p>
            <a:r>
              <a:rPr lang="nl-NL" sz="2400" dirty="0"/>
              <a:t>Administratie voor ouders minimaliseren</a:t>
            </a:r>
          </a:p>
          <a:p>
            <a:pPr marL="0" indent="0">
              <a:buNone/>
            </a:pPr>
            <a:endParaRPr lang="nl-NL" sz="2400" dirty="0">
              <a:solidFill>
                <a:schemeClr val="tx1"/>
              </a:solidFill>
            </a:endParaRPr>
          </a:p>
          <a:p>
            <a:endParaRPr lang="nl-NL" sz="2400" dirty="0">
              <a:solidFill>
                <a:schemeClr val="tx1"/>
              </a:solidFill>
            </a:endParaRPr>
          </a:p>
          <a:p>
            <a:pPr lvl="1"/>
            <a:endParaRPr lang="nl-NL" sz="2400" dirty="0"/>
          </a:p>
          <a:p>
            <a:endParaRPr lang="nl-NL" sz="2000" dirty="0">
              <a:solidFill>
                <a:schemeClr val="tx1"/>
              </a:solidFill>
            </a:endParaRPr>
          </a:p>
          <a:p>
            <a:pPr marL="0" lvl="1" indent="0">
              <a:buNone/>
            </a:pPr>
            <a:endParaRPr lang="nl-NL" sz="2000" dirty="0">
              <a:solidFill>
                <a:schemeClr val="tx1"/>
              </a:solidFill>
            </a:endParaRPr>
          </a:p>
          <a:p>
            <a:pPr marL="457200" lvl="1" indent="0">
              <a:buNone/>
            </a:pPr>
            <a:endParaRPr lang="nl-NL" sz="2200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nl-NL" sz="1800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8486792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1657DFE-44AF-1D82-E4D3-E8F11631442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3C392CE-A5A0-4ECA-2457-E7406A0762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nl-NL" dirty="0">
                <a:latin typeface="Verdana" panose="020B0604030504040204" pitchFamily="34" charset="0"/>
                <a:ea typeface="Verdana" panose="020B0604030504040204" pitchFamily="34" charset="0"/>
              </a:rPr>
              <a:t>Uitwisseling: bereik </a:t>
            </a:r>
            <a:r>
              <a:rPr lang="nl-NL" dirty="0" err="1">
                <a:latin typeface="Verdana" panose="020B0604030504040204" pitchFamily="34" charset="0"/>
                <a:ea typeface="Verdana" panose="020B0604030504040204" pitchFamily="34" charset="0"/>
              </a:rPr>
              <a:t>ve</a:t>
            </a:r>
            <a:endParaRPr lang="nl-NL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9F416C4D-D579-45C4-9B9E-D2510C693F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nl-NL" sz="2400" dirty="0"/>
              <a:t>Hoe hoog is bereik </a:t>
            </a:r>
            <a:r>
              <a:rPr lang="nl-NL" sz="2400" dirty="0" err="1"/>
              <a:t>ve</a:t>
            </a:r>
            <a:r>
              <a:rPr lang="nl-NL" sz="2400" dirty="0"/>
              <a:t> in jouw gemeente(en), tevreden?</a:t>
            </a:r>
          </a:p>
          <a:p>
            <a:r>
              <a:rPr lang="nl-NL" sz="2400" dirty="0"/>
              <a:t>Welke tips voor hoger bereik acht je kansrijk in jouw gemeente(n)?</a:t>
            </a:r>
          </a:p>
          <a:p>
            <a:r>
              <a:rPr lang="nl-NL" sz="2400" dirty="0"/>
              <a:t>Wat verwacht je hierbij van de gemeente en wat van de </a:t>
            </a:r>
            <a:r>
              <a:rPr lang="nl-NL" sz="2400" dirty="0" err="1"/>
              <a:t>ve</a:t>
            </a:r>
            <a:r>
              <a:rPr lang="nl-NL" sz="2400" dirty="0"/>
              <a:t>-aanbieder(s)?</a:t>
            </a:r>
          </a:p>
          <a:p>
            <a:pPr marL="0" indent="0">
              <a:buNone/>
            </a:pPr>
            <a:endParaRPr lang="nl-NL" sz="2400" dirty="0">
              <a:solidFill>
                <a:schemeClr val="tx1"/>
              </a:solidFill>
            </a:endParaRPr>
          </a:p>
          <a:p>
            <a:endParaRPr lang="nl-NL" sz="2400" dirty="0">
              <a:solidFill>
                <a:schemeClr val="tx1"/>
              </a:solidFill>
            </a:endParaRPr>
          </a:p>
          <a:p>
            <a:pPr lvl="1"/>
            <a:endParaRPr lang="nl-NL" sz="2400" dirty="0"/>
          </a:p>
          <a:p>
            <a:endParaRPr lang="nl-NL" sz="2000" dirty="0">
              <a:solidFill>
                <a:schemeClr val="tx1"/>
              </a:solidFill>
            </a:endParaRPr>
          </a:p>
          <a:p>
            <a:pPr marL="0" lvl="1" indent="0">
              <a:buNone/>
            </a:pPr>
            <a:endParaRPr lang="nl-NL" sz="2000" dirty="0">
              <a:solidFill>
                <a:schemeClr val="tx1"/>
              </a:solidFill>
            </a:endParaRPr>
          </a:p>
          <a:p>
            <a:pPr marL="457200" lvl="1" indent="0">
              <a:buNone/>
            </a:pPr>
            <a:endParaRPr lang="nl-NL" sz="2200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nl-NL" sz="1800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75567772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5BC16BB-37F5-45AF-AC29-10BDB0C3D0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>
                <a:latin typeface="Verdana"/>
                <a:ea typeface="Verdana"/>
              </a:rPr>
              <a:t>5. ‘Zware’ </a:t>
            </a:r>
            <a:r>
              <a:rPr lang="nl-NL" dirty="0" err="1">
                <a:latin typeface="Verdana"/>
                <a:ea typeface="Verdana"/>
              </a:rPr>
              <a:t>ve</a:t>
            </a:r>
            <a:r>
              <a:rPr lang="nl-NL" dirty="0">
                <a:latin typeface="Verdana"/>
                <a:ea typeface="Verdana"/>
              </a:rPr>
              <a:t>-groepen</a:t>
            </a:r>
            <a:endParaRPr lang="nl-NL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1E3BAC1-3C88-4880-831B-8ED51086C0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>
              <a:buNone/>
            </a:pPr>
            <a:endParaRPr lang="nl-NL" sz="2400" dirty="0"/>
          </a:p>
          <a:p>
            <a:pPr marL="0" indent="0">
              <a:buNone/>
            </a:pPr>
            <a:r>
              <a:rPr lang="nl-NL" sz="2000" dirty="0">
                <a:solidFill>
                  <a:schemeClr val="tx1"/>
                </a:solidFill>
              </a:rPr>
              <a:t> </a:t>
            </a:r>
          </a:p>
          <a:p>
            <a:pPr marL="0" lvl="1" indent="0">
              <a:buNone/>
            </a:pPr>
            <a:endParaRPr lang="nl-NL" sz="2000" dirty="0">
              <a:solidFill>
                <a:schemeClr val="tx1"/>
              </a:solidFill>
            </a:endParaRPr>
          </a:p>
          <a:p>
            <a:pPr marL="457200" lvl="1" indent="0">
              <a:buNone/>
            </a:pPr>
            <a:endParaRPr lang="nl-NL" sz="2200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nl-NL" sz="1800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82220942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57200" y="327662"/>
            <a:ext cx="8229600" cy="1036951"/>
          </a:xfrm>
          <a:prstGeom prst="rect">
            <a:avLst/>
          </a:prstGeom>
        </p:spPr>
        <p:txBody>
          <a:bodyPr vert="horz" wrap="square" lIns="0" tIns="356362" rIns="0" bIns="0" rtlCol="0">
            <a:spAutoFit/>
          </a:bodyPr>
          <a:lstStyle/>
          <a:p>
            <a:pPr marL="512445" algn="l">
              <a:lnSpc>
                <a:spcPct val="100000"/>
              </a:lnSpc>
            </a:pPr>
            <a:r>
              <a:rPr spc="-150" dirty="0"/>
              <a:t>W</a:t>
            </a:r>
            <a:r>
              <a:rPr spc="-40" dirty="0"/>
              <a:t>a</a:t>
            </a:r>
            <a:r>
              <a:rPr dirty="0"/>
              <a:t>t z</a:t>
            </a:r>
            <a:r>
              <a:rPr spc="-15" dirty="0"/>
              <a:t>i</a:t>
            </a:r>
            <a:r>
              <a:rPr spc="-5" dirty="0"/>
              <a:t>j</a:t>
            </a:r>
            <a:r>
              <a:rPr dirty="0"/>
              <a:t>n </a:t>
            </a:r>
            <a:r>
              <a:rPr spc="-40" dirty="0"/>
              <a:t>z</a:t>
            </a:r>
            <a:r>
              <a:rPr spc="-55" dirty="0"/>
              <a:t>w</a:t>
            </a:r>
            <a:r>
              <a:rPr dirty="0"/>
              <a:t>a</a:t>
            </a:r>
            <a:r>
              <a:rPr spc="-60" dirty="0"/>
              <a:t>r</a:t>
            </a:r>
            <a:r>
              <a:rPr dirty="0"/>
              <a:t>e </a:t>
            </a:r>
            <a:r>
              <a:rPr spc="-5" dirty="0"/>
              <a:t>V</a:t>
            </a:r>
            <a:r>
              <a:rPr dirty="0"/>
              <a:t>E</a:t>
            </a:r>
            <a:r>
              <a:rPr spc="-5" dirty="0"/>
              <a:t>-</a:t>
            </a:r>
            <a:r>
              <a:rPr dirty="0"/>
              <a:t>g</a:t>
            </a:r>
            <a:r>
              <a:rPr spc="-70" dirty="0"/>
              <a:t>r</a:t>
            </a:r>
            <a:r>
              <a:rPr spc="-5" dirty="0"/>
              <a:t>oe</a:t>
            </a:r>
            <a:r>
              <a:rPr spc="10" dirty="0"/>
              <a:t>p</a:t>
            </a:r>
            <a:r>
              <a:rPr dirty="0"/>
              <a:t>en?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ftr" sz="quarter" idx="5"/>
          </p:nvPr>
        </p:nvSpPr>
        <p:spPr>
          <a:xfrm>
            <a:off x="474370" y="6385280"/>
            <a:ext cx="1311910" cy="25463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defPPr>
              <a:defRPr lang="nl-NL"/>
            </a:defPPr>
            <a:lvl1pPr marL="0" algn="l" defTabSz="914400" rtl="0" eaLnBrk="1" latinLnBrk="0" hangingPunct="1">
              <a:defRPr sz="1800" b="0" i="0" kern="1200">
                <a:solidFill>
                  <a:schemeClr val="bg1"/>
                </a:solidFill>
                <a:latin typeface="Calibri"/>
                <a:ea typeface="+mn-ea"/>
                <a:cs typeface="Calibri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2700">
              <a:lnSpc>
                <a:spcPct val="100000"/>
              </a:lnSpc>
            </a:pPr>
            <a:r>
              <a:rPr lang="nl-NL" spc="5"/>
              <a:t>ww</a:t>
            </a:r>
            <a:r>
              <a:rPr lang="nl-NL" spc="-125"/>
              <a:t>w</a:t>
            </a:r>
            <a:r>
              <a:rPr lang="nl-NL" spc="20"/>
              <a:t>.</a:t>
            </a:r>
            <a:r>
              <a:rPr lang="nl-NL" spc="-10"/>
              <a:t>g</a:t>
            </a:r>
            <a:r>
              <a:rPr lang="nl-NL" spc="-5"/>
              <a:t>oab.eu</a:t>
            </a:r>
            <a:endParaRPr spc="-5" dirty="0">
              <a:hlinkClick r:id="rId3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5940" y="1697203"/>
            <a:ext cx="8026400" cy="4144724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pPr marL="355600" indent="-342900">
              <a:lnSpc>
                <a:spcPct val="100000"/>
              </a:lnSpc>
              <a:buFont typeface="Arial"/>
              <a:buChar char="•"/>
              <a:tabLst>
                <a:tab pos="356235" algn="l"/>
              </a:tabLst>
            </a:pPr>
            <a:r>
              <a:rPr sz="2400" spc="-165" dirty="0">
                <a:latin typeface="Calibri"/>
                <a:cs typeface="Calibri"/>
              </a:rPr>
              <a:t>V</a:t>
            </a:r>
            <a:r>
              <a:rPr sz="2400" dirty="0">
                <a:latin typeface="Calibri"/>
                <a:cs typeface="Calibri"/>
              </a:rPr>
              <a:t>eel</a:t>
            </a:r>
            <a:r>
              <a:rPr sz="2400" spc="-25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V</a:t>
            </a:r>
            <a:r>
              <a:rPr sz="2400" spc="-15" dirty="0">
                <a:latin typeface="Calibri"/>
                <a:cs typeface="Calibri"/>
              </a:rPr>
              <a:t>E</a:t>
            </a:r>
            <a:r>
              <a:rPr sz="2400" dirty="0">
                <a:latin typeface="Calibri"/>
                <a:cs typeface="Calibri"/>
              </a:rPr>
              <a:t>-</a:t>
            </a:r>
            <a:r>
              <a:rPr sz="2400" spc="-25" dirty="0">
                <a:latin typeface="Calibri"/>
                <a:cs typeface="Calibri"/>
              </a:rPr>
              <a:t>g</a:t>
            </a:r>
            <a:r>
              <a:rPr sz="2400" dirty="0">
                <a:latin typeface="Calibri"/>
                <a:cs typeface="Calibri"/>
              </a:rPr>
              <a:t>eï</a:t>
            </a:r>
            <a:r>
              <a:rPr sz="2400" spc="-15" dirty="0">
                <a:latin typeface="Calibri"/>
                <a:cs typeface="Calibri"/>
              </a:rPr>
              <a:t>n</a:t>
            </a:r>
            <a:r>
              <a:rPr sz="2400" spc="-5" dirty="0">
                <a:latin typeface="Calibri"/>
                <a:cs typeface="Calibri"/>
              </a:rPr>
              <a:t>dice</a:t>
            </a:r>
            <a:r>
              <a:rPr sz="2400" dirty="0">
                <a:latin typeface="Calibri"/>
                <a:cs typeface="Calibri"/>
              </a:rPr>
              <a:t>e</a:t>
            </a:r>
            <a:r>
              <a:rPr sz="2400" spc="-55" dirty="0">
                <a:latin typeface="Calibri"/>
                <a:cs typeface="Calibri"/>
              </a:rPr>
              <a:t>r</a:t>
            </a:r>
            <a:r>
              <a:rPr sz="2400" spc="-5" dirty="0">
                <a:latin typeface="Calibri"/>
                <a:cs typeface="Calibri"/>
              </a:rPr>
              <a:t>d</a:t>
            </a:r>
            <a:r>
              <a:rPr sz="2400" dirty="0">
                <a:latin typeface="Calibri"/>
                <a:cs typeface="Calibri"/>
              </a:rPr>
              <a:t>e</a:t>
            </a:r>
            <a:r>
              <a:rPr sz="2400" spc="-2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peu</a:t>
            </a:r>
            <a:r>
              <a:rPr sz="2400" spc="-50" dirty="0">
                <a:latin typeface="Calibri"/>
                <a:cs typeface="Calibri"/>
              </a:rPr>
              <a:t>t</a:t>
            </a:r>
            <a:r>
              <a:rPr sz="2400" dirty="0">
                <a:latin typeface="Calibri"/>
                <a:cs typeface="Calibri"/>
              </a:rPr>
              <a:t>e</a:t>
            </a:r>
            <a:r>
              <a:rPr sz="2400" spc="-65" dirty="0">
                <a:latin typeface="Calibri"/>
                <a:cs typeface="Calibri"/>
              </a:rPr>
              <a:t>r</a:t>
            </a:r>
            <a:r>
              <a:rPr sz="2400" dirty="0">
                <a:latin typeface="Calibri"/>
                <a:cs typeface="Calibri"/>
              </a:rPr>
              <a:t>s</a:t>
            </a:r>
          </a:p>
          <a:p>
            <a:pPr marL="355600" indent="-342900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6235" algn="l"/>
              </a:tabLst>
            </a:pPr>
            <a:r>
              <a:rPr sz="2400" dirty="0">
                <a:latin typeface="Calibri"/>
                <a:cs typeface="Calibri"/>
              </a:rPr>
              <a:t>Iede</a:t>
            </a:r>
            <a:r>
              <a:rPr sz="2400" spc="-40" dirty="0">
                <a:latin typeface="Calibri"/>
                <a:cs typeface="Calibri"/>
              </a:rPr>
              <a:t>r</a:t>
            </a:r>
            <a:r>
              <a:rPr sz="2400" dirty="0">
                <a:latin typeface="Calibri"/>
                <a:cs typeface="Calibri"/>
              </a:rPr>
              <a:t>e</a:t>
            </a:r>
            <a:r>
              <a:rPr sz="2400" spc="-15" dirty="0">
                <a:latin typeface="Calibri"/>
                <a:cs typeface="Calibri"/>
              </a:rPr>
              <a:t> </a:t>
            </a:r>
            <a:r>
              <a:rPr sz="2400" spc="-25" dirty="0">
                <a:latin typeface="Calibri"/>
                <a:cs typeface="Calibri"/>
              </a:rPr>
              <a:t>g</a:t>
            </a:r>
            <a:r>
              <a:rPr sz="2400" dirty="0">
                <a:latin typeface="Calibri"/>
                <a:cs typeface="Calibri"/>
              </a:rPr>
              <a:t>emee</a:t>
            </a:r>
            <a:r>
              <a:rPr sz="2400" spc="-35" dirty="0">
                <a:latin typeface="Calibri"/>
                <a:cs typeface="Calibri"/>
              </a:rPr>
              <a:t>n</a:t>
            </a:r>
            <a:r>
              <a:rPr sz="2400" spc="-45" dirty="0">
                <a:latin typeface="Calibri"/>
                <a:cs typeface="Calibri"/>
              </a:rPr>
              <a:t>t</a:t>
            </a:r>
            <a:r>
              <a:rPr sz="2400" dirty="0">
                <a:latin typeface="Calibri"/>
                <a:cs typeface="Calibri"/>
              </a:rPr>
              <a:t>e</a:t>
            </a:r>
            <a:r>
              <a:rPr sz="2400" spc="-1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een</a:t>
            </a:r>
            <a:r>
              <a:rPr sz="2400" spc="-2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ei</a:t>
            </a:r>
            <a:r>
              <a:rPr sz="2400" spc="-25" dirty="0">
                <a:latin typeface="Calibri"/>
                <a:cs typeface="Calibri"/>
              </a:rPr>
              <a:t>g</a:t>
            </a:r>
            <a:r>
              <a:rPr sz="2400" dirty="0">
                <a:latin typeface="Calibri"/>
                <a:cs typeface="Calibri"/>
              </a:rPr>
              <a:t>en</a:t>
            </a:r>
            <a:r>
              <a:rPr sz="2400" spc="-5" dirty="0">
                <a:latin typeface="Calibri"/>
                <a:cs typeface="Calibri"/>
              </a:rPr>
              <a:t> doelg</a:t>
            </a:r>
            <a:r>
              <a:rPr sz="2400" spc="-50" dirty="0">
                <a:latin typeface="Calibri"/>
                <a:cs typeface="Calibri"/>
              </a:rPr>
              <a:t>r</a:t>
            </a:r>
            <a:r>
              <a:rPr sz="2400" spc="-5" dirty="0">
                <a:latin typeface="Calibri"/>
                <a:cs typeface="Calibri"/>
              </a:rPr>
              <a:t>oepd</a:t>
            </a:r>
            <a:r>
              <a:rPr sz="2400" spc="-20" dirty="0">
                <a:latin typeface="Calibri"/>
                <a:cs typeface="Calibri"/>
              </a:rPr>
              <a:t>e</a:t>
            </a:r>
            <a:r>
              <a:rPr sz="2400" spc="-5" dirty="0">
                <a:latin typeface="Calibri"/>
                <a:cs typeface="Calibri"/>
              </a:rPr>
              <a:t>f</a:t>
            </a:r>
            <a:r>
              <a:rPr sz="2400" spc="-10" dirty="0">
                <a:latin typeface="Calibri"/>
                <a:cs typeface="Calibri"/>
              </a:rPr>
              <a:t>i</a:t>
            </a:r>
            <a:r>
              <a:rPr sz="2400" spc="-5" dirty="0">
                <a:latin typeface="Calibri"/>
                <a:cs typeface="Calibri"/>
              </a:rPr>
              <a:t>ni</a:t>
            </a:r>
            <a:r>
              <a:rPr sz="2400" spc="-10" dirty="0">
                <a:latin typeface="Calibri"/>
                <a:cs typeface="Calibri"/>
              </a:rPr>
              <a:t>t</a:t>
            </a:r>
            <a:r>
              <a:rPr sz="2400" dirty="0">
                <a:latin typeface="Calibri"/>
                <a:cs typeface="Calibri"/>
              </a:rPr>
              <a:t>ie</a:t>
            </a:r>
          </a:p>
          <a:p>
            <a:pPr marL="355600" indent="-342900">
              <a:spcBef>
                <a:spcPts val="765"/>
              </a:spcBef>
              <a:buFont typeface="Arial"/>
              <a:buChar char="•"/>
              <a:tabLst>
                <a:tab pos="356235" algn="l"/>
              </a:tabLst>
            </a:pPr>
            <a:r>
              <a:rPr sz="2400" dirty="0">
                <a:latin typeface="Calibri"/>
                <a:cs typeface="Calibri"/>
              </a:rPr>
              <a:t>G</a:t>
            </a:r>
            <a:r>
              <a:rPr sz="2400" spc="-40" dirty="0">
                <a:latin typeface="Calibri"/>
                <a:cs typeface="Calibri"/>
              </a:rPr>
              <a:t>O</a:t>
            </a:r>
            <a:r>
              <a:rPr sz="2400" dirty="0">
                <a:latin typeface="Calibri"/>
                <a:cs typeface="Calibri"/>
              </a:rPr>
              <a:t>AB</a:t>
            </a:r>
            <a:r>
              <a:rPr sz="2400" spc="-1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bud</a:t>
            </a:r>
            <a:r>
              <a:rPr sz="2400" spc="-20" dirty="0">
                <a:latin typeface="Calibri"/>
                <a:cs typeface="Calibri"/>
              </a:rPr>
              <a:t>g</a:t>
            </a:r>
            <a:r>
              <a:rPr sz="2400" spc="-15" dirty="0">
                <a:latin typeface="Calibri"/>
                <a:cs typeface="Calibri"/>
              </a:rPr>
              <a:t>e</a:t>
            </a:r>
            <a:r>
              <a:rPr sz="2400" spc="-55" dirty="0">
                <a:latin typeface="Calibri"/>
                <a:cs typeface="Calibri"/>
              </a:rPr>
              <a:t>t</a:t>
            </a:r>
            <a:r>
              <a:rPr sz="2400" spc="-45" dirty="0">
                <a:latin typeface="Calibri"/>
                <a:cs typeface="Calibri"/>
              </a:rPr>
              <a:t>t</a:t>
            </a:r>
            <a:r>
              <a:rPr sz="2400" dirty="0">
                <a:latin typeface="Calibri"/>
                <a:cs typeface="Calibri"/>
              </a:rPr>
              <a:t>en</a:t>
            </a:r>
            <a:r>
              <a:rPr sz="2400" spc="2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pe</a:t>
            </a:r>
            <a:r>
              <a:rPr sz="2400" dirty="0">
                <a:latin typeface="Calibri"/>
                <a:cs typeface="Calibri"/>
              </a:rPr>
              <a:t>r</a:t>
            </a:r>
            <a:r>
              <a:rPr sz="2400" spc="5" dirty="0">
                <a:latin typeface="Calibri"/>
                <a:cs typeface="Calibri"/>
              </a:rPr>
              <a:t> </a:t>
            </a:r>
            <a:r>
              <a:rPr lang="nl-NL" sz="2400" spc="-30" dirty="0">
                <a:latin typeface="Calibri"/>
                <a:cs typeface="Calibri"/>
              </a:rPr>
              <a:t>g</a:t>
            </a:r>
            <a:r>
              <a:rPr lang="nl-NL" sz="2400" dirty="0">
                <a:latin typeface="Calibri"/>
                <a:cs typeface="Calibri"/>
              </a:rPr>
              <a:t>emee</a:t>
            </a:r>
            <a:r>
              <a:rPr lang="nl-NL" sz="2400" spc="-35" dirty="0">
                <a:latin typeface="Calibri"/>
                <a:cs typeface="Calibri"/>
              </a:rPr>
              <a:t>n</a:t>
            </a:r>
            <a:r>
              <a:rPr lang="nl-NL" sz="2400" spc="-45" dirty="0">
                <a:latin typeface="Calibri"/>
                <a:cs typeface="Calibri"/>
              </a:rPr>
              <a:t>t</a:t>
            </a:r>
            <a:r>
              <a:rPr lang="nl-NL" sz="2400" dirty="0">
                <a:latin typeface="Calibri"/>
                <a:cs typeface="Calibri"/>
              </a:rPr>
              <a:t>e</a:t>
            </a:r>
            <a:r>
              <a:rPr sz="2400" spc="-15" dirty="0">
                <a:latin typeface="Calibri"/>
                <a:cs typeface="Calibri"/>
              </a:rPr>
              <a:t> </a:t>
            </a:r>
            <a:r>
              <a:rPr lang="nl-NL" sz="2400" spc="-35" dirty="0">
                <a:latin typeface="Calibri"/>
                <a:cs typeface="Calibri"/>
              </a:rPr>
              <a:t>v</a:t>
            </a:r>
            <a:r>
              <a:rPr lang="nl-NL" sz="2400" dirty="0">
                <a:latin typeface="Calibri"/>
                <a:cs typeface="Calibri"/>
              </a:rPr>
              <a:t>er</a:t>
            </a:r>
            <a:r>
              <a:rPr lang="nl-NL" sz="2400" spc="-45" dirty="0">
                <a:latin typeface="Calibri"/>
                <a:cs typeface="Calibri"/>
              </a:rPr>
              <a:t>t</a:t>
            </a:r>
            <a:r>
              <a:rPr lang="nl-NL" sz="2400" spc="-5" dirty="0">
                <a:latin typeface="Calibri"/>
                <a:cs typeface="Calibri"/>
              </a:rPr>
              <a:t>onen </a:t>
            </a:r>
            <a:r>
              <a:rPr lang="nl-NL" sz="2400" dirty="0">
                <a:latin typeface="Calibri"/>
                <a:cs typeface="Calibri"/>
              </a:rPr>
              <a:t>g</a:t>
            </a:r>
            <a:r>
              <a:rPr lang="nl-NL" sz="2400" spc="-50" dirty="0">
                <a:latin typeface="Calibri"/>
                <a:cs typeface="Calibri"/>
              </a:rPr>
              <a:t>r</a:t>
            </a:r>
            <a:r>
              <a:rPr lang="nl-NL" sz="2400" spc="-5" dirty="0">
                <a:latin typeface="Calibri"/>
                <a:cs typeface="Calibri"/>
              </a:rPr>
              <a:t>o</a:t>
            </a:r>
            <a:r>
              <a:rPr lang="nl-NL" sz="2400" spc="-40" dirty="0">
                <a:latin typeface="Calibri"/>
                <a:cs typeface="Calibri"/>
              </a:rPr>
              <a:t>t</a:t>
            </a:r>
            <a:r>
              <a:rPr lang="nl-NL" sz="2400" dirty="0">
                <a:latin typeface="Calibri"/>
                <a:cs typeface="Calibri"/>
              </a:rPr>
              <a:t>e</a:t>
            </a:r>
            <a:r>
              <a:rPr sz="2400" spc="-15" dirty="0">
                <a:latin typeface="Calibri"/>
                <a:cs typeface="Calibri"/>
              </a:rPr>
              <a:t> </a:t>
            </a:r>
            <a:r>
              <a:rPr lang="nl-NL" sz="2400" spc="-35" dirty="0">
                <a:latin typeface="Calibri"/>
                <a:cs typeface="Calibri"/>
              </a:rPr>
              <a:t>v</a:t>
            </a:r>
            <a:r>
              <a:rPr lang="nl-NL" sz="2400" dirty="0">
                <a:latin typeface="Calibri"/>
                <a:cs typeface="Calibri"/>
              </a:rPr>
              <a:t>e</a:t>
            </a:r>
            <a:r>
              <a:rPr lang="nl-NL" sz="2400" spc="-65" dirty="0">
                <a:latin typeface="Calibri"/>
                <a:cs typeface="Calibri"/>
              </a:rPr>
              <a:t>r</a:t>
            </a:r>
            <a:r>
              <a:rPr lang="nl-NL" sz="2400" spc="-5" dirty="0">
                <a:latin typeface="Calibri"/>
                <a:cs typeface="Calibri"/>
              </a:rPr>
              <a:t>sch</a:t>
            </a:r>
            <a:r>
              <a:rPr lang="nl-NL" sz="2400" spc="-15" dirty="0">
                <a:latin typeface="Calibri"/>
                <a:cs typeface="Calibri"/>
              </a:rPr>
              <a:t>i</a:t>
            </a:r>
            <a:r>
              <a:rPr lang="nl-NL" sz="2400" dirty="0">
                <a:latin typeface="Calibri"/>
                <a:cs typeface="Calibri"/>
              </a:rPr>
              <a:t>l</a:t>
            </a:r>
            <a:r>
              <a:rPr lang="nl-NL" sz="2400" spc="-10" dirty="0">
                <a:latin typeface="Calibri"/>
                <a:cs typeface="Calibri"/>
              </a:rPr>
              <a:t>l</a:t>
            </a:r>
            <a:r>
              <a:rPr lang="nl-NL" sz="2400" dirty="0">
                <a:latin typeface="Calibri"/>
                <a:cs typeface="Calibri"/>
              </a:rPr>
              <a:t>en, dus verschil in mogelijkheden voor deze groepen</a:t>
            </a:r>
          </a:p>
          <a:p>
            <a:pPr marL="355600">
              <a:lnSpc>
                <a:spcPct val="100000"/>
              </a:lnSpc>
            </a:pPr>
            <a:endParaRPr lang="nl-NL" sz="3200" dirty="0">
              <a:latin typeface="Calibri"/>
              <a:cs typeface="Calibri"/>
            </a:endParaRPr>
          </a:p>
          <a:p>
            <a:pPr marL="355600">
              <a:lnSpc>
                <a:spcPct val="100000"/>
              </a:lnSpc>
            </a:pPr>
            <a:endParaRPr lang="nl-NL" sz="3200" dirty="0">
              <a:latin typeface="Calibri"/>
              <a:cs typeface="Calibri"/>
            </a:endParaRPr>
          </a:p>
          <a:p>
            <a:pPr marL="355600">
              <a:lnSpc>
                <a:spcPct val="100000"/>
              </a:lnSpc>
            </a:pPr>
            <a:endParaRPr lang="nl-NL" sz="3200" dirty="0">
              <a:latin typeface="Calibri"/>
              <a:cs typeface="Calibri"/>
            </a:endParaRPr>
          </a:p>
          <a:p>
            <a:pPr marL="355600">
              <a:lnSpc>
                <a:spcPct val="100000"/>
              </a:lnSpc>
            </a:pPr>
            <a:r>
              <a:rPr lang="nl-NL" sz="3200" dirty="0">
                <a:hlinkClick r:id="rId4"/>
              </a:rPr>
              <a:t>Webinar Zware VE-groepen terugkijken | GOAB</a:t>
            </a:r>
            <a:endParaRPr sz="3200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365759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sz="4000" spc="-25" dirty="0"/>
              <a:t>A</a:t>
            </a:r>
            <a:r>
              <a:rPr sz="4000" spc="-60" dirty="0"/>
              <a:t>f</a:t>
            </a:r>
            <a:r>
              <a:rPr sz="4000" spc="-25" dirty="0"/>
              <a:t>sp</a:t>
            </a:r>
            <a:r>
              <a:rPr sz="4000" spc="-105" dirty="0"/>
              <a:t>r</a:t>
            </a:r>
            <a:r>
              <a:rPr sz="4000" spc="-20" dirty="0"/>
              <a:t>a</a:t>
            </a:r>
            <a:r>
              <a:rPr sz="4000" spc="-155" dirty="0"/>
              <a:t>k</a:t>
            </a:r>
            <a:r>
              <a:rPr sz="4000" spc="-25" dirty="0"/>
              <a:t>en</a:t>
            </a:r>
            <a:r>
              <a:rPr sz="4000" spc="-5" dirty="0"/>
              <a:t> </a:t>
            </a:r>
            <a:r>
              <a:rPr sz="4000" spc="-60" dirty="0"/>
              <a:t>v</a:t>
            </a:r>
            <a:r>
              <a:rPr sz="4000" spc="-20" dirty="0"/>
              <a:t>e</a:t>
            </a:r>
            <a:r>
              <a:rPr sz="4000" spc="-90" dirty="0"/>
              <a:t>r</a:t>
            </a:r>
            <a:r>
              <a:rPr sz="4000" spc="-25" dirty="0"/>
              <a:t>schi</a:t>
            </a:r>
            <a:r>
              <a:rPr sz="4000" spc="-20" dirty="0"/>
              <a:t>llen</a:t>
            </a:r>
            <a:r>
              <a:rPr sz="4000" spc="-10" dirty="0"/>
              <a:t> </a:t>
            </a:r>
            <a:r>
              <a:rPr sz="4000" spc="-30" dirty="0"/>
              <a:t>pe</a:t>
            </a:r>
            <a:r>
              <a:rPr sz="4000" spc="-15" dirty="0"/>
              <a:t>r</a:t>
            </a:r>
            <a:r>
              <a:rPr sz="4000" spc="5" dirty="0"/>
              <a:t> </a:t>
            </a:r>
            <a:r>
              <a:rPr sz="4000" spc="-50" dirty="0"/>
              <a:t>g</a:t>
            </a:r>
            <a:r>
              <a:rPr sz="4000" spc="-25" dirty="0"/>
              <a:t>emee</a:t>
            </a:r>
            <a:r>
              <a:rPr sz="4000" spc="-60" dirty="0"/>
              <a:t>nt</a:t>
            </a:r>
            <a:r>
              <a:rPr sz="4000" spc="-20" dirty="0"/>
              <a:t>e</a:t>
            </a:r>
            <a:endParaRPr sz="4000" dirty="0"/>
          </a:p>
        </p:txBody>
      </p:sp>
      <p:sp>
        <p:nvSpPr>
          <p:cNvPr id="4" name="object 4"/>
          <p:cNvSpPr txBox="1">
            <a:spLocks noGrp="1"/>
          </p:cNvSpPr>
          <p:nvPr>
            <p:ph type="ftr" sz="quarter" idx="5"/>
          </p:nvPr>
        </p:nvSpPr>
        <p:spPr>
          <a:xfrm>
            <a:off x="474370" y="6385280"/>
            <a:ext cx="1311910" cy="25463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defPPr>
              <a:defRPr lang="nl-NL"/>
            </a:defPPr>
            <a:lvl1pPr marL="0" algn="l" defTabSz="914400" rtl="0" eaLnBrk="1" latinLnBrk="0" hangingPunct="1">
              <a:defRPr sz="1800" b="0" i="0" kern="1200">
                <a:solidFill>
                  <a:schemeClr val="bg1"/>
                </a:solidFill>
                <a:latin typeface="Calibri"/>
                <a:ea typeface="+mn-ea"/>
                <a:cs typeface="Calibri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2700">
              <a:lnSpc>
                <a:spcPct val="100000"/>
              </a:lnSpc>
            </a:pPr>
            <a:r>
              <a:rPr lang="nl-NL" spc="5"/>
              <a:t>ww</a:t>
            </a:r>
            <a:r>
              <a:rPr lang="nl-NL" spc="-125"/>
              <a:t>w</a:t>
            </a:r>
            <a:r>
              <a:rPr lang="nl-NL" spc="20"/>
              <a:t>.</a:t>
            </a:r>
            <a:r>
              <a:rPr lang="nl-NL" spc="-10"/>
              <a:t>g</a:t>
            </a:r>
            <a:r>
              <a:rPr lang="nl-NL" spc="-5"/>
              <a:t>oab.eu</a:t>
            </a:r>
            <a:endParaRPr spc="-5" dirty="0">
              <a:hlinkClick r:id="rId3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5940" y="1684503"/>
            <a:ext cx="7939405" cy="242117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5600" marR="5080" indent="-342900">
              <a:lnSpc>
                <a:spcPct val="100000"/>
              </a:lnSpc>
              <a:buFont typeface="Arial"/>
              <a:buChar char="•"/>
              <a:tabLst>
                <a:tab pos="356235" algn="l"/>
              </a:tabLst>
            </a:pPr>
            <a:r>
              <a:rPr sz="2400" dirty="0">
                <a:latin typeface="Calibri"/>
                <a:cs typeface="Calibri"/>
              </a:rPr>
              <a:t>G</a:t>
            </a:r>
            <a:r>
              <a:rPr sz="2400" spc="-20" dirty="0">
                <a:latin typeface="Calibri"/>
                <a:cs typeface="Calibri"/>
              </a:rPr>
              <a:t>e</a:t>
            </a:r>
            <a:r>
              <a:rPr sz="2400" spc="-30" dirty="0">
                <a:latin typeface="Calibri"/>
                <a:cs typeface="Calibri"/>
              </a:rPr>
              <a:t>w</a:t>
            </a:r>
            <a:r>
              <a:rPr sz="2400" dirty="0">
                <a:latin typeface="Calibri"/>
                <a:cs typeface="Calibri"/>
              </a:rPr>
              <a:t>en</a:t>
            </a:r>
            <a:r>
              <a:rPr sz="2400" spc="-50" dirty="0">
                <a:latin typeface="Calibri"/>
                <a:cs typeface="Calibri"/>
              </a:rPr>
              <a:t>s</a:t>
            </a:r>
            <a:r>
              <a:rPr sz="2400" spc="-45" dirty="0">
                <a:latin typeface="Calibri"/>
                <a:cs typeface="Calibri"/>
              </a:rPr>
              <a:t>t</a:t>
            </a:r>
            <a:r>
              <a:rPr sz="2400" dirty="0">
                <a:latin typeface="Calibri"/>
                <a:cs typeface="Calibri"/>
              </a:rPr>
              <a:t>e </a:t>
            </a:r>
            <a:r>
              <a:rPr sz="2400" spc="-40" dirty="0">
                <a:latin typeface="Calibri"/>
                <a:cs typeface="Calibri"/>
              </a:rPr>
              <a:t>v</a:t>
            </a:r>
            <a:r>
              <a:rPr sz="2400" dirty="0">
                <a:latin typeface="Calibri"/>
                <a:cs typeface="Calibri"/>
              </a:rPr>
              <a:t>erhou</a:t>
            </a:r>
            <a:r>
              <a:rPr sz="2400" spc="-25" dirty="0">
                <a:latin typeface="Calibri"/>
                <a:cs typeface="Calibri"/>
              </a:rPr>
              <a:t>d</a:t>
            </a:r>
            <a:r>
              <a:rPr sz="2400" dirty="0">
                <a:latin typeface="Calibri"/>
                <a:cs typeface="Calibri"/>
              </a:rPr>
              <a:t>ing</a:t>
            </a:r>
            <a:r>
              <a:rPr sz="2400" spc="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k</a:t>
            </a:r>
            <a:r>
              <a:rPr sz="2400" spc="-15" dirty="0">
                <a:latin typeface="Calibri"/>
                <a:cs typeface="Calibri"/>
              </a:rPr>
              <a:t>i</a:t>
            </a:r>
            <a:r>
              <a:rPr sz="2400" spc="-5" dirty="0">
                <a:latin typeface="Calibri"/>
                <a:cs typeface="Calibri"/>
              </a:rPr>
              <a:t>nde</a:t>
            </a:r>
            <a:r>
              <a:rPr sz="2400" spc="-45" dirty="0">
                <a:latin typeface="Calibri"/>
                <a:cs typeface="Calibri"/>
              </a:rPr>
              <a:t>r</a:t>
            </a:r>
            <a:r>
              <a:rPr sz="2400" dirty="0">
                <a:latin typeface="Calibri"/>
                <a:cs typeface="Calibri"/>
              </a:rPr>
              <a:t>en</a:t>
            </a:r>
            <a:r>
              <a:rPr sz="2400" spc="-5" dirty="0">
                <a:latin typeface="Calibri"/>
                <a:cs typeface="Calibri"/>
              </a:rPr>
              <a:t> </a:t>
            </a:r>
            <a:r>
              <a:rPr sz="2400" spc="-20" dirty="0">
                <a:latin typeface="Calibri"/>
                <a:cs typeface="Calibri"/>
              </a:rPr>
              <a:t>m</a:t>
            </a:r>
            <a:r>
              <a:rPr sz="2400" spc="-15" dirty="0">
                <a:latin typeface="Calibri"/>
                <a:cs typeface="Calibri"/>
              </a:rPr>
              <a:t>e</a:t>
            </a:r>
            <a:r>
              <a:rPr sz="2400" dirty="0">
                <a:latin typeface="Calibri"/>
                <a:cs typeface="Calibri"/>
              </a:rPr>
              <a:t>t een</a:t>
            </a:r>
            <a:r>
              <a:rPr sz="2400" spc="-25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V</a:t>
            </a:r>
            <a:r>
              <a:rPr sz="2400" dirty="0">
                <a:latin typeface="Calibri"/>
                <a:cs typeface="Calibri"/>
              </a:rPr>
              <a:t>E- ind</a:t>
            </a:r>
            <a:r>
              <a:rPr sz="2400" spc="-20" dirty="0">
                <a:latin typeface="Calibri"/>
                <a:cs typeface="Calibri"/>
              </a:rPr>
              <a:t>i</a:t>
            </a:r>
            <a:r>
              <a:rPr sz="2400" spc="-25" dirty="0">
                <a:latin typeface="Calibri"/>
                <a:cs typeface="Calibri"/>
              </a:rPr>
              <a:t>ca</a:t>
            </a:r>
            <a:r>
              <a:rPr sz="2400" dirty="0">
                <a:latin typeface="Calibri"/>
                <a:cs typeface="Calibri"/>
              </a:rPr>
              <a:t>t</a:t>
            </a:r>
            <a:r>
              <a:rPr sz="2400" spc="-10" dirty="0">
                <a:latin typeface="Calibri"/>
                <a:cs typeface="Calibri"/>
              </a:rPr>
              <a:t>i</a:t>
            </a:r>
            <a:r>
              <a:rPr sz="2400" dirty="0">
                <a:latin typeface="Calibri"/>
                <a:cs typeface="Calibri"/>
              </a:rPr>
              <a:t>e</a:t>
            </a:r>
            <a:r>
              <a:rPr sz="2400" spc="15" dirty="0">
                <a:latin typeface="Calibri"/>
                <a:cs typeface="Calibri"/>
              </a:rPr>
              <a:t> </a:t>
            </a:r>
            <a:r>
              <a:rPr sz="2400" spc="-35" dirty="0">
                <a:latin typeface="Calibri"/>
                <a:cs typeface="Calibri"/>
              </a:rPr>
              <a:t>v</a:t>
            </a:r>
            <a:r>
              <a:rPr sz="2400" dirty="0">
                <a:latin typeface="Calibri"/>
                <a:cs typeface="Calibri"/>
              </a:rPr>
              <a:t>e</a:t>
            </a:r>
            <a:r>
              <a:rPr sz="2400" spc="-60" dirty="0">
                <a:latin typeface="Calibri"/>
                <a:cs typeface="Calibri"/>
              </a:rPr>
              <a:t>r</a:t>
            </a:r>
            <a:r>
              <a:rPr sz="2400" spc="-5" dirty="0">
                <a:latin typeface="Calibri"/>
                <a:cs typeface="Calibri"/>
              </a:rPr>
              <a:t>sch</a:t>
            </a:r>
            <a:r>
              <a:rPr sz="2400" spc="-10" dirty="0">
                <a:latin typeface="Calibri"/>
                <a:cs typeface="Calibri"/>
              </a:rPr>
              <a:t>i</a:t>
            </a:r>
            <a:r>
              <a:rPr sz="2400" dirty="0">
                <a:latin typeface="Calibri"/>
                <a:cs typeface="Calibri"/>
              </a:rPr>
              <a:t>lt</a:t>
            </a:r>
            <a:r>
              <a:rPr sz="2400" spc="5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pe</a:t>
            </a:r>
            <a:r>
              <a:rPr sz="2400" dirty="0">
                <a:latin typeface="Calibri"/>
                <a:cs typeface="Calibri"/>
              </a:rPr>
              <a:t>r</a:t>
            </a:r>
            <a:r>
              <a:rPr sz="2400" spc="5" dirty="0">
                <a:latin typeface="Calibri"/>
                <a:cs typeface="Calibri"/>
              </a:rPr>
              <a:t> </a:t>
            </a:r>
            <a:r>
              <a:rPr sz="2400" spc="-30" dirty="0">
                <a:latin typeface="Calibri"/>
                <a:cs typeface="Calibri"/>
              </a:rPr>
              <a:t>g</a:t>
            </a:r>
            <a:r>
              <a:rPr sz="2400" dirty="0">
                <a:latin typeface="Calibri"/>
                <a:cs typeface="Calibri"/>
              </a:rPr>
              <a:t>emee</a:t>
            </a:r>
            <a:r>
              <a:rPr sz="2400" spc="-35" dirty="0">
                <a:latin typeface="Calibri"/>
                <a:cs typeface="Calibri"/>
              </a:rPr>
              <a:t>n</a:t>
            </a:r>
            <a:r>
              <a:rPr sz="2400" spc="-45" dirty="0">
                <a:latin typeface="Calibri"/>
                <a:cs typeface="Calibri"/>
              </a:rPr>
              <a:t>t</a:t>
            </a:r>
            <a:r>
              <a:rPr sz="2400" dirty="0">
                <a:latin typeface="Calibri"/>
                <a:cs typeface="Calibri"/>
              </a:rPr>
              <a:t>e:</a:t>
            </a:r>
            <a:r>
              <a:rPr sz="2400" spc="-1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bij</a:t>
            </a:r>
            <a:r>
              <a:rPr sz="2400" spc="-25" dirty="0">
                <a:latin typeface="Calibri"/>
                <a:cs typeface="Calibri"/>
              </a:rPr>
              <a:t>v</a:t>
            </a:r>
            <a:r>
              <a:rPr sz="2400" spc="-5" dirty="0">
                <a:latin typeface="Calibri"/>
                <a:cs typeface="Calibri"/>
              </a:rPr>
              <a:t>oorbeeld </a:t>
            </a:r>
            <a:r>
              <a:rPr sz="2400" dirty="0">
                <a:latin typeface="Calibri"/>
                <a:cs typeface="Calibri"/>
              </a:rPr>
              <a:t>1/3,</a:t>
            </a:r>
            <a:r>
              <a:rPr sz="2400" spc="-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2/3</a:t>
            </a:r>
            <a:r>
              <a:rPr sz="2400" spc="-5" dirty="0">
                <a:latin typeface="Calibri"/>
                <a:cs typeface="Calibri"/>
              </a:rPr>
              <a:t> o</a:t>
            </a:r>
            <a:r>
              <a:rPr sz="2400" dirty="0">
                <a:latin typeface="Calibri"/>
                <a:cs typeface="Calibri"/>
              </a:rPr>
              <a:t>f 50/50</a:t>
            </a:r>
          </a:p>
          <a:p>
            <a:pPr marL="355600" marR="401955" indent="-342900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6235" algn="l"/>
              </a:tabLst>
            </a:pPr>
            <a:r>
              <a:rPr sz="2400" dirty="0">
                <a:latin typeface="Calibri"/>
                <a:cs typeface="Calibri"/>
              </a:rPr>
              <a:t>D</a:t>
            </a:r>
            <a:r>
              <a:rPr sz="2400" spc="-30" dirty="0">
                <a:latin typeface="Calibri"/>
                <a:cs typeface="Calibri"/>
              </a:rPr>
              <a:t>e</a:t>
            </a:r>
            <a:r>
              <a:rPr sz="2400" dirty="0">
                <a:latin typeface="Calibri"/>
                <a:cs typeface="Calibri"/>
              </a:rPr>
              <a:t>f</a:t>
            </a:r>
            <a:r>
              <a:rPr sz="2400" spc="-10" dirty="0">
                <a:latin typeface="Calibri"/>
                <a:cs typeface="Calibri"/>
              </a:rPr>
              <a:t>i</a:t>
            </a:r>
            <a:r>
              <a:rPr sz="2400" dirty="0">
                <a:latin typeface="Calibri"/>
                <a:cs typeface="Calibri"/>
              </a:rPr>
              <a:t>ni</a:t>
            </a:r>
            <a:r>
              <a:rPr sz="2400" spc="-15" dirty="0">
                <a:latin typeface="Calibri"/>
                <a:cs typeface="Calibri"/>
              </a:rPr>
              <a:t>t</a:t>
            </a:r>
            <a:r>
              <a:rPr sz="2400" dirty="0">
                <a:latin typeface="Calibri"/>
                <a:cs typeface="Calibri"/>
              </a:rPr>
              <a:t>ie</a:t>
            </a:r>
            <a:r>
              <a:rPr sz="2400" spc="1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‘</a:t>
            </a:r>
            <a:r>
              <a:rPr sz="2400" spc="-40" dirty="0">
                <a:latin typeface="Calibri"/>
                <a:cs typeface="Calibri"/>
              </a:rPr>
              <a:t>zw</a:t>
            </a:r>
            <a:r>
              <a:rPr sz="2400" dirty="0">
                <a:latin typeface="Calibri"/>
                <a:cs typeface="Calibri"/>
              </a:rPr>
              <a:t>a</a:t>
            </a:r>
            <a:r>
              <a:rPr sz="2400" spc="-40" dirty="0">
                <a:latin typeface="Calibri"/>
                <a:cs typeface="Calibri"/>
              </a:rPr>
              <a:t>r</a:t>
            </a:r>
            <a:r>
              <a:rPr sz="2400" dirty="0">
                <a:latin typeface="Calibri"/>
                <a:cs typeface="Calibri"/>
              </a:rPr>
              <a:t>e</a:t>
            </a:r>
            <a:r>
              <a:rPr sz="2400" spc="-2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lo</a:t>
            </a:r>
            <a:r>
              <a:rPr sz="2400" spc="-30" dirty="0">
                <a:latin typeface="Calibri"/>
                <a:cs typeface="Calibri"/>
              </a:rPr>
              <a:t>c</a:t>
            </a:r>
            <a:r>
              <a:rPr sz="2400" spc="-25" dirty="0">
                <a:latin typeface="Calibri"/>
                <a:cs typeface="Calibri"/>
              </a:rPr>
              <a:t>a</a:t>
            </a:r>
            <a:r>
              <a:rPr sz="2400" dirty="0">
                <a:latin typeface="Calibri"/>
                <a:cs typeface="Calibri"/>
              </a:rPr>
              <a:t>t</a:t>
            </a:r>
            <a:r>
              <a:rPr sz="2400" spc="-10" dirty="0">
                <a:latin typeface="Calibri"/>
                <a:cs typeface="Calibri"/>
              </a:rPr>
              <a:t>i</a:t>
            </a:r>
            <a:r>
              <a:rPr sz="2400" dirty="0">
                <a:latin typeface="Calibri"/>
                <a:cs typeface="Calibri"/>
              </a:rPr>
              <a:t>e’</a:t>
            </a:r>
            <a:r>
              <a:rPr sz="2400" spc="-15" dirty="0">
                <a:latin typeface="Calibri"/>
                <a:cs typeface="Calibri"/>
              </a:rPr>
              <a:t> </a:t>
            </a:r>
            <a:r>
              <a:rPr sz="2400" spc="-35" dirty="0">
                <a:latin typeface="Calibri"/>
                <a:cs typeface="Calibri"/>
              </a:rPr>
              <a:t>v</a:t>
            </a:r>
            <a:r>
              <a:rPr sz="2400" dirty="0">
                <a:latin typeface="Calibri"/>
                <a:cs typeface="Calibri"/>
              </a:rPr>
              <a:t>e</a:t>
            </a:r>
            <a:r>
              <a:rPr sz="2400" spc="-65" dirty="0">
                <a:latin typeface="Calibri"/>
                <a:cs typeface="Calibri"/>
              </a:rPr>
              <a:t>r</a:t>
            </a:r>
            <a:r>
              <a:rPr sz="2400" dirty="0">
                <a:latin typeface="Calibri"/>
                <a:cs typeface="Calibri"/>
              </a:rPr>
              <a:t>sch</a:t>
            </a:r>
            <a:r>
              <a:rPr sz="2400" spc="-10" dirty="0">
                <a:latin typeface="Calibri"/>
                <a:cs typeface="Calibri"/>
              </a:rPr>
              <a:t>i</a:t>
            </a:r>
            <a:r>
              <a:rPr sz="2400" dirty="0">
                <a:latin typeface="Calibri"/>
                <a:cs typeface="Calibri"/>
              </a:rPr>
              <a:t>lt</a:t>
            </a:r>
            <a:r>
              <a:rPr sz="2400" spc="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per </a:t>
            </a:r>
            <a:r>
              <a:rPr sz="2400" spc="-25" dirty="0">
                <a:latin typeface="Calibri"/>
                <a:cs typeface="Calibri"/>
              </a:rPr>
              <a:t>g</a:t>
            </a:r>
            <a:r>
              <a:rPr sz="2400" dirty="0">
                <a:latin typeface="Calibri"/>
                <a:cs typeface="Calibri"/>
              </a:rPr>
              <a:t>emee</a:t>
            </a:r>
            <a:r>
              <a:rPr sz="2400" spc="-35" dirty="0">
                <a:latin typeface="Calibri"/>
                <a:cs typeface="Calibri"/>
              </a:rPr>
              <a:t>n</a:t>
            </a:r>
            <a:r>
              <a:rPr sz="2400" spc="-45" dirty="0">
                <a:latin typeface="Calibri"/>
                <a:cs typeface="Calibri"/>
              </a:rPr>
              <a:t>t</a:t>
            </a:r>
            <a:r>
              <a:rPr sz="2400" dirty="0">
                <a:latin typeface="Calibri"/>
                <a:cs typeface="Calibri"/>
              </a:rPr>
              <a:t>e:</a:t>
            </a:r>
            <a:r>
              <a:rPr sz="2400" spc="-1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bij</a:t>
            </a:r>
            <a:r>
              <a:rPr sz="2400" spc="-25" dirty="0">
                <a:latin typeface="Calibri"/>
                <a:cs typeface="Calibri"/>
              </a:rPr>
              <a:t>v</a:t>
            </a:r>
            <a:r>
              <a:rPr sz="2400" spc="-5" dirty="0">
                <a:latin typeface="Calibri"/>
                <a:cs typeface="Calibri"/>
              </a:rPr>
              <a:t>oorbeel</a:t>
            </a:r>
            <a:r>
              <a:rPr sz="2400" dirty="0">
                <a:latin typeface="Calibri"/>
                <a:cs typeface="Calibri"/>
              </a:rPr>
              <a:t>d</a:t>
            </a:r>
            <a:r>
              <a:rPr sz="2400" spc="-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meer </a:t>
            </a:r>
            <a:r>
              <a:rPr sz="2400" spc="-15" dirty="0">
                <a:latin typeface="Calibri"/>
                <a:cs typeface="Calibri"/>
              </a:rPr>
              <a:t>d</a:t>
            </a:r>
            <a:r>
              <a:rPr sz="2400" dirty="0">
                <a:latin typeface="Calibri"/>
                <a:cs typeface="Calibri"/>
              </a:rPr>
              <a:t>an</a:t>
            </a:r>
            <a:r>
              <a:rPr sz="2400" spc="-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50% met een</a:t>
            </a:r>
            <a:r>
              <a:rPr sz="2400" spc="-5" dirty="0">
                <a:latin typeface="Calibri"/>
                <a:cs typeface="Calibri"/>
              </a:rPr>
              <a:t> </a:t>
            </a:r>
            <a:r>
              <a:rPr sz="2400" spc="-20" dirty="0">
                <a:latin typeface="Calibri"/>
                <a:cs typeface="Calibri"/>
              </a:rPr>
              <a:t>V</a:t>
            </a:r>
            <a:r>
              <a:rPr sz="2400" spc="-10" dirty="0">
                <a:latin typeface="Calibri"/>
                <a:cs typeface="Calibri"/>
              </a:rPr>
              <a:t>E</a:t>
            </a:r>
            <a:r>
              <a:rPr sz="2400" dirty="0">
                <a:latin typeface="Calibri"/>
                <a:cs typeface="Calibri"/>
              </a:rPr>
              <a:t>-in</a:t>
            </a:r>
            <a:r>
              <a:rPr sz="2400" spc="-20" dirty="0">
                <a:latin typeface="Calibri"/>
                <a:cs typeface="Calibri"/>
              </a:rPr>
              <a:t>d</a:t>
            </a:r>
            <a:r>
              <a:rPr sz="2400" dirty="0">
                <a:latin typeface="Calibri"/>
                <a:cs typeface="Calibri"/>
              </a:rPr>
              <a:t>i</a:t>
            </a:r>
            <a:r>
              <a:rPr sz="2400" spc="-30" dirty="0">
                <a:latin typeface="Calibri"/>
                <a:cs typeface="Calibri"/>
              </a:rPr>
              <a:t>c</a:t>
            </a:r>
            <a:r>
              <a:rPr sz="2400" spc="-25" dirty="0">
                <a:latin typeface="Calibri"/>
                <a:cs typeface="Calibri"/>
              </a:rPr>
              <a:t>a</a:t>
            </a:r>
            <a:r>
              <a:rPr sz="2400" dirty="0">
                <a:latin typeface="Calibri"/>
                <a:cs typeface="Calibri"/>
              </a:rPr>
              <a:t>t</a:t>
            </a:r>
            <a:r>
              <a:rPr sz="2400" spc="-15" dirty="0">
                <a:latin typeface="Calibri"/>
                <a:cs typeface="Calibri"/>
              </a:rPr>
              <a:t>i</a:t>
            </a:r>
            <a:r>
              <a:rPr sz="2400" dirty="0">
                <a:latin typeface="Calibri"/>
                <a:cs typeface="Calibri"/>
              </a:rPr>
              <a:t>e, tus</a:t>
            </a:r>
            <a:r>
              <a:rPr sz="2400" spc="-15" dirty="0">
                <a:latin typeface="Calibri"/>
                <a:cs typeface="Calibri"/>
              </a:rPr>
              <a:t>s</a:t>
            </a:r>
            <a:r>
              <a:rPr sz="2400" dirty="0">
                <a:latin typeface="Calibri"/>
                <a:cs typeface="Calibri"/>
              </a:rPr>
              <a:t>en</a:t>
            </a:r>
            <a:r>
              <a:rPr sz="2400" spc="1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d</a:t>
            </a:r>
            <a:r>
              <a:rPr sz="2400" dirty="0">
                <a:latin typeface="Calibri"/>
                <a:cs typeface="Calibri"/>
              </a:rPr>
              <a:t>e </a:t>
            </a:r>
            <a:r>
              <a:rPr sz="2400" spc="-20" dirty="0">
                <a:latin typeface="Calibri"/>
                <a:cs typeface="Calibri"/>
              </a:rPr>
              <a:t>2</a:t>
            </a:r>
            <a:r>
              <a:rPr sz="2400" dirty="0">
                <a:latin typeface="Calibri"/>
                <a:cs typeface="Calibri"/>
              </a:rPr>
              <a:t>5% en</a:t>
            </a:r>
            <a:r>
              <a:rPr sz="2400" spc="-5" dirty="0">
                <a:latin typeface="Calibri"/>
                <a:cs typeface="Calibri"/>
              </a:rPr>
              <a:t> </a:t>
            </a:r>
            <a:r>
              <a:rPr sz="2400" spc="-15" dirty="0">
                <a:latin typeface="Calibri"/>
                <a:cs typeface="Calibri"/>
              </a:rPr>
              <a:t>5</a:t>
            </a:r>
            <a:r>
              <a:rPr sz="2400" dirty="0">
                <a:latin typeface="Calibri"/>
                <a:cs typeface="Calibri"/>
              </a:rPr>
              <a:t>0% </a:t>
            </a:r>
            <a:r>
              <a:rPr sz="2400" spc="-5" dirty="0">
                <a:latin typeface="Calibri"/>
                <a:cs typeface="Calibri"/>
              </a:rPr>
              <a:t>of </a:t>
            </a:r>
            <a:r>
              <a:rPr sz="2400" dirty="0">
                <a:latin typeface="Calibri"/>
                <a:cs typeface="Calibri"/>
              </a:rPr>
              <a:t>m</a:t>
            </a:r>
            <a:r>
              <a:rPr lang="nl-NL" sz="2400" dirty="0">
                <a:latin typeface="Calibri"/>
                <a:cs typeface="Calibri"/>
              </a:rPr>
              <a:t>e</a:t>
            </a:r>
            <a:r>
              <a:rPr sz="2400" spc="-5" dirty="0">
                <a:latin typeface="Calibri"/>
                <a:cs typeface="Calibri"/>
              </a:rPr>
              <a:t>e</a:t>
            </a:r>
            <a:r>
              <a:rPr sz="2400" dirty="0">
                <a:latin typeface="Calibri"/>
                <a:cs typeface="Calibri"/>
              </a:rPr>
              <a:t>r</a:t>
            </a:r>
            <a:r>
              <a:rPr sz="2400" spc="2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da</a:t>
            </a:r>
            <a:r>
              <a:rPr sz="2400" dirty="0">
                <a:latin typeface="Calibri"/>
                <a:cs typeface="Calibri"/>
              </a:rPr>
              <a:t>n 30%</a:t>
            </a:r>
          </a:p>
          <a:p>
            <a:pPr marL="355600" indent="-342900">
              <a:lnSpc>
                <a:spcPct val="100000"/>
              </a:lnSpc>
              <a:spcBef>
                <a:spcPts val="765"/>
              </a:spcBef>
              <a:buFont typeface="Arial"/>
              <a:buChar char="•"/>
              <a:tabLst>
                <a:tab pos="356235" algn="l"/>
              </a:tabLst>
            </a:pPr>
            <a:r>
              <a:rPr sz="2400" dirty="0">
                <a:latin typeface="Calibri"/>
                <a:cs typeface="Calibri"/>
              </a:rPr>
              <a:t>Gemee</a:t>
            </a:r>
            <a:r>
              <a:rPr sz="2400" spc="-35" dirty="0">
                <a:latin typeface="Calibri"/>
                <a:cs typeface="Calibri"/>
              </a:rPr>
              <a:t>n</a:t>
            </a:r>
            <a:r>
              <a:rPr sz="2400" spc="-45" dirty="0">
                <a:latin typeface="Calibri"/>
                <a:cs typeface="Calibri"/>
              </a:rPr>
              <a:t>t</a:t>
            </a:r>
            <a:r>
              <a:rPr sz="2400" dirty="0">
                <a:latin typeface="Calibri"/>
                <a:cs typeface="Calibri"/>
              </a:rPr>
              <a:t>en</a:t>
            </a:r>
            <a:r>
              <a:rPr sz="2400" spc="-5" dirty="0">
                <a:latin typeface="Calibri"/>
                <a:cs typeface="Calibri"/>
              </a:rPr>
              <a:t> ha</a:t>
            </a:r>
            <a:r>
              <a:rPr sz="2400" spc="-35" dirty="0">
                <a:latin typeface="Calibri"/>
                <a:cs typeface="Calibri"/>
              </a:rPr>
              <a:t>n</a:t>
            </a:r>
            <a:r>
              <a:rPr sz="2400" spc="-45" dirty="0">
                <a:latin typeface="Calibri"/>
                <a:cs typeface="Calibri"/>
              </a:rPr>
              <a:t>t</a:t>
            </a:r>
            <a:r>
              <a:rPr sz="2400" dirty="0">
                <a:latin typeface="Calibri"/>
                <a:cs typeface="Calibri"/>
              </a:rPr>
              <a:t>e</a:t>
            </a:r>
            <a:r>
              <a:rPr sz="2400" spc="-40" dirty="0">
                <a:latin typeface="Calibri"/>
                <a:cs typeface="Calibri"/>
              </a:rPr>
              <a:t>r</a:t>
            </a:r>
            <a:r>
              <a:rPr sz="2400" dirty="0">
                <a:latin typeface="Calibri"/>
                <a:cs typeface="Calibri"/>
              </a:rPr>
              <a:t>en</a:t>
            </a:r>
            <a:r>
              <a:rPr sz="2400" spc="-5" dirty="0">
                <a:latin typeface="Calibri"/>
                <a:cs typeface="Calibri"/>
              </a:rPr>
              <a:t> </a:t>
            </a:r>
            <a:r>
              <a:rPr sz="2400" spc="5" dirty="0">
                <a:latin typeface="Calibri"/>
                <a:cs typeface="Calibri"/>
              </a:rPr>
              <a:t>o</a:t>
            </a:r>
            <a:r>
              <a:rPr sz="2400" spc="-5" dirty="0">
                <a:latin typeface="Calibri"/>
                <a:cs typeface="Calibri"/>
              </a:rPr>
              <a:t>o</a:t>
            </a:r>
            <a:r>
              <a:rPr sz="2400" dirty="0">
                <a:latin typeface="Calibri"/>
                <a:cs typeface="Calibri"/>
              </a:rPr>
              <a:t>k</a:t>
            </a:r>
            <a:r>
              <a:rPr sz="2400" spc="-20" dirty="0">
                <a:latin typeface="Calibri"/>
                <a:cs typeface="Calibri"/>
              </a:rPr>
              <a:t> </a:t>
            </a:r>
            <a:r>
              <a:rPr sz="2400" spc="-25" dirty="0">
                <a:latin typeface="Calibri"/>
                <a:cs typeface="Calibri"/>
              </a:rPr>
              <a:t>w</a:t>
            </a:r>
            <a:r>
              <a:rPr sz="2400" dirty="0">
                <a:latin typeface="Calibri"/>
                <a:cs typeface="Calibri"/>
              </a:rPr>
              <a:t>el </a:t>
            </a:r>
            <a:r>
              <a:rPr sz="2400" spc="-15" dirty="0">
                <a:latin typeface="Calibri"/>
                <a:cs typeface="Calibri"/>
              </a:rPr>
              <a:t>A</a:t>
            </a:r>
            <a:r>
              <a:rPr sz="2400" spc="-5" dirty="0">
                <a:latin typeface="Calibri"/>
                <a:cs typeface="Calibri"/>
              </a:rPr>
              <a:t>/B/C</a:t>
            </a:r>
            <a:endParaRPr sz="2400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90422" y="258063"/>
            <a:ext cx="7363155" cy="6063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053080" marR="5080" indent="-3041015">
              <a:lnSpc>
                <a:spcPct val="102099"/>
              </a:lnSpc>
            </a:pPr>
            <a:r>
              <a:rPr lang="nl-NL" sz="4000" spc="-5" dirty="0"/>
              <a:t>Tips/Toepassingen</a:t>
            </a:r>
            <a:endParaRPr sz="4000" dirty="0">
              <a:solidFill>
                <a:srgbClr val="FF0000"/>
              </a:solidFill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ftr" sz="quarter" idx="5"/>
          </p:nvPr>
        </p:nvSpPr>
        <p:spPr>
          <a:xfrm>
            <a:off x="474370" y="6385280"/>
            <a:ext cx="1311910" cy="25463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defPPr>
              <a:defRPr lang="nl-NL"/>
            </a:defPPr>
            <a:lvl1pPr marL="0" algn="l" defTabSz="914400" rtl="0" eaLnBrk="1" latinLnBrk="0" hangingPunct="1">
              <a:defRPr sz="1800" b="0" i="0" kern="1200">
                <a:solidFill>
                  <a:schemeClr val="bg1"/>
                </a:solidFill>
                <a:latin typeface="Calibri"/>
                <a:ea typeface="+mn-ea"/>
                <a:cs typeface="Calibri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2700">
              <a:lnSpc>
                <a:spcPct val="100000"/>
              </a:lnSpc>
            </a:pPr>
            <a:r>
              <a:rPr lang="nl-NL" spc="5"/>
              <a:t>ww</a:t>
            </a:r>
            <a:r>
              <a:rPr lang="nl-NL" spc="-125"/>
              <a:t>w</a:t>
            </a:r>
            <a:r>
              <a:rPr lang="nl-NL" spc="20"/>
              <a:t>.</a:t>
            </a:r>
            <a:r>
              <a:rPr lang="nl-NL" spc="-10"/>
              <a:t>g</a:t>
            </a:r>
            <a:r>
              <a:rPr lang="nl-NL" spc="-5"/>
              <a:t>oab.eu</a:t>
            </a:r>
            <a:endParaRPr spc="-5" dirty="0">
              <a:hlinkClick r:id="rId3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85800" y="1249745"/>
            <a:ext cx="7869555" cy="336502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5600" indent="-342900">
              <a:spcBef>
                <a:spcPts val="480"/>
              </a:spcBef>
              <a:buFont typeface="Arial"/>
              <a:buChar char="•"/>
              <a:tabLst>
                <a:tab pos="356235" algn="l"/>
              </a:tabLst>
            </a:pPr>
            <a:r>
              <a:rPr lang="nl-NL" sz="2400" dirty="0">
                <a:latin typeface="Calibri"/>
                <a:cs typeface="Calibri"/>
              </a:rPr>
              <a:t>Extra handen in groep: Inzet studenten, extra beroepskracht (niet VE gecertificeerd), BBL in VE, flexibele inzet </a:t>
            </a:r>
          </a:p>
          <a:p>
            <a:pPr marL="355600" indent="-342900">
              <a:spcBef>
                <a:spcPts val="480"/>
              </a:spcBef>
              <a:buFont typeface="Arial"/>
              <a:buChar char="•"/>
              <a:tabLst>
                <a:tab pos="356235" algn="l"/>
              </a:tabLst>
            </a:pPr>
            <a:r>
              <a:rPr lang="nl-NL" sz="2400" dirty="0">
                <a:latin typeface="Calibri"/>
                <a:cs typeface="Calibri"/>
              </a:rPr>
              <a:t>Extra tijd voor de vaste pm’ers</a:t>
            </a:r>
          </a:p>
          <a:p>
            <a:pPr marL="355600" indent="-342900">
              <a:spcBef>
                <a:spcPts val="480"/>
              </a:spcBef>
              <a:buFont typeface="Arial"/>
              <a:buChar char="•"/>
              <a:tabLst>
                <a:tab pos="356235" algn="l"/>
              </a:tabLst>
            </a:pPr>
            <a:r>
              <a:rPr lang="nl-NL" sz="2400" spc="-20" dirty="0">
                <a:latin typeface="Calibri"/>
                <a:cs typeface="Calibri"/>
              </a:rPr>
              <a:t>G</a:t>
            </a:r>
            <a:r>
              <a:rPr lang="nl-NL" sz="2400" spc="-50" dirty="0">
                <a:latin typeface="Calibri"/>
                <a:cs typeface="Calibri"/>
              </a:rPr>
              <a:t>r</a:t>
            </a:r>
            <a:r>
              <a:rPr lang="nl-NL" sz="2400" spc="-5" dirty="0">
                <a:latin typeface="Calibri"/>
                <a:cs typeface="Calibri"/>
              </a:rPr>
              <a:t>oe</a:t>
            </a:r>
            <a:r>
              <a:rPr lang="nl-NL" sz="2400" dirty="0">
                <a:latin typeface="Calibri"/>
                <a:cs typeface="Calibri"/>
              </a:rPr>
              <a:t>p </a:t>
            </a:r>
            <a:r>
              <a:rPr lang="nl-NL" sz="2400" spc="-50" dirty="0">
                <a:latin typeface="Calibri"/>
                <a:cs typeface="Calibri"/>
              </a:rPr>
              <a:t>v</a:t>
            </a:r>
            <a:r>
              <a:rPr lang="nl-NL" sz="2400" spc="-15" dirty="0">
                <a:latin typeface="Calibri"/>
                <a:cs typeface="Calibri"/>
              </a:rPr>
              <a:t>e</a:t>
            </a:r>
            <a:r>
              <a:rPr lang="nl-NL" sz="2400" spc="-5" dirty="0">
                <a:latin typeface="Calibri"/>
                <a:cs typeface="Calibri"/>
              </a:rPr>
              <a:t>r</a:t>
            </a:r>
            <a:r>
              <a:rPr lang="nl-NL" sz="2400" dirty="0">
                <a:latin typeface="Calibri"/>
                <a:cs typeface="Calibri"/>
              </a:rPr>
              <a:t>klein</a:t>
            </a:r>
            <a:r>
              <a:rPr lang="nl-NL" sz="2400" spc="5" dirty="0">
                <a:latin typeface="Calibri"/>
                <a:cs typeface="Calibri"/>
              </a:rPr>
              <a:t>e</a:t>
            </a:r>
            <a:r>
              <a:rPr lang="nl-NL" sz="2400" dirty="0">
                <a:latin typeface="Calibri"/>
                <a:cs typeface="Calibri"/>
              </a:rPr>
              <a:t>n</a:t>
            </a:r>
            <a:r>
              <a:rPr lang="nl-NL" sz="2400" spc="-5" dirty="0">
                <a:latin typeface="Calibri"/>
                <a:cs typeface="Calibri"/>
              </a:rPr>
              <a:t> naa</a:t>
            </a:r>
            <a:r>
              <a:rPr lang="nl-NL" sz="2400" dirty="0">
                <a:latin typeface="Calibri"/>
                <a:cs typeface="Calibri"/>
              </a:rPr>
              <a:t>r</a:t>
            </a:r>
            <a:r>
              <a:rPr lang="nl-NL" sz="2400" spc="-5" dirty="0">
                <a:latin typeface="Calibri"/>
                <a:cs typeface="Calibri"/>
              </a:rPr>
              <a:t> 14 of </a:t>
            </a:r>
            <a:r>
              <a:rPr lang="nl-NL" sz="2400" spc="-15" dirty="0">
                <a:latin typeface="Calibri"/>
                <a:cs typeface="Calibri"/>
              </a:rPr>
              <a:t>12</a:t>
            </a:r>
            <a:r>
              <a:rPr lang="nl-NL" sz="2400" spc="-10" dirty="0">
                <a:latin typeface="Calibri"/>
                <a:cs typeface="Calibri"/>
              </a:rPr>
              <a:t> </a:t>
            </a:r>
          </a:p>
          <a:p>
            <a:pPr marL="355600" indent="-342900">
              <a:spcBef>
                <a:spcPts val="480"/>
              </a:spcBef>
              <a:buFont typeface="Arial"/>
              <a:buChar char="•"/>
              <a:tabLst>
                <a:tab pos="356235" algn="l"/>
              </a:tabLst>
            </a:pPr>
            <a:r>
              <a:rPr lang="nl-NL" sz="2400" dirty="0">
                <a:latin typeface="Calibri"/>
                <a:cs typeface="Calibri"/>
              </a:rPr>
              <a:t>P</a:t>
            </a:r>
            <a:r>
              <a:rPr lang="nl-NL" sz="2400" spc="-55" dirty="0">
                <a:latin typeface="Calibri"/>
                <a:cs typeface="Calibri"/>
              </a:rPr>
              <a:t>r</a:t>
            </a:r>
            <a:r>
              <a:rPr lang="nl-NL" sz="2400" dirty="0">
                <a:latin typeface="Calibri"/>
                <a:cs typeface="Calibri"/>
              </a:rPr>
              <a:t>o</a:t>
            </a:r>
            <a:r>
              <a:rPr lang="nl-NL" sz="2400" spc="-75" dirty="0">
                <a:latin typeface="Calibri"/>
                <a:cs typeface="Calibri"/>
              </a:rPr>
              <a:t>f</a:t>
            </a:r>
            <a:r>
              <a:rPr lang="nl-NL" sz="2400" dirty="0">
                <a:latin typeface="Calibri"/>
                <a:cs typeface="Calibri"/>
              </a:rPr>
              <a:t>essiona</a:t>
            </a:r>
            <a:r>
              <a:rPr lang="nl-NL" sz="2400" spc="-10" dirty="0">
                <a:latin typeface="Calibri"/>
                <a:cs typeface="Calibri"/>
              </a:rPr>
              <a:t>l</a:t>
            </a:r>
            <a:r>
              <a:rPr lang="nl-NL" sz="2400" dirty="0">
                <a:latin typeface="Calibri"/>
                <a:cs typeface="Calibri"/>
              </a:rPr>
              <a:t>is</a:t>
            </a:r>
            <a:r>
              <a:rPr lang="nl-NL" sz="2400" spc="-10" dirty="0">
                <a:latin typeface="Calibri"/>
                <a:cs typeface="Calibri"/>
              </a:rPr>
              <a:t>e</a:t>
            </a:r>
            <a:r>
              <a:rPr lang="nl-NL" sz="2400" dirty="0">
                <a:latin typeface="Calibri"/>
                <a:cs typeface="Calibri"/>
              </a:rPr>
              <a:t>r</a:t>
            </a:r>
            <a:r>
              <a:rPr lang="nl-NL" sz="2400" spc="-10" dirty="0">
                <a:latin typeface="Calibri"/>
                <a:cs typeface="Calibri"/>
              </a:rPr>
              <a:t>i</a:t>
            </a:r>
            <a:r>
              <a:rPr lang="nl-NL" sz="2400" dirty="0">
                <a:latin typeface="Calibri"/>
                <a:cs typeface="Calibri"/>
              </a:rPr>
              <a:t>ng</a:t>
            </a:r>
            <a:r>
              <a:rPr lang="nl-NL" sz="2400" spc="25" dirty="0">
                <a:latin typeface="Calibri"/>
                <a:cs typeface="Calibri"/>
              </a:rPr>
              <a:t> </a:t>
            </a:r>
            <a:r>
              <a:rPr lang="nl-NL" sz="2400" dirty="0">
                <a:latin typeface="Calibri"/>
                <a:cs typeface="Calibri"/>
              </a:rPr>
              <a:t>en</a:t>
            </a:r>
            <a:r>
              <a:rPr lang="nl-NL" sz="2400" spc="-10" dirty="0">
                <a:latin typeface="Calibri"/>
                <a:cs typeface="Calibri"/>
              </a:rPr>
              <a:t> </a:t>
            </a:r>
            <a:r>
              <a:rPr lang="nl-NL" sz="2400" spc="-30" dirty="0">
                <a:latin typeface="Calibri"/>
                <a:cs typeface="Calibri"/>
              </a:rPr>
              <a:t>c</a:t>
            </a:r>
            <a:r>
              <a:rPr lang="nl-NL" sz="2400" dirty="0">
                <a:latin typeface="Calibri"/>
                <a:cs typeface="Calibri"/>
              </a:rPr>
              <a:t>oachin</a:t>
            </a:r>
            <a:r>
              <a:rPr lang="nl-NL" sz="2400" spc="105" dirty="0">
                <a:latin typeface="Calibri"/>
                <a:cs typeface="Calibri"/>
              </a:rPr>
              <a:t>g</a:t>
            </a:r>
            <a:r>
              <a:rPr lang="nl-NL" sz="2400" dirty="0">
                <a:latin typeface="Calibri"/>
                <a:cs typeface="Calibri"/>
              </a:rPr>
              <a:t>/m</a:t>
            </a:r>
            <a:r>
              <a:rPr lang="nl-NL" sz="2400" spc="5" dirty="0">
                <a:latin typeface="Calibri"/>
                <a:cs typeface="Calibri"/>
              </a:rPr>
              <a:t>o</a:t>
            </a:r>
            <a:r>
              <a:rPr lang="nl-NL" sz="2400" dirty="0">
                <a:latin typeface="Calibri"/>
                <a:cs typeface="Calibri"/>
              </a:rPr>
              <a:t>d</a:t>
            </a:r>
            <a:r>
              <a:rPr lang="nl-NL" sz="2400" spc="-10" dirty="0">
                <a:latin typeface="Calibri"/>
                <a:cs typeface="Calibri"/>
              </a:rPr>
              <a:t>e</a:t>
            </a:r>
            <a:r>
              <a:rPr lang="nl-NL" sz="2400" dirty="0">
                <a:latin typeface="Calibri"/>
                <a:cs typeface="Calibri"/>
              </a:rPr>
              <a:t>l</a:t>
            </a:r>
            <a:r>
              <a:rPr lang="nl-NL" sz="2400" spc="-15" dirty="0">
                <a:latin typeface="Calibri"/>
                <a:cs typeface="Calibri"/>
              </a:rPr>
              <a:t>l</a:t>
            </a:r>
            <a:r>
              <a:rPr lang="nl-NL" sz="2400" dirty="0">
                <a:latin typeface="Calibri"/>
                <a:cs typeface="Calibri"/>
              </a:rPr>
              <a:t>i</a:t>
            </a:r>
            <a:r>
              <a:rPr lang="nl-NL" sz="2400" spc="-10" dirty="0">
                <a:latin typeface="Calibri"/>
                <a:cs typeface="Calibri"/>
              </a:rPr>
              <a:t>n</a:t>
            </a:r>
            <a:r>
              <a:rPr lang="nl-NL" sz="2400" dirty="0">
                <a:latin typeface="Calibri"/>
                <a:cs typeface="Calibri"/>
              </a:rPr>
              <a:t>g pm</a:t>
            </a:r>
            <a:r>
              <a:rPr lang="nl-NL" sz="2400" spc="-225" dirty="0">
                <a:latin typeface="Calibri"/>
                <a:cs typeface="Calibri"/>
              </a:rPr>
              <a:t>’</a:t>
            </a:r>
            <a:r>
              <a:rPr lang="nl-NL" sz="2400" dirty="0">
                <a:latin typeface="Calibri"/>
                <a:cs typeface="Calibri"/>
              </a:rPr>
              <a:t>e</a:t>
            </a:r>
            <a:r>
              <a:rPr lang="nl-NL" sz="2400" spc="-60" dirty="0">
                <a:latin typeface="Calibri"/>
                <a:cs typeface="Calibri"/>
              </a:rPr>
              <a:t>r</a:t>
            </a:r>
            <a:r>
              <a:rPr lang="nl-NL" sz="2400" dirty="0">
                <a:latin typeface="Calibri"/>
                <a:cs typeface="Calibri"/>
              </a:rPr>
              <a:t>s</a:t>
            </a:r>
          </a:p>
          <a:p>
            <a:pPr marL="355600" indent="-342900">
              <a:spcBef>
                <a:spcPts val="480"/>
              </a:spcBef>
              <a:buFont typeface="Arial"/>
              <a:buChar char="•"/>
              <a:tabLst>
                <a:tab pos="356235" algn="l"/>
              </a:tabLst>
            </a:pPr>
            <a:r>
              <a:rPr lang="nl-NL" sz="2400" dirty="0">
                <a:latin typeface="Calibri"/>
                <a:cs typeface="Calibri"/>
              </a:rPr>
              <a:t>Interne regisseur</a:t>
            </a:r>
          </a:p>
          <a:p>
            <a:pPr marL="355600" indent="-342900">
              <a:spcBef>
                <a:spcPts val="480"/>
              </a:spcBef>
              <a:buFont typeface="Arial"/>
              <a:buChar char="•"/>
              <a:tabLst>
                <a:tab pos="356235" algn="l"/>
              </a:tabLst>
            </a:pPr>
            <a:r>
              <a:rPr lang="nl-NL" sz="2400" dirty="0">
                <a:latin typeface="Calibri"/>
                <a:cs typeface="Calibri"/>
              </a:rPr>
              <a:t>Inrichting groepsruimtes voor de 3</a:t>
            </a:r>
            <a:r>
              <a:rPr lang="nl-NL" sz="2400" baseline="30000" dirty="0">
                <a:latin typeface="Calibri"/>
                <a:cs typeface="Calibri"/>
              </a:rPr>
              <a:t>e</a:t>
            </a:r>
            <a:r>
              <a:rPr lang="nl-NL" sz="2400" dirty="0">
                <a:latin typeface="Calibri"/>
                <a:cs typeface="Calibri"/>
              </a:rPr>
              <a:t> pedagoog</a:t>
            </a:r>
          </a:p>
          <a:p>
            <a:pPr marL="355600" indent="-342900">
              <a:lnSpc>
                <a:spcPct val="100000"/>
              </a:lnSpc>
              <a:spcBef>
                <a:spcPts val="720"/>
              </a:spcBef>
              <a:buFont typeface="Arial"/>
              <a:buChar char="•"/>
              <a:tabLst>
                <a:tab pos="356235" algn="l"/>
              </a:tabLst>
            </a:pPr>
            <a:r>
              <a:rPr lang="nl-NL" sz="2400" dirty="0">
                <a:latin typeface="Calibri"/>
                <a:cs typeface="Calibri"/>
              </a:rPr>
              <a:t>Doelgericht werken, taakverdeling, normaliseren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4000" dirty="0">
                <a:solidFill>
                  <a:srgbClr val="E60038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Agenda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13387"/>
          </a:xfrm>
        </p:spPr>
        <p:txBody>
          <a:bodyPr>
            <a:normAutofit/>
          </a:bodyPr>
          <a:lstStyle/>
          <a:p>
            <a:pPr lvl="0">
              <a:buFont typeface="+mj-lt"/>
              <a:buAutoNum type="arabicPeriod"/>
            </a:pPr>
            <a:endParaRPr lang="nl-NL" sz="2400" dirty="0">
              <a:latin typeface="Verdana" panose="020B060403050404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lvl="0">
              <a:buFont typeface="+mj-lt"/>
              <a:buAutoNum type="arabicPeriod"/>
            </a:pPr>
            <a:endParaRPr lang="nl-NL" sz="2400" dirty="0">
              <a:latin typeface="Verdana" panose="020B060403050404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lvl="0">
              <a:buFont typeface="+mj-lt"/>
              <a:buAutoNum type="arabicPeriod"/>
            </a:pPr>
            <a:r>
              <a:rPr lang="nl-NL" sz="2400" dirty="0"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Welkom</a:t>
            </a:r>
          </a:p>
          <a:p>
            <a:pPr lvl="0">
              <a:buFont typeface="+mj-lt"/>
              <a:buAutoNum type="arabicPeriod"/>
            </a:pPr>
            <a:r>
              <a:rPr lang="nl-NL" sz="2400" dirty="0"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Nieuws GOAB </a:t>
            </a:r>
          </a:p>
          <a:p>
            <a:pPr lvl="0">
              <a:buFont typeface="+mj-lt"/>
              <a:buAutoNum type="arabicPeriod"/>
            </a:pPr>
            <a:r>
              <a:rPr lang="nl-NL" sz="2400" dirty="0"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Voldoende </a:t>
            </a:r>
            <a:r>
              <a:rPr lang="nl-NL" sz="2400" dirty="0" err="1"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ve</a:t>
            </a:r>
            <a:r>
              <a:rPr lang="nl-NL" sz="2400" dirty="0"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-plekken</a:t>
            </a:r>
          </a:p>
          <a:p>
            <a:pPr lvl="0">
              <a:buFont typeface="+mj-lt"/>
              <a:buAutoNum type="arabicPeriod"/>
            </a:pPr>
            <a:r>
              <a:rPr lang="nl-NL" sz="2400" dirty="0"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Bereik </a:t>
            </a:r>
            <a:r>
              <a:rPr lang="nl-NL" sz="2400" dirty="0" err="1"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ve</a:t>
            </a:r>
            <a:endParaRPr lang="nl-NL" sz="2400" dirty="0">
              <a:latin typeface="Verdana" panose="020B060403050404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buFont typeface="+mj-lt"/>
              <a:buAutoNum type="arabicPeriod"/>
            </a:pPr>
            <a:r>
              <a:rPr lang="nl-NL" sz="2400" dirty="0"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‘Zware’ </a:t>
            </a:r>
            <a:r>
              <a:rPr lang="nl-NL" sz="2400" dirty="0" err="1"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ve</a:t>
            </a:r>
            <a:r>
              <a:rPr lang="nl-NL" sz="2400" dirty="0"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-groepen (veel </a:t>
            </a:r>
            <a:r>
              <a:rPr lang="nl-NL" sz="2400" dirty="0" err="1"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ve</a:t>
            </a:r>
            <a:r>
              <a:rPr lang="nl-NL" sz="2400" dirty="0"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-kinderen)</a:t>
            </a:r>
          </a:p>
          <a:p>
            <a:pPr lvl="0">
              <a:buFont typeface="+mj-lt"/>
              <a:buAutoNum type="arabicPeriod"/>
            </a:pPr>
            <a:r>
              <a:rPr lang="nl-NL" sz="2400" dirty="0"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 de Etalage: doorgaande lijn </a:t>
            </a:r>
            <a:r>
              <a:rPr lang="nl-NL" sz="2400" dirty="0" err="1"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ve</a:t>
            </a:r>
            <a:r>
              <a:rPr lang="nl-NL" sz="2400" dirty="0"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-po</a:t>
            </a:r>
          </a:p>
          <a:p>
            <a:pPr lvl="0">
              <a:buFont typeface="+mj-lt"/>
              <a:buAutoNum type="arabicPeriod"/>
            </a:pPr>
            <a:r>
              <a:rPr lang="nl-NL" sz="2400" dirty="0"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Evaluatie en afronding</a:t>
            </a:r>
          </a:p>
          <a:p>
            <a:pPr marL="0" lvl="0" indent="0">
              <a:buNone/>
            </a:pPr>
            <a:endParaRPr lang="nl-NL" sz="2400" dirty="0">
              <a:latin typeface="Verdana" panose="020B060403050404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nl-NL" sz="2600" dirty="0"/>
          </a:p>
          <a:p>
            <a:pPr marL="514350" indent="-514350">
              <a:buAutoNum type="arabicPeriod"/>
            </a:pPr>
            <a:endParaRPr lang="nl-NL" sz="2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05127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 txBox="1">
            <a:spLocks noGrp="1"/>
          </p:cNvSpPr>
          <p:nvPr>
            <p:ph type="ftr" sz="quarter" idx="5"/>
          </p:nvPr>
        </p:nvSpPr>
        <p:spPr>
          <a:xfrm>
            <a:off x="474370" y="6385280"/>
            <a:ext cx="1311910" cy="25463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defPPr>
              <a:defRPr lang="nl-NL"/>
            </a:defPPr>
            <a:lvl1pPr marL="0" algn="l" defTabSz="914400" rtl="0" eaLnBrk="1" latinLnBrk="0" hangingPunct="1">
              <a:defRPr sz="1800" b="0" i="0" kern="1200">
                <a:solidFill>
                  <a:schemeClr val="bg1"/>
                </a:solidFill>
                <a:latin typeface="Calibri"/>
                <a:ea typeface="+mn-ea"/>
                <a:cs typeface="Calibri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2700">
              <a:lnSpc>
                <a:spcPct val="100000"/>
              </a:lnSpc>
            </a:pPr>
            <a:r>
              <a:rPr lang="nl-NL" spc="5"/>
              <a:t>ww</a:t>
            </a:r>
            <a:r>
              <a:rPr lang="nl-NL" spc="-125"/>
              <a:t>w</a:t>
            </a:r>
            <a:r>
              <a:rPr lang="nl-NL" spc="20"/>
              <a:t>.</a:t>
            </a:r>
            <a:r>
              <a:rPr lang="nl-NL" spc="-10"/>
              <a:t>g</a:t>
            </a:r>
            <a:r>
              <a:rPr lang="nl-NL" spc="-5"/>
              <a:t>oab.eu</a:t>
            </a:r>
            <a:endParaRPr spc="-5" dirty="0">
              <a:hlinkClick r:id="rId3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5940" y="1631966"/>
            <a:ext cx="8379460" cy="461664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720"/>
              </a:spcBef>
              <a:buFont typeface="Arial"/>
              <a:buChar char="•"/>
              <a:tabLst>
                <a:tab pos="356235" algn="l"/>
              </a:tabLst>
            </a:pPr>
            <a:r>
              <a:rPr lang="nl-NL" sz="2400" spc="-5" dirty="0">
                <a:latin typeface="Calibri"/>
                <a:cs typeface="Calibri"/>
              </a:rPr>
              <a:t>Ext</a:t>
            </a:r>
            <a:r>
              <a:rPr lang="nl-NL" sz="2400" spc="-55" dirty="0">
                <a:latin typeface="Calibri"/>
                <a:cs typeface="Calibri"/>
              </a:rPr>
              <a:t>r</a:t>
            </a:r>
            <a:r>
              <a:rPr lang="nl-NL" sz="2400" dirty="0">
                <a:latin typeface="Calibri"/>
                <a:cs typeface="Calibri"/>
              </a:rPr>
              <a:t>a aan</a:t>
            </a:r>
            <a:r>
              <a:rPr lang="nl-NL" sz="2400" spc="-15" dirty="0">
                <a:latin typeface="Calibri"/>
                <a:cs typeface="Calibri"/>
              </a:rPr>
              <a:t>b</a:t>
            </a:r>
            <a:r>
              <a:rPr lang="nl-NL" sz="2400" spc="-5" dirty="0">
                <a:latin typeface="Calibri"/>
                <a:cs typeface="Calibri"/>
              </a:rPr>
              <a:t>o</a:t>
            </a:r>
            <a:r>
              <a:rPr lang="nl-NL" sz="2400" dirty="0">
                <a:latin typeface="Calibri"/>
                <a:cs typeface="Calibri"/>
              </a:rPr>
              <a:t>d </a:t>
            </a:r>
            <a:r>
              <a:rPr lang="nl-NL" sz="2400" spc="-20" dirty="0">
                <a:latin typeface="Calibri"/>
                <a:cs typeface="Calibri"/>
              </a:rPr>
              <a:t>v</a:t>
            </a:r>
            <a:r>
              <a:rPr lang="nl-NL" sz="2400" spc="-5" dirty="0">
                <a:latin typeface="Calibri"/>
                <a:cs typeface="Calibri"/>
              </a:rPr>
              <a:t>oo</a:t>
            </a:r>
            <a:r>
              <a:rPr lang="nl-NL" sz="2400" dirty="0">
                <a:latin typeface="Calibri"/>
                <a:cs typeface="Calibri"/>
              </a:rPr>
              <a:t>r </a:t>
            </a:r>
            <a:r>
              <a:rPr lang="nl-NL" sz="2400" spc="-5" dirty="0">
                <a:latin typeface="Calibri"/>
                <a:cs typeface="Calibri"/>
              </a:rPr>
              <a:t>o</a:t>
            </a:r>
            <a:r>
              <a:rPr lang="nl-NL" sz="2400" spc="-15" dirty="0">
                <a:latin typeface="Calibri"/>
                <a:cs typeface="Calibri"/>
              </a:rPr>
              <a:t>u</a:t>
            </a:r>
            <a:r>
              <a:rPr lang="nl-NL" sz="2400" spc="-5" dirty="0">
                <a:latin typeface="Calibri"/>
                <a:cs typeface="Calibri"/>
              </a:rPr>
              <a:t>d</a:t>
            </a:r>
            <a:r>
              <a:rPr lang="nl-NL" sz="2400" spc="-15" dirty="0">
                <a:latin typeface="Calibri"/>
                <a:cs typeface="Calibri"/>
              </a:rPr>
              <a:t>e</a:t>
            </a:r>
            <a:r>
              <a:rPr lang="nl-NL" sz="2400" spc="-65" dirty="0">
                <a:latin typeface="Calibri"/>
                <a:cs typeface="Calibri"/>
              </a:rPr>
              <a:t>r</a:t>
            </a:r>
            <a:r>
              <a:rPr lang="nl-NL" sz="2400" dirty="0">
                <a:latin typeface="Calibri"/>
                <a:cs typeface="Calibri"/>
              </a:rPr>
              <a:t>s </a:t>
            </a:r>
            <a:r>
              <a:rPr lang="nl-NL" sz="2400" spc="5" dirty="0">
                <a:latin typeface="Calibri"/>
                <a:cs typeface="Calibri"/>
              </a:rPr>
              <a:t>(</a:t>
            </a:r>
            <a:r>
              <a:rPr lang="nl-NL" sz="2400" spc="-5" dirty="0">
                <a:latin typeface="Calibri"/>
                <a:cs typeface="Calibri"/>
              </a:rPr>
              <a:t>p</a:t>
            </a:r>
            <a:r>
              <a:rPr lang="nl-NL" sz="2400" spc="-15" dirty="0">
                <a:latin typeface="Calibri"/>
                <a:cs typeface="Calibri"/>
              </a:rPr>
              <a:t>e</a:t>
            </a:r>
            <a:r>
              <a:rPr lang="nl-NL" sz="2400" spc="-5" dirty="0">
                <a:latin typeface="Calibri"/>
                <a:cs typeface="Calibri"/>
              </a:rPr>
              <a:t>da</a:t>
            </a:r>
            <a:r>
              <a:rPr lang="nl-NL" sz="2400" spc="-25" dirty="0">
                <a:latin typeface="Calibri"/>
                <a:cs typeface="Calibri"/>
              </a:rPr>
              <a:t>g</a:t>
            </a:r>
            <a:r>
              <a:rPr lang="nl-NL" sz="2400" spc="-5" dirty="0">
                <a:latin typeface="Calibri"/>
                <a:cs typeface="Calibri"/>
              </a:rPr>
              <a:t>ogische dr</a:t>
            </a:r>
            <a:r>
              <a:rPr lang="nl-NL" sz="2400" spc="-10" dirty="0">
                <a:latin typeface="Calibri"/>
                <a:cs typeface="Calibri"/>
              </a:rPr>
              <a:t>i</a:t>
            </a:r>
            <a:r>
              <a:rPr lang="nl-NL" sz="2400" spc="-15" dirty="0">
                <a:latin typeface="Calibri"/>
                <a:cs typeface="Calibri"/>
              </a:rPr>
              <a:t>e</a:t>
            </a:r>
            <a:r>
              <a:rPr lang="nl-NL" sz="2400" spc="-35" dirty="0">
                <a:latin typeface="Calibri"/>
                <a:cs typeface="Calibri"/>
              </a:rPr>
              <a:t>h</a:t>
            </a:r>
            <a:r>
              <a:rPr lang="nl-NL" sz="2400" spc="-20" dirty="0">
                <a:latin typeface="Calibri"/>
                <a:cs typeface="Calibri"/>
              </a:rPr>
              <a:t>oek) </a:t>
            </a:r>
            <a:endParaRPr lang="nl-NL" sz="2400" dirty="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720"/>
              </a:spcBef>
              <a:buFont typeface="Arial"/>
              <a:buChar char="•"/>
              <a:tabLst>
                <a:tab pos="356235" algn="l"/>
              </a:tabLst>
            </a:pPr>
            <a:r>
              <a:rPr lang="nl-NL" sz="2400" spc="-20" dirty="0">
                <a:cs typeface="Calibri"/>
              </a:rPr>
              <a:t>(Ouder)brugfunctionaris VE</a:t>
            </a:r>
          </a:p>
          <a:p>
            <a:pPr marL="355600" indent="-342900">
              <a:lnSpc>
                <a:spcPct val="100000"/>
              </a:lnSpc>
              <a:spcBef>
                <a:spcPts val="720"/>
              </a:spcBef>
              <a:buFont typeface="Arial"/>
              <a:buChar char="•"/>
              <a:tabLst>
                <a:tab pos="356235" algn="l"/>
              </a:tabLst>
            </a:pPr>
            <a:r>
              <a:rPr lang="nl-NL" sz="2400" spc="-25" dirty="0">
                <a:cs typeface="Calibri"/>
              </a:rPr>
              <a:t>Mee</a:t>
            </a:r>
            <a:r>
              <a:rPr lang="nl-NL" sz="2400" spc="-15" dirty="0">
                <a:cs typeface="Calibri"/>
              </a:rPr>
              <a:t>r</a:t>
            </a:r>
            <a:r>
              <a:rPr lang="nl-NL" sz="2400" dirty="0">
                <a:cs typeface="Calibri"/>
              </a:rPr>
              <a:t> </a:t>
            </a:r>
            <a:r>
              <a:rPr lang="nl-NL" sz="2400" spc="-25" dirty="0">
                <a:cs typeface="Calibri"/>
              </a:rPr>
              <a:t>same</a:t>
            </a:r>
            <a:r>
              <a:rPr lang="nl-NL" sz="2400" spc="-55" dirty="0">
                <a:cs typeface="Calibri"/>
              </a:rPr>
              <a:t>n</a:t>
            </a:r>
            <a:r>
              <a:rPr lang="nl-NL" sz="2400" spc="-50" dirty="0">
                <a:cs typeface="Calibri"/>
              </a:rPr>
              <a:t>w</a:t>
            </a:r>
            <a:r>
              <a:rPr lang="nl-NL" sz="2400" spc="-15" dirty="0">
                <a:cs typeface="Calibri"/>
              </a:rPr>
              <a:t>e</a:t>
            </a:r>
            <a:r>
              <a:rPr lang="nl-NL" sz="2400" spc="-25" dirty="0">
                <a:cs typeface="Calibri"/>
              </a:rPr>
              <a:t>r</a:t>
            </a:r>
            <a:r>
              <a:rPr lang="nl-NL" sz="2400" spc="-110" dirty="0">
                <a:cs typeface="Calibri"/>
              </a:rPr>
              <a:t>k</a:t>
            </a:r>
            <a:r>
              <a:rPr lang="nl-NL" sz="2400" spc="-20" dirty="0">
                <a:cs typeface="Calibri"/>
              </a:rPr>
              <a:t>en</a:t>
            </a:r>
            <a:r>
              <a:rPr lang="nl-NL" sz="2400" spc="-15" dirty="0">
                <a:cs typeface="Calibri"/>
              </a:rPr>
              <a:t> </a:t>
            </a:r>
            <a:r>
              <a:rPr lang="nl-NL" sz="2400" spc="-20" dirty="0">
                <a:cs typeface="Calibri"/>
              </a:rPr>
              <a:t>m</a:t>
            </a:r>
            <a:r>
              <a:rPr lang="nl-NL" sz="2400" spc="-35" dirty="0">
                <a:cs typeface="Calibri"/>
              </a:rPr>
              <a:t>e</a:t>
            </a:r>
            <a:r>
              <a:rPr lang="nl-NL" sz="2400" spc="-10" dirty="0">
                <a:cs typeface="Calibri"/>
              </a:rPr>
              <a:t>t</a:t>
            </a:r>
            <a:r>
              <a:rPr lang="nl-NL" sz="2400" spc="-15" dirty="0">
                <a:cs typeface="Calibri"/>
              </a:rPr>
              <a:t> </a:t>
            </a:r>
            <a:r>
              <a:rPr lang="nl-NL" sz="2400" spc="-5" dirty="0">
                <a:cs typeface="Calibri"/>
              </a:rPr>
              <a:t>ond</a:t>
            </a:r>
            <a:r>
              <a:rPr lang="nl-NL" sz="2400" spc="-10" dirty="0">
                <a:cs typeface="Calibri"/>
              </a:rPr>
              <a:t>e</a:t>
            </a:r>
            <a:r>
              <a:rPr lang="nl-NL" sz="2400" spc="-15" dirty="0">
                <a:cs typeface="Calibri"/>
              </a:rPr>
              <a:t>r</a:t>
            </a:r>
            <a:r>
              <a:rPr lang="nl-NL" sz="2400" spc="-20" dirty="0">
                <a:cs typeface="Calibri"/>
              </a:rPr>
              <a:t>w</a:t>
            </a:r>
            <a:r>
              <a:rPr lang="nl-NL" sz="2400" dirty="0">
                <a:cs typeface="Calibri"/>
              </a:rPr>
              <a:t>ijs en andere partners</a:t>
            </a:r>
            <a:endParaRPr lang="nl-NL" sz="2400" dirty="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720"/>
              </a:spcBef>
              <a:buFont typeface="Arial"/>
              <a:buChar char="•"/>
              <a:tabLst>
                <a:tab pos="356235" algn="l"/>
              </a:tabLst>
            </a:pPr>
            <a:r>
              <a:rPr lang="nl-NL" sz="2400" dirty="0">
                <a:latin typeface="Calibri"/>
                <a:cs typeface="Calibri"/>
              </a:rPr>
              <a:t>In</a:t>
            </a:r>
            <a:r>
              <a:rPr lang="nl-NL" sz="2400" spc="-75" dirty="0">
                <a:latin typeface="Calibri"/>
                <a:cs typeface="Calibri"/>
              </a:rPr>
              <a:t>z</a:t>
            </a:r>
            <a:r>
              <a:rPr lang="nl-NL" sz="2400" spc="-35" dirty="0">
                <a:latin typeface="Calibri"/>
                <a:cs typeface="Calibri"/>
              </a:rPr>
              <a:t>e</a:t>
            </a:r>
            <a:r>
              <a:rPr lang="nl-NL" sz="2400" spc="-10" dirty="0">
                <a:latin typeface="Calibri"/>
                <a:cs typeface="Calibri"/>
              </a:rPr>
              <a:t>t</a:t>
            </a:r>
            <a:r>
              <a:rPr lang="nl-NL" sz="2400" spc="-15" dirty="0">
                <a:latin typeface="Calibri"/>
                <a:cs typeface="Calibri"/>
              </a:rPr>
              <a:t> </a:t>
            </a:r>
            <a:r>
              <a:rPr lang="nl-NL" sz="2400" dirty="0">
                <a:latin typeface="Calibri"/>
                <a:cs typeface="Calibri"/>
              </a:rPr>
              <a:t>i</a:t>
            </a:r>
            <a:r>
              <a:rPr lang="nl-NL" sz="2400" spc="-35" dirty="0">
                <a:latin typeface="Calibri"/>
                <a:cs typeface="Calibri"/>
              </a:rPr>
              <a:t>n</a:t>
            </a:r>
            <a:r>
              <a:rPr lang="nl-NL" sz="2400" spc="-45" dirty="0">
                <a:latin typeface="Calibri"/>
                <a:cs typeface="Calibri"/>
              </a:rPr>
              <a:t>t</a:t>
            </a:r>
            <a:r>
              <a:rPr lang="nl-NL" sz="2400" spc="-15" dirty="0">
                <a:latin typeface="Calibri"/>
                <a:cs typeface="Calibri"/>
              </a:rPr>
              <a:t>e</a:t>
            </a:r>
            <a:r>
              <a:rPr lang="nl-NL" sz="2400" spc="-25" dirty="0">
                <a:latin typeface="Calibri"/>
                <a:cs typeface="Calibri"/>
              </a:rPr>
              <a:t>rn</a:t>
            </a:r>
            <a:r>
              <a:rPr lang="nl-NL" sz="2400" spc="-15" dirty="0">
                <a:latin typeface="Calibri"/>
                <a:cs typeface="Calibri"/>
              </a:rPr>
              <a:t>e</a:t>
            </a:r>
            <a:r>
              <a:rPr lang="nl-NL" sz="2400" spc="-10" dirty="0">
                <a:latin typeface="Calibri"/>
                <a:cs typeface="Calibri"/>
              </a:rPr>
              <a:t> </a:t>
            </a:r>
            <a:r>
              <a:rPr lang="nl-NL" sz="2400" spc="-20" dirty="0">
                <a:latin typeface="Calibri"/>
                <a:cs typeface="Calibri"/>
              </a:rPr>
              <a:t>en</a:t>
            </a:r>
            <a:r>
              <a:rPr lang="nl-NL" sz="2400" spc="-5" dirty="0">
                <a:latin typeface="Calibri"/>
                <a:cs typeface="Calibri"/>
              </a:rPr>
              <a:t> </a:t>
            </a:r>
            <a:r>
              <a:rPr lang="nl-NL" sz="2400" spc="-65" dirty="0">
                <a:latin typeface="Calibri"/>
                <a:cs typeface="Calibri"/>
              </a:rPr>
              <a:t>e</a:t>
            </a:r>
            <a:r>
              <a:rPr lang="nl-NL" sz="2400" spc="-5" dirty="0">
                <a:latin typeface="Calibri"/>
                <a:cs typeface="Calibri"/>
              </a:rPr>
              <a:t>x</a:t>
            </a:r>
            <a:r>
              <a:rPr lang="nl-NL" sz="2400" spc="-25" dirty="0">
                <a:latin typeface="Calibri"/>
                <a:cs typeface="Calibri"/>
              </a:rPr>
              <a:t>t</a:t>
            </a:r>
            <a:r>
              <a:rPr lang="nl-NL" sz="2400" spc="-15" dirty="0">
                <a:latin typeface="Calibri"/>
                <a:cs typeface="Calibri"/>
              </a:rPr>
              <a:t>e</a:t>
            </a:r>
            <a:r>
              <a:rPr lang="nl-NL" sz="2400" spc="-25" dirty="0">
                <a:latin typeface="Calibri"/>
                <a:cs typeface="Calibri"/>
              </a:rPr>
              <a:t>rn</a:t>
            </a:r>
            <a:r>
              <a:rPr lang="nl-NL" sz="2400" spc="-15" dirty="0">
                <a:latin typeface="Calibri"/>
                <a:cs typeface="Calibri"/>
              </a:rPr>
              <a:t>e</a:t>
            </a:r>
            <a:r>
              <a:rPr lang="nl-NL" sz="2400" spc="-10" dirty="0">
                <a:latin typeface="Calibri"/>
                <a:cs typeface="Calibri"/>
              </a:rPr>
              <a:t> </a:t>
            </a:r>
            <a:r>
              <a:rPr lang="nl-NL" sz="2400" spc="-5" dirty="0">
                <a:latin typeface="Calibri"/>
                <a:cs typeface="Calibri"/>
              </a:rPr>
              <a:t>on</a:t>
            </a:r>
            <a:r>
              <a:rPr lang="nl-NL" sz="2400" spc="-15" dirty="0">
                <a:latin typeface="Calibri"/>
                <a:cs typeface="Calibri"/>
              </a:rPr>
              <a:t>de</a:t>
            </a:r>
            <a:r>
              <a:rPr lang="nl-NL" sz="2400" spc="-75" dirty="0">
                <a:latin typeface="Calibri"/>
                <a:cs typeface="Calibri"/>
              </a:rPr>
              <a:t>r</a:t>
            </a:r>
            <a:r>
              <a:rPr lang="nl-NL" sz="2400" spc="-35" dirty="0">
                <a:latin typeface="Calibri"/>
                <a:cs typeface="Calibri"/>
              </a:rPr>
              <a:t>s</a:t>
            </a:r>
            <a:r>
              <a:rPr lang="nl-NL" sz="2400" spc="-45" dirty="0">
                <a:latin typeface="Calibri"/>
                <a:cs typeface="Calibri"/>
              </a:rPr>
              <a:t>t</a:t>
            </a:r>
            <a:r>
              <a:rPr lang="nl-NL" sz="2400" spc="-15" dirty="0">
                <a:latin typeface="Calibri"/>
                <a:cs typeface="Calibri"/>
              </a:rPr>
              <a:t>e</a:t>
            </a:r>
            <a:r>
              <a:rPr lang="nl-NL" sz="2400" spc="-35" dirty="0">
                <a:latin typeface="Calibri"/>
                <a:cs typeface="Calibri"/>
              </a:rPr>
              <a:t>u</a:t>
            </a:r>
            <a:r>
              <a:rPr lang="nl-NL" sz="2400" spc="-5" dirty="0">
                <a:latin typeface="Calibri"/>
                <a:cs typeface="Calibri"/>
              </a:rPr>
              <a:t>n</a:t>
            </a:r>
            <a:r>
              <a:rPr lang="nl-NL" sz="2400" spc="-10" dirty="0">
                <a:latin typeface="Calibri"/>
                <a:cs typeface="Calibri"/>
              </a:rPr>
              <a:t>i</a:t>
            </a:r>
            <a:r>
              <a:rPr lang="nl-NL" sz="2400" spc="-5" dirty="0">
                <a:latin typeface="Calibri"/>
                <a:cs typeface="Calibri"/>
              </a:rPr>
              <a:t>ng</a:t>
            </a:r>
            <a:endParaRPr lang="nl-NL" sz="2400" dirty="0">
              <a:latin typeface="Calibri"/>
              <a:cs typeface="Calibri"/>
            </a:endParaRPr>
          </a:p>
          <a:p>
            <a:pPr marL="355600" indent="-342900">
              <a:spcBef>
                <a:spcPts val="720"/>
              </a:spcBef>
              <a:buFont typeface="Arial"/>
              <a:buChar char="•"/>
              <a:tabLst>
                <a:tab pos="356235" algn="l"/>
              </a:tabLst>
            </a:pPr>
            <a:r>
              <a:rPr lang="nl-NL" sz="2400" spc="-25" dirty="0">
                <a:latin typeface="Calibri"/>
                <a:cs typeface="Calibri"/>
              </a:rPr>
              <a:t>Mee</a:t>
            </a:r>
            <a:r>
              <a:rPr lang="nl-NL" sz="2400" spc="-15" dirty="0">
                <a:latin typeface="Calibri"/>
                <a:cs typeface="Calibri"/>
              </a:rPr>
              <a:t>r</a:t>
            </a:r>
            <a:r>
              <a:rPr lang="nl-NL" sz="2400" dirty="0">
                <a:latin typeface="Calibri"/>
                <a:cs typeface="Calibri"/>
              </a:rPr>
              <a:t> </a:t>
            </a:r>
            <a:r>
              <a:rPr lang="nl-NL" sz="2400" spc="-75" dirty="0">
                <a:latin typeface="Calibri"/>
                <a:cs typeface="Calibri"/>
              </a:rPr>
              <a:t>f</a:t>
            </a:r>
            <a:r>
              <a:rPr lang="nl-NL" sz="2400" spc="-5" dirty="0">
                <a:latin typeface="Calibri"/>
                <a:cs typeface="Calibri"/>
              </a:rPr>
              <a:t>ocu</a:t>
            </a:r>
            <a:r>
              <a:rPr lang="nl-NL" sz="2400" dirty="0">
                <a:latin typeface="Calibri"/>
                <a:cs typeface="Calibri"/>
              </a:rPr>
              <a:t>s </a:t>
            </a:r>
            <a:r>
              <a:rPr lang="nl-NL" sz="2400" spc="-5" dirty="0">
                <a:latin typeface="Calibri"/>
                <a:cs typeface="Calibri"/>
              </a:rPr>
              <a:t>o</a:t>
            </a:r>
            <a:r>
              <a:rPr lang="nl-NL" sz="2400" dirty="0">
                <a:latin typeface="Calibri"/>
                <a:cs typeface="Calibri"/>
              </a:rPr>
              <a:t>p</a:t>
            </a:r>
            <a:r>
              <a:rPr lang="nl-NL" sz="2400" spc="-5" dirty="0">
                <a:latin typeface="Calibri"/>
                <a:cs typeface="Calibri"/>
              </a:rPr>
              <a:t> </a:t>
            </a:r>
            <a:r>
              <a:rPr lang="nl-NL" sz="2400" spc="-15" dirty="0">
                <a:latin typeface="Calibri"/>
                <a:cs typeface="Calibri"/>
              </a:rPr>
              <a:t>e</a:t>
            </a:r>
            <a:r>
              <a:rPr lang="nl-NL" sz="2400" spc="-30" dirty="0">
                <a:latin typeface="Calibri"/>
                <a:cs typeface="Calibri"/>
              </a:rPr>
              <a:t>e</a:t>
            </a:r>
            <a:r>
              <a:rPr lang="nl-NL" sz="2400" spc="-65" dirty="0">
                <a:latin typeface="Calibri"/>
                <a:cs typeface="Calibri"/>
              </a:rPr>
              <a:t>r</a:t>
            </a:r>
            <a:r>
              <a:rPr lang="nl-NL" sz="2400" spc="-35" dirty="0">
                <a:latin typeface="Calibri"/>
                <a:cs typeface="Calibri"/>
              </a:rPr>
              <a:t>s</a:t>
            </a:r>
            <a:r>
              <a:rPr lang="nl-NL" sz="2400" spc="-45" dirty="0">
                <a:latin typeface="Calibri"/>
                <a:cs typeface="Calibri"/>
              </a:rPr>
              <a:t>t</a:t>
            </a:r>
            <a:r>
              <a:rPr lang="nl-NL" sz="2400" spc="-15" dirty="0">
                <a:latin typeface="Calibri"/>
                <a:cs typeface="Calibri"/>
              </a:rPr>
              <a:t>e </a:t>
            </a:r>
            <a:r>
              <a:rPr lang="nl-NL" sz="2400" spc="-20" dirty="0">
                <a:latin typeface="Calibri"/>
                <a:cs typeface="Calibri"/>
              </a:rPr>
              <a:t>1000</a:t>
            </a:r>
            <a:r>
              <a:rPr lang="nl-NL" sz="2400" spc="5" dirty="0">
                <a:latin typeface="Calibri"/>
                <a:cs typeface="Calibri"/>
              </a:rPr>
              <a:t> </a:t>
            </a:r>
            <a:r>
              <a:rPr lang="nl-NL" sz="2400" spc="-5" dirty="0">
                <a:latin typeface="Calibri"/>
                <a:cs typeface="Calibri"/>
              </a:rPr>
              <a:t>da</a:t>
            </a:r>
            <a:r>
              <a:rPr lang="nl-NL" sz="2400" spc="-15" dirty="0">
                <a:latin typeface="Calibri"/>
                <a:cs typeface="Calibri"/>
              </a:rPr>
              <a:t>g</a:t>
            </a:r>
            <a:r>
              <a:rPr lang="nl-NL" sz="2400" spc="-20" dirty="0">
                <a:latin typeface="Calibri"/>
                <a:cs typeface="Calibri"/>
              </a:rPr>
              <a:t>en: preventie</a:t>
            </a:r>
            <a:endParaRPr lang="nl-NL" sz="2400" dirty="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480"/>
              </a:spcBef>
              <a:buFont typeface="Arial"/>
              <a:buChar char="•"/>
              <a:tabLst>
                <a:tab pos="356235" algn="l"/>
              </a:tabLst>
            </a:pPr>
            <a:r>
              <a:rPr sz="2400" spc="-5" dirty="0" err="1">
                <a:latin typeface="Calibri"/>
                <a:cs typeface="Calibri"/>
              </a:rPr>
              <a:t>Doelg</a:t>
            </a:r>
            <a:r>
              <a:rPr sz="2400" spc="-35" dirty="0" err="1">
                <a:latin typeface="Calibri"/>
                <a:cs typeface="Calibri"/>
              </a:rPr>
              <a:t>r</a:t>
            </a:r>
            <a:r>
              <a:rPr sz="2400" spc="-5" dirty="0" err="1">
                <a:latin typeface="Calibri"/>
                <a:cs typeface="Calibri"/>
              </a:rPr>
              <a:t>oepd</a:t>
            </a:r>
            <a:r>
              <a:rPr sz="2400" spc="-10" dirty="0" err="1">
                <a:latin typeface="Calibri"/>
                <a:cs typeface="Calibri"/>
              </a:rPr>
              <a:t>e</a:t>
            </a:r>
            <a:r>
              <a:rPr sz="2400" spc="-5" dirty="0" err="1">
                <a:latin typeface="Calibri"/>
                <a:cs typeface="Calibri"/>
              </a:rPr>
              <a:t>finit</a:t>
            </a:r>
            <a:r>
              <a:rPr sz="2400" spc="-10" dirty="0" err="1">
                <a:latin typeface="Calibri"/>
                <a:cs typeface="Calibri"/>
              </a:rPr>
              <a:t>i</a:t>
            </a:r>
            <a:r>
              <a:rPr sz="2400" dirty="0" err="1">
                <a:latin typeface="Calibri"/>
                <a:cs typeface="Calibri"/>
              </a:rPr>
              <a:t>e</a:t>
            </a:r>
            <a:r>
              <a:rPr lang="nl-NL" sz="2400" dirty="0">
                <a:latin typeface="Calibri"/>
                <a:cs typeface="Calibri"/>
              </a:rPr>
              <a:t> strakker</a:t>
            </a:r>
            <a:r>
              <a:rPr sz="2400" spc="-10" dirty="0">
                <a:latin typeface="Calibri"/>
                <a:cs typeface="Calibri"/>
              </a:rPr>
              <a:t> </a:t>
            </a:r>
            <a:r>
              <a:rPr lang="nl-NL" sz="2400" spc="-10" dirty="0" err="1">
                <a:latin typeface="Calibri"/>
                <a:cs typeface="Calibri"/>
              </a:rPr>
              <a:t>formul</a:t>
            </a:r>
            <a:r>
              <a:rPr sz="2400" spc="-5" dirty="0">
                <a:latin typeface="Calibri"/>
                <a:cs typeface="Calibri"/>
              </a:rPr>
              <a:t>e</a:t>
            </a:r>
            <a:r>
              <a:rPr lang="nl-NL" sz="2400" spc="-5" dirty="0">
                <a:latin typeface="Calibri"/>
                <a:cs typeface="Calibri"/>
              </a:rPr>
              <a:t>ren</a:t>
            </a:r>
          </a:p>
          <a:p>
            <a:pPr marL="12700">
              <a:lnSpc>
                <a:spcPct val="100000"/>
              </a:lnSpc>
              <a:spcBef>
                <a:spcPts val="480"/>
              </a:spcBef>
              <a:tabLst>
                <a:tab pos="356235" algn="l"/>
              </a:tabLst>
            </a:pPr>
            <a:endParaRPr lang="nl-NL" sz="2400" spc="-5" dirty="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480"/>
              </a:spcBef>
              <a:buFont typeface="Arial"/>
              <a:buChar char="•"/>
              <a:tabLst>
                <a:tab pos="356235" algn="l"/>
              </a:tabLst>
            </a:pPr>
            <a:r>
              <a:rPr lang="nl-NL" sz="2400" dirty="0">
                <a:latin typeface="Calibri"/>
                <a:cs typeface="Calibri"/>
              </a:rPr>
              <a:t>Evalueer regelmatig extra maatregelen en pas aan waar nodig: ga met elkaar in gesprek! Zoek met elkaar oplossingen en erken elkaars professionaliteit</a:t>
            </a:r>
          </a:p>
          <a:p>
            <a:pPr marL="355600" indent="-342900">
              <a:lnSpc>
                <a:spcPct val="100000"/>
              </a:lnSpc>
              <a:spcBef>
                <a:spcPts val="480"/>
              </a:spcBef>
              <a:buFont typeface="Arial"/>
              <a:buChar char="•"/>
              <a:tabLst>
                <a:tab pos="356235" algn="l"/>
              </a:tabLst>
            </a:pPr>
            <a:endParaRPr sz="2000" dirty="0">
              <a:latin typeface="Calibri"/>
              <a:cs typeface="Calibri"/>
            </a:endParaRPr>
          </a:p>
        </p:txBody>
      </p:sp>
      <p:sp>
        <p:nvSpPr>
          <p:cNvPr id="5" name="Titel 4">
            <a:extLst>
              <a:ext uri="{FF2B5EF4-FFF2-40B4-BE49-F238E27FC236}">
                <a16:creationId xmlns:a16="http://schemas.microsoft.com/office/drawing/2014/main" id="{D24EAA8A-91FE-DC50-B2D8-9942608234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0422" y="258063"/>
            <a:ext cx="7363155" cy="677108"/>
          </a:xfrm>
        </p:spPr>
        <p:txBody>
          <a:bodyPr>
            <a:normAutofit fontScale="90000"/>
          </a:bodyPr>
          <a:lstStyle/>
          <a:p>
            <a:r>
              <a:rPr lang="nl-NL" dirty="0"/>
              <a:t>Tips/Toepassingen (2)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34FF825-125D-6063-9AD4-70232F6695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5940" y="381000"/>
            <a:ext cx="7363155" cy="677108"/>
          </a:xfrm>
        </p:spPr>
        <p:txBody>
          <a:bodyPr>
            <a:normAutofit fontScale="90000"/>
          </a:bodyPr>
          <a:lstStyle/>
          <a:p>
            <a:r>
              <a:rPr lang="nl-NL" dirty="0"/>
              <a:t>Gesprek hierover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4DC7C298-0450-C9FC-ED37-8CACF06A1D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35940" y="1697203"/>
            <a:ext cx="8072119" cy="3816429"/>
          </a:xfrm>
        </p:spPr>
        <p:txBody>
          <a:bodyPr/>
          <a:lstStyle/>
          <a:p>
            <a:r>
              <a:rPr lang="nl-NL" sz="2400" dirty="0"/>
              <a:t>-Zijn er afspraken over de verdeling binnen de VE-groepen over aantal VE peuters / reguliere peuters? Welke zijn dat en wat vind je daarvan?</a:t>
            </a:r>
          </a:p>
          <a:p>
            <a:endParaRPr lang="nl-NL" sz="2400" dirty="0"/>
          </a:p>
          <a:p>
            <a:r>
              <a:rPr lang="nl-NL" sz="2400" dirty="0"/>
              <a:t>-Wat hebben al jullie ingezet bij een “zware “VE-groep? En wat is het resultaat? Verbeterpunten?</a:t>
            </a:r>
          </a:p>
          <a:p>
            <a:endParaRPr lang="nl-NL" sz="2400" dirty="0"/>
          </a:p>
          <a:p>
            <a:r>
              <a:rPr lang="nl-NL" sz="2400" dirty="0"/>
              <a:t>-Zie je nog meer mogelijkheden na deze uitwisseling? En zo ja welke?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51632103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5BC16BB-37F5-45AF-AC29-10BDB0C3D0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>
                <a:latin typeface="Verdana"/>
                <a:ea typeface="Verdana"/>
              </a:rPr>
              <a:t>6. In de Etalage </a:t>
            </a:r>
            <a:endParaRPr lang="nl-NL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1E3BAC1-3C88-4880-831B-8ED51086C0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708525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457200" lvl="1" indent="0">
              <a:buNone/>
            </a:pPr>
            <a:endParaRPr lang="nl-NL" sz="2200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nl-NL" sz="1800" dirty="0">
              <a:cs typeface="Calibri"/>
            </a:endParaRPr>
          </a:p>
        </p:txBody>
      </p:sp>
      <p:pic>
        <p:nvPicPr>
          <p:cNvPr id="5" name="Graphic 4" descr="Marketing silhouet">
            <a:extLst>
              <a:ext uri="{FF2B5EF4-FFF2-40B4-BE49-F238E27FC236}">
                <a16:creationId xmlns:a16="http://schemas.microsoft.com/office/drawing/2014/main" id="{66DCD857-FB40-268C-A568-901D287F5C1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827584" y="2204864"/>
            <a:ext cx="1969368" cy="1969368"/>
          </a:xfrm>
          <a:prstGeom prst="rect">
            <a:avLst/>
          </a:prstGeom>
        </p:spPr>
      </p:pic>
      <p:sp>
        <p:nvSpPr>
          <p:cNvPr id="4" name="Tekstvak 3">
            <a:extLst>
              <a:ext uri="{FF2B5EF4-FFF2-40B4-BE49-F238E27FC236}">
                <a16:creationId xmlns:a16="http://schemas.microsoft.com/office/drawing/2014/main" id="{74E72A8E-B9A6-A49E-CA14-5DCFD58E3DC9}"/>
              </a:ext>
            </a:extLst>
          </p:cNvPr>
          <p:cNvSpPr txBox="1"/>
          <p:nvPr/>
        </p:nvSpPr>
        <p:spPr>
          <a:xfrm>
            <a:off x="3563888" y="2636912"/>
            <a:ext cx="4896544" cy="1200329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400" b="1" dirty="0"/>
              <a:t>Welke tip, ervaring of vraag heb je voor andere gemeenten en </a:t>
            </a:r>
            <a:r>
              <a:rPr lang="nl-NL" sz="2400" b="1" dirty="0" err="1"/>
              <a:t>ve</a:t>
            </a:r>
            <a:r>
              <a:rPr lang="nl-NL" sz="2400" b="1" dirty="0"/>
              <a:t>-aanbieders? </a:t>
            </a:r>
          </a:p>
        </p:txBody>
      </p:sp>
    </p:spTree>
    <p:extLst>
      <p:ext uri="{BB962C8B-B14F-4D97-AF65-F5344CB8AC3E}">
        <p14:creationId xmlns:p14="http://schemas.microsoft.com/office/powerpoint/2010/main" val="29016070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5BC16BB-37F5-45AF-AC29-10BDB0C3D0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>
                <a:latin typeface="Verdana"/>
                <a:ea typeface="Verdana"/>
              </a:rPr>
              <a:t>7. Evaluatie en afronding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1E3BAC1-3C88-4880-831B-8ED51086C0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nl-NL" sz="2400" b="1" dirty="0"/>
              <a:t>Evaluatie bijeenkomst</a:t>
            </a:r>
          </a:p>
          <a:p>
            <a:r>
              <a:rPr lang="nl-NL" sz="2400" dirty="0"/>
              <a:t>Tips en tops</a:t>
            </a:r>
          </a:p>
          <a:p>
            <a:r>
              <a:rPr lang="nl-NL" sz="2400" dirty="0"/>
              <a:t>Evaluatieformulier</a:t>
            </a:r>
            <a:endParaRPr lang="nl-NL" sz="2400" b="1" dirty="0"/>
          </a:p>
          <a:p>
            <a:pPr marL="0" indent="0">
              <a:buNone/>
            </a:pPr>
            <a:endParaRPr lang="nl-NL" sz="2400" b="1" dirty="0"/>
          </a:p>
          <a:p>
            <a:pPr marL="0" indent="0">
              <a:buNone/>
            </a:pPr>
            <a:r>
              <a:rPr lang="nl-NL" sz="2400" b="1" dirty="0"/>
              <a:t>Ter afronding</a:t>
            </a:r>
          </a:p>
          <a:p>
            <a:r>
              <a:rPr lang="nl-NL" sz="2400" dirty="0"/>
              <a:t>Volgende kenniskring: 20 juni (alleen gemeenten), deze zaal</a:t>
            </a:r>
          </a:p>
          <a:p>
            <a:r>
              <a:rPr lang="nl-NL" sz="2400" dirty="0"/>
              <a:t>Onderwerpen ter bespreking? Inspectie komt langs. </a:t>
            </a:r>
          </a:p>
          <a:p>
            <a:r>
              <a:rPr lang="nl-NL" sz="2400" dirty="0"/>
              <a:t>Suggesties voor ondersteuning GOAB 2024/2025?</a:t>
            </a:r>
          </a:p>
          <a:p>
            <a:pPr>
              <a:buFontTx/>
              <a:buChar char="-"/>
            </a:pPr>
            <a:endParaRPr lang="nl-NL" sz="1600" dirty="0"/>
          </a:p>
          <a:p>
            <a:pPr marL="0" indent="0">
              <a:buNone/>
            </a:pPr>
            <a:endParaRPr lang="nl-NL" sz="1600" dirty="0"/>
          </a:p>
        </p:txBody>
      </p:sp>
    </p:spTree>
    <p:extLst>
      <p:ext uri="{BB962C8B-B14F-4D97-AF65-F5344CB8AC3E}">
        <p14:creationId xmlns:p14="http://schemas.microsoft.com/office/powerpoint/2010/main" val="42812498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5BC16BB-37F5-45AF-AC29-10BDB0C3D0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>
                <a:latin typeface="Verdana"/>
                <a:ea typeface="Verdana"/>
              </a:rPr>
              <a:t>1. Welkom</a:t>
            </a:r>
            <a:endParaRPr lang="nl-NL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1E3BAC1-3C88-4880-831B-8ED51086C0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487639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>
              <a:buNone/>
            </a:pPr>
            <a:endParaRPr lang="nl-NL" sz="2400" dirty="0"/>
          </a:p>
          <a:p>
            <a:pPr>
              <a:buFontTx/>
              <a:buChar char="-"/>
            </a:pPr>
            <a:r>
              <a:rPr lang="nl-NL" sz="2600" dirty="0"/>
              <a:t>Ondersteuningstraject GOAB/VVE: voor ambtenaren en ve-aanbieders</a:t>
            </a:r>
          </a:p>
          <a:p>
            <a:pPr>
              <a:buFontTx/>
              <a:buChar char="-"/>
            </a:pPr>
            <a:r>
              <a:rPr lang="nl-NL" sz="2600" dirty="0">
                <a:solidFill>
                  <a:schemeClr val="tx1"/>
                </a:solidFill>
              </a:rPr>
              <a:t>Kenniskringen: 3x per jaar voor gemeenten, waarbij 1x met ve-aanbieders</a:t>
            </a:r>
          </a:p>
          <a:p>
            <a:pPr>
              <a:buFontTx/>
              <a:buChar char="-"/>
            </a:pPr>
            <a:r>
              <a:rPr lang="nl-NL" sz="2600" dirty="0">
                <a:hlinkClick r:id="rId3"/>
              </a:rPr>
              <a:t>www.goab.eu</a:t>
            </a:r>
            <a:endParaRPr lang="nl-NL" sz="2600" dirty="0">
              <a:solidFill>
                <a:schemeClr val="tx1"/>
              </a:solidFill>
            </a:endParaRPr>
          </a:p>
          <a:p>
            <a:pPr>
              <a:buFontTx/>
              <a:buChar char="-"/>
            </a:pPr>
            <a:r>
              <a:rPr lang="nl-NL" sz="2600" dirty="0">
                <a:solidFill>
                  <a:schemeClr val="tx1"/>
                </a:solidFill>
              </a:rPr>
              <a:t>Themabijeenkomsten, startersgesprekken en vraagbaak</a:t>
            </a:r>
          </a:p>
          <a:p>
            <a:pPr marL="457200" lvl="1" indent="0">
              <a:buNone/>
            </a:pPr>
            <a:endParaRPr lang="nl-NL" sz="2200" dirty="0">
              <a:solidFill>
                <a:schemeClr val="tx1"/>
              </a:solidFill>
            </a:endParaRPr>
          </a:p>
          <a:p>
            <a:pPr lvl="1">
              <a:buFontTx/>
              <a:buChar char="-"/>
            </a:pPr>
            <a:endParaRPr lang="nl-NL" sz="2200" dirty="0"/>
          </a:p>
          <a:p>
            <a:pPr marL="457200" lvl="1" indent="0">
              <a:buNone/>
            </a:pPr>
            <a:endParaRPr lang="nl-NL" sz="2200" dirty="0"/>
          </a:p>
          <a:p>
            <a:pPr marL="457200" lvl="1" indent="0">
              <a:buNone/>
            </a:pPr>
            <a:endParaRPr lang="nl-NL" sz="2200" dirty="0">
              <a:solidFill>
                <a:schemeClr val="tx1"/>
              </a:solidFill>
            </a:endParaRPr>
          </a:p>
          <a:p>
            <a:pPr lvl="1">
              <a:buFontTx/>
              <a:buChar char="-"/>
            </a:pPr>
            <a:endParaRPr lang="nl-NL" sz="2400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nl-NL" sz="2400" dirty="0"/>
          </a:p>
          <a:p>
            <a:pPr marL="0" indent="0">
              <a:buNone/>
            </a:pPr>
            <a:endParaRPr lang="nl-NL" sz="2400" dirty="0"/>
          </a:p>
          <a:p>
            <a:pPr marL="0" indent="0">
              <a:buNone/>
            </a:pPr>
            <a:endParaRPr lang="nl-NL" sz="1800" dirty="0">
              <a:cs typeface="Calibri"/>
            </a:endParaRPr>
          </a:p>
          <a:p>
            <a:pPr marL="0" indent="0">
              <a:buNone/>
            </a:pPr>
            <a:endParaRPr lang="nl-NL" sz="1800" dirty="0"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2559865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5BC16BB-37F5-45AF-AC29-10BDB0C3D0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>
                <a:latin typeface="Verdana"/>
                <a:ea typeface="Verdana"/>
              </a:rPr>
              <a:t>2. Nieuws GOAB</a:t>
            </a:r>
            <a:endParaRPr lang="nl-NL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1E3BAC1-3C88-4880-831B-8ED51086C0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487639"/>
          </a:xfrm>
        </p:spPr>
        <p:txBody>
          <a:bodyPr vert="horz" lIns="91440" tIns="45720" rIns="91440" bIns="45720" rtlCol="0" anchor="t">
            <a:noAutofit/>
          </a:bodyPr>
          <a:lstStyle/>
          <a:p>
            <a:pPr lvl="1"/>
            <a:endParaRPr lang="nl-NL" sz="2000" dirty="0">
              <a:solidFill>
                <a:srgbClr val="000000"/>
              </a:solidFill>
              <a:ea typeface="Calibri"/>
              <a:cs typeface="Calibri"/>
            </a:endParaRPr>
          </a:p>
          <a:p>
            <a:pPr lvl="1"/>
            <a:endParaRPr lang="nl-NL" sz="1800" dirty="0">
              <a:ea typeface="Calibri"/>
              <a:cs typeface="Calibri"/>
            </a:endParaRPr>
          </a:p>
          <a:p>
            <a:endParaRPr lang="nl-NL" sz="2000" dirty="0">
              <a:ea typeface="Calibri"/>
              <a:cs typeface="Calibri"/>
            </a:endParaRPr>
          </a:p>
          <a:p>
            <a:pPr marL="0" indent="0">
              <a:buNone/>
            </a:pPr>
            <a:endParaRPr lang="nl-NL" sz="1800" dirty="0">
              <a:cs typeface="Calibri"/>
            </a:endParaRPr>
          </a:p>
          <a:p>
            <a:pPr marL="0" indent="0">
              <a:buNone/>
            </a:pPr>
            <a:endParaRPr lang="nl-NL" sz="1800" dirty="0"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5208297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5BC16BB-37F5-45AF-AC29-10BDB0C3D0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>
                <a:latin typeface="Verdana"/>
                <a:ea typeface="Verdana"/>
              </a:rPr>
              <a:t>2. Nieuws GOAB</a:t>
            </a:r>
            <a:endParaRPr lang="nl-NL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1E3BAC1-3C88-4880-831B-8ED51086C0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5536" y="1417638"/>
            <a:ext cx="8229600" cy="4487639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nl-NL" sz="2400" dirty="0">
                <a:hlinkClick r:id="rId3"/>
              </a:rPr>
              <a:t>Tijdelijke</a:t>
            </a:r>
            <a:r>
              <a:rPr lang="nl-NL" sz="2400" dirty="0"/>
              <a:t> wet nieuwkomersvoorzieningen</a:t>
            </a:r>
          </a:p>
          <a:p>
            <a:r>
              <a:rPr lang="nl-NL" sz="2400" dirty="0">
                <a:hlinkClick r:id="rId4"/>
              </a:rPr>
              <a:t>Meertalige</a:t>
            </a:r>
            <a:r>
              <a:rPr lang="nl-NL" sz="2400" dirty="0"/>
              <a:t> kinderopvang toegestaan</a:t>
            </a:r>
          </a:p>
          <a:p>
            <a:r>
              <a:rPr lang="nl-NL" sz="2400" dirty="0"/>
              <a:t>In de maak: </a:t>
            </a:r>
            <a:r>
              <a:rPr lang="nl-NL" sz="2400" dirty="0">
                <a:hlinkClick r:id="rId5"/>
              </a:rPr>
              <a:t>subsidieregeling</a:t>
            </a:r>
            <a:r>
              <a:rPr lang="nl-NL" sz="2400" dirty="0"/>
              <a:t> groepshulpen kinderopvang (</a:t>
            </a:r>
            <a:r>
              <a:rPr lang="nl-NL" sz="2400" dirty="0" err="1"/>
              <a:t>bovenformatief</a:t>
            </a:r>
            <a:r>
              <a:rPr lang="nl-NL" sz="2400" dirty="0"/>
              <a:t>) </a:t>
            </a:r>
          </a:p>
          <a:p>
            <a:r>
              <a:rPr lang="nl-NL" sz="2400" dirty="0"/>
              <a:t>In de maak: </a:t>
            </a:r>
            <a:r>
              <a:rPr lang="nl-NL" sz="2400" dirty="0">
                <a:hlinkClick r:id="rId6"/>
              </a:rPr>
              <a:t>verlenging</a:t>
            </a:r>
            <a:r>
              <a:rPr lang="nl-NL" sz="2400" dirty="0"/>
              <a:t> ruimere formatieve inzet beroepskracht in opleiding</a:t>
            </a:r>
          </a:p>
          <a:p>
            <a:r>
              <a:rPr lang="nl-NL" sz="2400" dirty="0">
                <a:hlinkClick r:id="rId7"/>
              </a:rPr>
              <a:t>CBS</a:t>
            </a:r>
            <a:r>
              <a:rPr lang="nl-NL" sz="2400" dirty="0"/>
              <a:t> dashboard verwachte onderwijsachterstanden: 2023</a:t>
            </a:r>
          </a:p>
          <a:p>
            <a:r>
              <a:rPr lang="nl-NL" sz="2400" dirty="0"/>
              <a:t>Toezicht </a:t>
            </a:r>
            <a:r>
              <a:rPr lang="nl-NL" sz="2400" dirty="0" err="1"/>
              <a:t>ve</a:t>
            </a:r>
            <a:r>
              <a:rPr lang="nl-NL" sz="2400" dirty="0"/>
              <a:t> naar GGD: kader educatieve kwaliteit in de maak</a:t>
            </a:r>
          </a:p>
          <a:p>
            <a:r>
              <a:rPr lang="nl-NL" sz="2400" dirty="0">
                <a:hlinkClick r:id="rId8"/>
              </a:rPr>
              <a:t>Kamerbrief</a:t>
            </a:r>
            <a:r>
              <a:rPr lang="nl-NL" sz="2400" dirty="0"/>
              <a:t> 12 maart 2024 over </a:t>
            </a:r>
            <a:r>
              <a:rPr lang="nl-NL" sz="2400" dirty="0">
                <a:hlinkClick r:id="rId9"/>
              </a:rPr>
              <a:t>rapport</a:t>
            </a:r>
            <a:r>
              <a:rPr lang="nl-NL" sz="2400" dirty="0"/>
              <a:t> Onderwijsinspectie </a:t>
            </a:r>
          </a:p>
          <a:p>
            <a:pPr marL="0" indent="0">
              <a:buNone/>
            </a:pPr>
            <a:endParaRPr lang="nl-NL" sz="2400" dirty="0">
              <a:solidFill>
                <a:schemeClr val="tx1"/>
              </a:solidFill>
            </a:endParaRPr>
          </a:p>
          <a:p>
            <a:pPr>
              <a:buFontTx/>
              <a:buChar char="-"/>
            </a:pPr>
            <a:endParaRPr lang="nl-NL" sz="2400" dirty="0"/>
          </a:p>
          <a:p>
            <a:pPr>
              <a:buFontTx/>
              <a:buChar char="-"/>
            </a:pPr>
            <a:endParaRPr lang="nl-NL" sz="2400" dirty="0">
              <a:solidFill>
                <a:schemeClr val="tx1"/>
              </a:solidFill>
            </a:endParaRPr>
          </a:p>
          <a:p>
            <a:pPr>
              <a:buFontTx/>
              <a:buChar char="-"/>
            </a:pPr>
            <a:endParaRPr lang="nl-NL" sz="2400" dirty="0">
              <a:solidFill>
                <a:schemeClr val="tx1"/>
              </a:solidFill>
            </a:endParaRPr>
          </a:p>
          <a:p>
            <a:endParaRPr lang="nl-NL" sz="2000" dirty="0">
              <a:solidFill>
                <a:srgbClr val="000000"/>
              </a:solidFill>
              <a:ea typeface="Calibri"/>
              <a:cs typeface="Calibri"/>
            </a:endParaRPr>
          </a:p>
          <a:p>
            <a:pPr lvl="1"/>
            <a:endParaRPr lang="nl-NL" sz="2000" dirty="0">
              <a:solidFill>
                <a:srgbClr val="000000"/>
              </a:solidFill>
              <a:ea typeface="Calibri"/>
              <a:cs typeface="Calibri"/>
            </a:endParaRPr>
          </a:p>
          <a:p>
            <a:pPr lvl="1"/>
            <a:endParaRPr lang="nl-NL" sz="1800" dirty="0">
              <a:ea typeface="Calibri"/>
              <a:cs typeface="Calibri"/>
            </a:endParaRPr>
          </a:p>
          <a:p>
            <a:endParaRPr lang="nl-NL" sz="2000" dirty="0">
              <a:ea typeface="Calibri"/>
              <a:cs typeface="Calibri"/>
            </a:endParaRPr>
          </a:p>
          <a:p>
            <a:pPr marL="0" indent="0">
              <a:buNone/>
            </a:pPr>
            <a:endParaRPr lang="nl-NL" sz="1800" dirty="0">
              <a:cs typeface="Calibri"/>
            </a:endParaRPr>
          </a:p>
          <a:p>
            <a:pPr marL="0" indent="0">
              <a:buNone/>
            </a:pPr>
            <a:endParaRPr lang="nl-NL" sz="1800" dirty="0"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8464299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5BC16BB-37F5-45AF-AC29-10BDB0C3D0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1143000"/>
          </a:xfrm>
        </p:spPr>
        <p:txBody>
          <a:bodyPr>
            <a:normAutofit/>
          </a:bodyPr>
          <a:lstStyle/>
          <a:p>
            <a:r>
              <a:rPr lang="nl-NL" dirty="0">
                <a:latin typeface="Verdana"/>
                <a:ea typeface="Verdana"/>
              </a:rPr>
              <a:t>2. </a:t>
            </a:r>
            <a:r>
              <a:rPr lang="nl-NL">
                <a:latin typeface="Verdana"/>
                <a:ea typeface="Verdana"/>
              </a:rPr>
              <a:t>Nieuws GOAB</a:t>
            </a:r>
            <a:endParaRPr lang="nl-NL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1E3BAC1-3C88-4880-831B-8ED51086C0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68761"/>
            <a:ext cx="8435280" cy="4680520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>
              <a:buNone/>
            </a:pPr>
            <a:r>
              <a:rPr lang="nl-NL" sz="2400" b="1" dirty="0"/>
              <a:t>Nuttige handreikingen/onderzoeken/</a:t>
            </a:r>
            <a:r>
              <a:rPr lang="nl-NL" sz="2400" b="1" dirty="0" err="1"/>
              <a:t>webinars</a:t>
            </a:r>
            <a:r>
              <a:rPr lang="nl-NL" sz="2400" b="1" dirty="0"/>
              <a:t> (extern)</a:t>
            </a:r>
          </a:p>
          <a:p>
            <a:pPr>
              <a:buFontTx/>
              <a:buChar char="-"/>
            </a:pPr>
            <a:r>
              <a:rPr lang="nl-NL" sz="2400" dirty="0">
                <a:solidFill>
                  <a:srgbClr val="0000FF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Rol</a:t>
            </a:r>
            <a:r>
              <a:rPr lang="nl-NL" sz="2400" dirty="0"/>
              <a:t> ouders bij taalontwikkeling</a:t>
            </a:r>
          </a:p>
          <a:p>
            <a:pPr>
              <a:buFontTx/>
              <a:buChar char="-"/>
            </a:pPr>
            <a:r>
              <a:rPr lang="nl-NL" sz="2400" dirty="0" err="1">
                <a:hlinkClick r:id="rId4"/>
              </a:rPr>
              <a:t>Factsheet</a:t>
            </a:r>
            <a:r>
              <a:rPr lang="nl-NL" sz="2400" dirty="0"/>
              <a:t> uitkomsten PISA onderzoek 2022</a:t>
            </a:r>
          </a:p>
          <a:p>
            <a:pPr>
              <a:buFontTx/>
              <a:buChar char="-"/>
            </a:pPr>
            <a:r>
              <a:rPr lang="nl-NL" sz="2400" dirty="0">
                <a:hlinkClick r:id="rId5"/>
              </a:rPr>
              <a:t>Webinar</a:t>
            </a:r>
            <a:r>
              <a:rPr lang="nl-NL" sz="2400" dirty="0"/>
              <a:t> Thuis in Taal &amp; Laaggeletterdheid (GKA)</a:t>
            </a:r>
          </a:p>
          <a:p>
            <a:pPr>
              <a:buFontTx/>
              <a:buChar char="-"/>
            </a:pPr>
            <a:r>
              <a:rPr lang="nl-NL" sz="2400" dirty="0"/>
              <a:t>Onderwijsinspectie: </a:t>
            </a:r>
            <a:r>
              <a:rPr lang="nl-NL" sz="2400" dirty="0">
                <a:hlinkClick r:id="rId6"/>
              </a:rPr>
              <a:t>Landelijk</a:t>
            </a:r>
            <a:r>
              <a:rPr lang="nl-NL" sz="2400" dirty="0"/>
              <a:t> Rapport Kinderopvang 2022 en </a:t>
            </a:r>
            <a:r>
              <a:rPr lang="nl-NL" sz="2400" dirty="0">
                <a:hlinkClick r:id="rId7"/>
              </a:rPr>
              <a:t>Themaonderzoek</a:t>
            </a:r>
            <a:r>
              <a:rPr lang="nl-NL" sz="2400" dirty="0"/>
              <a:t> signalen kinderopvang</a:t>
            </a:r>
          </a:p>
          <a:p>
            <a:pPr>
              <a:buFontTx/>
              <a:buChar char="-"/>
            </a:pPr>
            <a:r>
              <a:rPr lang="nl-NL" sz="2400" dirty="0">
                <a:hlinkClick r:id="rId8"/>
              </a:rPr>
              <a:t>Kansengelijkheid </a:t>
            </a:r>
            <a:r>
              <a:rPr lang="nl-NL" sz="2400" dirty="0"/>
              <a:t>in het onderwijs: sturen op een betwist ideaal</a:t>
            </a:r>
          </a:p>
          <a:p>
            <a:pPr>
              <a:buFontTx/>
              <a:buChar char="-"/>
            </a:pPr>
            <a:r>
              <a:rPr lang="nl-NL" sz="2400" dirty="0">
                <a:hlinkClick r:id="rId9"/>
              </a:rPr>
              <a:t>Kwaliteit</a:t>
            </a:r>
            <a:r>
              <a:rPr lang="nl-NL" sz="2400" dirty="0"/>
              <a:t> sleutel maatschappelijk rendement kinderopvang</a:t>
            </a:r>
          </a:p>
          <a:p>
            <a:pPr>
              <a:buFontTx/>
              <a:buChar char="-"/>
            </a:pPr>
            <a:r>
              <a:rPr lang="nl-NL" sz="2400" dirty="0">
                <a:hlinkClick r:id="rId10"/>
              </a:rPr>
              <a:t>Druk</a:t>
            </a:r>
            <a:r>
              <a:rPr lang="nl-NL" sz="2400" dirty="0"/>
              <a:t> op de keten</a:t>
            </a:r>
            <a:r>
              <a:rPr lang="nl-NL" sz="2400"/>
              <a:t>, Berenschot</a:t>
            </a:r>
            <a:endParaRPr lang="nl-NL" sz="2400" dirty="0"/>
          </a:p>
          <a:p>
            <a:pPr>
              <a:buFontTx/>
              <a:buChar char="-"/>
            </a:pPr>
            <a:r>
              <a:rPr lang="nl-NL" sz="2400" dirty="0">
                <a:hlinkClick r:id="rId11"/>
              </a:rPr>
              <a:t>Verhoogt</a:t>
            </a:r>
            <a:r>
              <a:rPr lang="nl-NL" sz="2400" dirty="0"/>
              <a:t> de pedagogisch beleidsmedewerker de kwaliteit?</a:t>
            </a:r>
          </a:p>
          <a:p>
            <a:pPr>
              <a:buFontTx/>
              <a:buChar char="-"/>
            </a:pPr>
            <a:r>
              <a:rPr lang="nl-NL" sz="2400" dirty="0">
                <a:hlinkClick r:id="rId12"/>
              </a:rPr>
              <a:t>Toolkit</a:t>
            </a:r>
            <a:r>
              <a:rPr lang="nl-NL" sz="2400" dirty="0"/>
              <a:t> Jonge Kind</a:t>
            </a:r>
          </a:p>
          <a:p>
            <a:pPr marL="0" indent="0">
              <a:buNone/>
            </a:pPr>
            <a:endParaRPr lang="nl-NL" sz="2000" dirty="0">
              <a:cs typeface="Calibri"/>
            </a:endParaRPr>
          </a:p>
          <a:p>
            <a:endParaRPr lang="nl-NL" sz="2000" dirty="0">
              <a:cs typeface="Calibri"/>
            </a:endParaRPr>
          </a:p>
          <a:p>
            <a:pPr marL="0" indent="0">
              <a:buNone/>
            </a:pPr>
            <a:endParaRPr lang="nl-NL" sz="1800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837396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5BC16BB-37F5-45AF-AC29-10BDB0C3D0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1143000"/>
          </a:xfrm>
        </p:spPr>
        <p:txBody>
          <a:bodyPr>
            <a:normAutofit/>
          </a:bodyPr>
          <a:lstStyle/>
          <a:p>
            <a:r>
              <a:rPr lang="nl-NL" dirty="0">
                <a:latin typeface="Verdana"/>
                <a:ea typeface="Verdana"/>
              </a:rPr>
              <a:t>2. </a:t>
            </a:r>
            <a:r>
              <a:rPr lang="nl-NL">
                <a:latin typeface="Verdana"/>
                <a:ea typeface="Verdana"/>
              </a:rPr>
              <a:t>Nieuws GOAB</a:t>
            </a:r>
            <a:endParaRPr lang="nl-NL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1E3BAC1-3C88-4880-831B-8ED51086C0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5536" y="1268760"/>
            <a:ext cx="8229600" cy="4929411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lvl="1" indent="0">
              <a:buNone/>
            </a:pPr>
            <a:r>
              <a:rPr lang="nl-NL" sz="2400" b="1" dirty="0">
                <a:solidFill>
                  <a:schemeClr val="tx1"/>
                </a:solidFill>
                <a:cs typeface="Calibri"/>
              </a:rPr>
              <a:t>GOAB producten/verslagen</a:t>
            </a:r>
          </a:p>
          <a:p>
            <a:pPr marL="0" lvl="1" indent="0">
              <a:buNone/>
            </a:pPr>
            <a:r>
              <a:rPr lang="nl-NL" sz="2400" b="1" dirty="0">
                <a:solidFill>
                  <a:schemeClr val="tx1"/>
                </a:solidFill>
                <a:cs typeface="Calibri"/>
              </a:rPr>
              <a:t>- </a:t>
            </a:r>
            <a:r>
              <a:rPr lang="nl-NL" sz="2400" dirty="0">
                <a:hlinkClick r:id="rId3"/>
              </a:rPr>
              <a:t>Inzet</a:t>
            </a:r>
            <a:r>
              <a:rPr lang="nl-NL" sz="2400" dirty="0"/>
              <a:t> </a:t>
            </a:r>
            <a:r>
              <a:rPr lang="nl-NL" sz="2400" dirty="0">
                <a:solidFill>
                  <a:schemeClr val="tx1"/>
                </a:solidFill>
              </a:rPr>
              <a:t>GOAB-middelen 2023-2026</a:t>
            </a:r>
            <a:endParaRPr lang="nl-NL" sz="2400" dirty="0">
              <a:solidFill>
                <a:schemeClr val="tx1"/>
              </a:solidFill>
              <a:hlinkClick r:id="rId4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pPr marL="0" indent="0">
              <a:buFontTx/>
              <a:buNone/>
            </a:pPr>
            <a:r>
              <a:rPr lang="nl-NL" sz="2000" dirty="0">
                <a:cs typeface="Calibri"/>
              </a:rPr>
              <a:t>- </a:t>
            </a:r>
            <a:r>
              <a:rPr lang="nl-NL" sz="2400" dirty="0">
                <a:cs typeface="Calibri"/>
                <a:hlinkClick r:id="rId5"/>
              </a:rPr>
              <a:t>Webinar</a:t>
            </a:r>
            <a:r>
              <a:rPr lang="nl-NL" sz="2400" dirty="0">
                <a:cs typeface="Calibri"/>
              </a:rPr>
              <a:t> ‘zware’ vve-groepen</a:t>
            </a:r>
          </a:p>
          <a:p>
            <a:pPr marL="0" indent="0">
              <a:buNone/>
            </a:pPr>
            <a:r>
              <a:rPr lang="nl-NL" sz="2400" dirty="0">
                <a:cs typeface="Calibri"/>
                <a:hlinkClick r:id="rId6"/>
              </a:rPr>
              <a:t>- Webinar</a:t>
            </a:r>
            <a:r>
              <a:rPr lang="nl-NL" sz="2400" dirty="0">
                <a:cs typeface="Calibri"/>
              </a:rPr>
              <a:t> LEA en de </a:t>
            </a:r>
            <a:r>
              <a:rPr lang="nl-NL" sz="2400" dirty="0" err="1">
                <a:cs typeface="Calibri"/>
              </a:rPr>
              <a:t>ve</a:t>
            </a:r>
            <a:endParaRPr lang="nl-NL" sz="2400" dirty="0">
              <a:cs typeface="Calibri"/>
            </a:endParaRPr>
          </a:p>
          <a:p>
            <a:pPr marL="0" indent="0">
              <a:buNone/>
            </a:pPr>
            <a:r>
              <a:rPr lang="nl-NL" sz="2400" dirty="0">
                <a:cs typeface="Calibri"/>
                <a:hlinkClick r:id="rId7"/>
              </a:rPr>
              <a:t>- Overdracht</a:t>
            </a:r>
            <a:r>
              <a:rPr lang="nl-NL" sz="2400" dirty="0">
                <a:cs typeface="Calibri"/>
              </a:rPr>
              <a:t> GOAB dossier </a:t>
            </a:r>
          </a:p>
          <a:p>
            <a:pPr marL="0" indent="0">
              <a:buNone/>
            </a:pPr>
            <a:r>
              <a:rPr lang="nl-NL" sz="2400" dirty="0">
                <a:cs typeface="Calibri"/>
              </a:rPr>
              <a:t>- </a:t>
            </a:r>
            <a:r>
              <a:rPr lang="nl-NL" sz="2400" dirty="0">
                <a:cs typeface="Calibri"/>
                <a:hlinkClick r:id="rId8"/>
              </a:rPr>
              <a:t>Terugblik</a:t>
            </a:r>
            <a:r>
              <a:rPr lang="nl-NL" sz="2400" dirty="0">
                <a:cs typeface="Calibri"/>
              </a:rPr>
              <a:t> </a:t>
            </a:r>
            <a:r>
              <a:rPr lang="nl-NL" sz="2400" dirty="0" err="1">
                <a:cs typeface="Calibri"/>
              </a:rPr>
              <a:t>webinar</a:t>
            </a:r>
            <a:r>
              <a:rPr lang="nl-NL" sz="2400" dirty="0">
                <a:cs typeface="Calibri"/>
              </a:rPr>
              <a:t> </a:t>
            </a:r>
            <a:r>
              <a:rPr lang="nl-NL" sz="2400" dirty="0" err="1">
                <a:cs typeface="Calibri"/>
              </a:rPr>
              <a:t>ve</a:t>
            </a:r>
            <a:r>
              <a:rPr lang="nl-NL" sz="2400" dirty="0">
                <a:cs typeface="Calibri"/>
              </a:rPr>
              <a:t> peuters asielopvang</a:t>
            </a:r>
          </a:p>
          <a:p>
            <a:pPr marL="0" indent="0">
              <a:buFontTx/>
              <a:buNone/>
            </a:pPr>
            <a:r>
              <a:rPr lang="nl-NL" sz="2400" b="1" dirty="0">
                <a:cs typeface="Calibri"/>
              </a:rPr>
              <a:t>Binnenkort</a:t>
            </a:r>
          </a:p>
          <a:p>
            <a:pPr marL="0" indent="0">
              <a:buFontTx/>
              <a:buNone/>
            </a:pPr>
            <a:r>
              <a:rPr lang="nl-NL" sz="2400" dirty="0">
                <a:cs typeface="Calibri"/>
              </a:rPr>
              <a:t>- Product prijsopbouw </a:t>
            </a:r>
            <a:r>
              <a:rPr lang="nl-NL" sz="2400" dirty="0" err="1">
                <a:cs typeface="Calibri"/>
              </a:rPr>
              <a:t>ve</a:t>
            </a:r>
            <a:endParaRPr lang="nl-NL" sz="2400" dirty="0">
              <a:cs typeface="Calibri"/>
            </a:endParaRPr>
          </a:p>
          <a:p>
            <a:pPr marL="0" indent="0">
              <a:buFontTx/>
              <a:buNone/>
            </a:pPr>
            <a:r>
              <a:rPr lang="nl-NL" sz="2400" dirty="0">
                <a:cs typeface="Calibri"/>
              </a:rPr>
              <a:t>- Kennisclip GOAB breed</a:t>
            </a:r>
          </a:p>
          <a:p>
            <a:pPr marL="0" indent="0">
              <a:buFontTx/>
              <a:buNone/>
            </a:pPr>
            <a:r>
              <a:rPr lang="nl-NL" sz="2400" dirty="0">
                <a:cs typeface="Calibri"/>
              </a:rPr>
              <a:t>- Themabijeenkomst personeelstekort en kwaliteit </a:t>
            </a:r>
            <a:r>
              <a:rPr lang="nl-NL" sz="2400" dirty="0" err="1">
                <a:cs typeface="Calibri"/>
              </a:rPr>
              <a:t>ve</a:t>
            </a:r>
            <a:endParaRPr lang="nl-NL" sz="2400" dirty="0">
              <a:cs typeface="Calibri"/>
            </a:endParaRPr>
          </a:p>
          <a:p>
            <a:pPr marL="0" indent="0">
              <a:buNone/>
            </a:pPr>
            <a:r>
              <a:rPr lang="nl-NL" sz="2400" dirty="0">
                <a:cs typeface="Calibri"/>
              </a:rPr>
              <a:t>- Product </a:t>
            </a:r>
            <a:r>
              <a:rPr lang="nl-NL" sz="2400" dirty="0" err="1">
                <a:cs typeface="Calibri"/>
              </a:rPr>
              <a:t>ve</a:t>
            </a:r>
            <a:r>
              <a:rPr lang="nl-NL" sz="2400" dirty="0">
                <a:cs typeface="Calibri"/>
              </a:rPr>
              <a:t> in andere contexten</a:t>
            </a:r>
          </a:p>
          <a:p>
            <a:pPr marL="0" indent="0">
              <a:buNone/>
            </a:pPr>
            <a:r>
              <a:rPr lang="nl-NL" sz="2400" dirty="0">
                <a:cs typeface="Calibri"/>
                <a:hlinkClick r:id="rId9"/>
              </a:rPr>
              <a:t>- Sessie</a:t>
            </a:r>
            <a:r>
              <a:rPr lang="nl-NL" sz="2400" dirty="0">
                <a:cs typeface="Calibri"/>
              </a:rPr>
              <a:t> NPO welbevinden (11 april)</a:t>
            </a:r>
          </a:p>
          <a:p>
            <a:pPr marL="0" indent="0">
              <a:buFontTx/>
              <a:buNone/>
            </a:pPr>
            <a:endParaRPr lang="nl-NL" sz="2400" dirty="0">
              <a:cs typeface="Calibri"/>
            </a:endParaRPr>
          </a:p>
          <a:p>
            <a:pPr marL="0" indent="0">
              <a:buFontTx/>
              <a:buNone/>
            </a:pPr>
            <a:endParaRPr lang="nl-NL" sz="2400" dirty="0">
              <a:cs typeface="Calibri"/>
            </a:endParaRPr>
          </a:p>
          <a:p>
            <a:pPr marL="0" indent="0">
              <a:buNone/>
            </a:pPr>
            <a:endParaRPr lang="nl-NL" sz="2000" dirty="0">
              <a:cs typeface="Calibri"/>
            </a:endParaRPr>
          </a:p>
          <a:p>
            <a:pPr marL="0" indent="0">
              <a:buNone/>
            </a:pPr>
            <a:endParaRPr lang="nl-NL" sz="2000" b="1" dirty="0">
              <a:solidFill>
                <a:schemeClr val="tx1"/>
              </a:solidFill>
              <a:cs typeface="Calibri"/>
            </a:endParaRPr>
          </a:p>
          <a:p>
            <a:pPr>
              <a:buFontTx/>
              <a:buChar char="-"/>
            </a:pPr>
            <a:endParaRPr lang="nl-NL" sz="2200" dirty="0">
              <a:solidFill>
                <a:schemeClr val="tx1"/>
              </a:solidFill>
              <a:cs typeface="Calibri"/>
            </a:endParaRPr>
          </a:p>
          <a:p>
            <a:pPr marL="0" indent="0">
              <a:buNone/>
            </a:pPr>
            <a:endParaRPr lang="nl-NL" sz="2200" dirty="0">
              <a:solidFill>
                <a:schemeClr val="tx1"/>
              </a:solidFill>
              <a:cs typeface="Calibri"/>
            </a:endParaRPr>
          </a:p>
          <a:p>
            <a:pPr lvl="1"/>
            <a:endParaRPr lang="nl-NL" sz="1900" dirty="0">
              <a:solidFill>
                <a:srgbClr val="000000"/>
              </a:solidFill>
              <a:cs typeface="Calibri"/>
            </a:endParaRPr>
          </a:p>
          <a:p>
            <a:pPr marL="457200" lvl="1" indent="0">
              <a:buNone/>
            </a:pPr>
            <a:endParaRPr lang="nl-NL" sz="1900" dirty="0">
              <a:solidFill>
                <a:srgbClr val="000000"/>
              </a:solidFill>
              <a:cs typeface="Calibri"/>
            </a:endParaRPr>
          </a:p>
          <a:p>
            <a:pPr marL="457200" lvl="1" indent="0">
              <a:buNone/>
            </a:pPr>
            <a:endParaRPr lang="nl-NL" sz="1900" dirty="0">
              <a:cs typeface="Calibri"/>
            </a:endParaRPr>
          </a:p>
          <a:p>
            <a:endParaRPr lang="nl-NL" sz="2000" dirty="0">
              <a:cs typeface="Calibri"/>
            </a:endParaRPr>
          </a:p>
          <a:p>
            <a:pPr marL="0" indent="0">
              <a:buNone/>
            </a:pPr>
            <a:endParaRPr lang="nl-NL" sz="1800" dirty="0">
              <a:cs typeface="Calibri"/>
            </a:endParaRPr>
          </a:p>
          <a:p>
            <a:pPr marL="0" indent="0">
              <a:buNone/>
            </a:pPr>
            <a:endParaRPr lang="nl-NL" sz="1800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6281899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5BC16BB-37F5-45AF-AC29-10BDB0C3D0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504" y="274638"/>
            <a:ext cx="8928992" cy="1570186"/>
          </a:xfrm>
        </p:spPr>
        <p:txBody>
          <a:bodyPr>
            <a:normAutofit/>
          </a:bodyPr>
          <a:lstStyle/>
          <a:p>
            <a:r>
              <a:rPr lang="nl-NL" dirty="0">
                <a:latin typeface="Verdana"/>
                <a:ea typeface="Verdana"/>
              </a:rPr>
              <a:t>3. Voldoende </a:t>
            </a:r>
            <a:r>
              <a:rPr lang="nl-NL" dirty="0" err="1">
                <a:latin typeface="Verdana"/>
                <a:ea typeface="Verdana"/>
              </a:rPr>
              <a:t>ve</a:t>
            </a:r>
            <a:r>
              <a:rPr lang="nl-NL" dirty="0">
                <a:latin typeface="Verdana"/>
                <a:ea typeface="Verdana"/>
              </a:rPr>
              <a:t>-plekken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1E3BAC1-3C88-4880-831B-8ED51086C0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353347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>
              <a:buNone/>
            </a:pPr>
            <a:endParaRPr lang="nl-NL" sz="2400" dirty="0">
              <a:solidFill>
                <a:schemeClr val="tx1"/>
              </a:solidFill>
              <a:cs typeface="Calibri"/>
            </a:endParaRPr>
          </a:p>
          <a:p>
            <a:pPr>
              <a:buFontTx/>
              <a:buChar char="-"/>
            </a:pPr>
            <a:endParaRPr lang="nl-NL" sz="2000" dirty="0">
              <a:cs typeface="Calibri"/>
            </a:endParaRPr>
          </a:p>
          <a:p>
            <a:pPr>
              <a:buFontTx/>
              <a:buChar char="-"/>
            </a:pPr>
            <a:endParaRPr lang="nl-NL" sz="2000" dirty="0">
              <a:cs typeface="Calibri"/>
            </a:endParaRPr>
          </a:p>
          <a:p>
            <a:pPr marL="457200" lvl="1" indent="0">
              <a:buNone/>
            </a:pPr>
            <a:endParaRPr lang="nl-NL" sz="1600" dirty="0">
              <a:solidFill>
                <a:schemeClr val="tx1"/>
              </a:solidFill>
              <a:cs typeface="Calibri"/>
            </a:endParaRPr>
          </a:p>
          <a:p>
            <a:pPr marL="0" lvl="1" indent="0">
              <a:buNone/>
            </a:pPr>
            <a:endParaRPr lang="nl-NL" sz="1600" dirty="0">
              <a:solidFill>
                <a:schemeClr val="tx1"/>
              </a:solidFill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1816291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0F5C9B4-C50A-F9A8-A2CF-893990EE7D6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FA52A2C-616C-028C-D5A2-D6DCDA63D1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504" y="274638"/>
            <a:ext cx="8928992" cy="1570186"/>
          </a:xfrm>
        </p:spPr>
        <p:txBody>
          <a:bodyPr>
            <a:normAutofit/>
          </a:bodyPr>
          <a:lstStyle/>
          <a:p>
            <a:r>
              <a:rPr lang="nl-NL" dirty="0">
                <a:latin typeface="Verdana"/>
                <a:ea typeface="Verdana"/>
              </a:rPr>
              <a:t>Verantwoordelijkheid en vraagstukken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817A3F5-6E85-5330-E51A-4C79600E61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353347"/>
          </a:xfrm>
        </p:spPr>
        <p:txBody>
          <a:bodyPr vert="horz" lIns="91440" tIns="45720" rIns="91440" bIns="45720" rtlCol="0" anchor="t">
            <a:noAutofit/>
          </a:bodyPr>
          <a:lstStyle/>
          <a:p>
            <a:pPr>
              <a:buFontTx/>
              <a:buChar char="-"/>
            </a:pPr>
            <a:endParaRPr lang="nl-NL" sz="2400" dirty="0">
              <a:cs typeface="Calibri"/>
            </a:endParaRPr>
          </a:p>
          <a:p>
            <a:pPr>
              <a:buFontTx/>
              <a:buChar char="-"/>
            </a:pPr>
            <a:r>
              <a:rPr lang="nl-NL" sz="2400" dirty="0">
                <a:cs typeface="Calibri"/>
              </a:rPr>
              <a:t>Gemeente is wettelijk verantwoordelijk </a:t>
            </a:r>
          </a:p>
          <a:p>
            <a:pPr>
              <a:buFontTx/>
              <a:buChar char="-"/>
            </a:pPr>
            <a:r>
              <a:rPr lang="nl-NL" sz="2400" dirty="0">
                <a:solidFill>
                  <a:schemeClr val="tx1"/>
                </a:solidFill>
                <a:cs typeface="Calibri"/>
              </a:rPr>
              <a:t>Afhankelijkheid van </a:t>
            </a:r>
            <a:r>
              <a:rPr lang="nl-NL" sz="2400" dirty="0" err="1">
                <a:solidFill>
                  <a:schemeClr val="tx1"/>
                </a:solidFill>
                <a:cs typeface="Calibri"/>
              </a:rPr>
              <a:t>ve</a:t>
            </a:r>
            <a:r>
              <a:rPr lang="nl-NL" sz="2400" dirty="0">
                <a:solidFill>
                  <a:schemeClr val="tx1"/>
                </a:solidFill>
                <a:cs typeface="Calibri"/>
              </a:rPr>
              <a:t>-aanbieder</a:t>
            </a:r>
          </a:p>
          <a:p>
            <a:pPr>
              <a:buFontTx/>
              <a:buChar char="-"/>
            </a:pPr>
            <a:endParaRPr lang="nl-NL" sz="2400" dirty="0">
              <a:cs typeface="Calibri"/>
            </a:endParaRPr>
          </a:p>
          <a:p>
            <a:pPr>
              <a:buFontTx/>
              <a:buChar char="-"/>
            </a:pPr>
            <a:r>
              <a:rPr lang="nl-NL" sz="2400" dirty="0">
                <a:solidFill>
                  <a:schemeClr val="tx1"/>
                </a:solidFill>
                <a:cs typeface="Calibri"/>
              </a:rPr>
              <a:t>Voldoende </a:t>
            </a:r>
            <a:r>
              <a:rPr lang="nl-NL" sz="2400" dirty="0" err="1">
                <a:solidFill>
                  <a:schemeClr val="tx1"/>
                </a:solidFill>
                <a:cs typeface="Calibri"/>
              </a:rPr>
              <a:t>ve</a:t>
            </a:r>
            <a:r>
              <a:rPr lang="nl-NL" sz="2400" dirty="0">
                <a:solidFill>
                  <a:schemeClr val="tx1"/>
                </a:solidFill>
                <a:cs typeface="Calibri"/>
              </a:rPr>
              <a:t>-aanbieders?</a:t>
            </a:r>
          </a:p>
          <a:p>
            <a:pPr>
              <a:buFontTx/>
              <a:buChar char="-"/>
            </a:pPr>
            <a:r>
              <a:rPr lang="nl-NL" sz="2400" dirty="0">
                <a:cs typeface="Calibri"/>
              </a:rPr>
              <a:t>Voldoende en goed gespreid </a:t>
            </a:r>
            <a:r>
              <a:rPr lang="nl-NL" sz="2400" dirty="0" err="1">
                <a:cs typeface="Calibri"/>
              </a:rPr>
              <a:t>ve</a:t>
            </a:r>
            <a:r>
              <a:rPr lang="nl-NL" sz="2400" dirty="0">
                <a:cs typeface="Calibri"/>
              </a:rPr>
              <a:t>-aanbod? </a:t>
            </a:r>
          </a:p>
          <a:p>
            <a:pPr>
              <a:buFontTx/>
              <a:buChar char="-"/>
            </a:pPr>
            <a:r>
              <a:rPr lang="nl-NL" sz="2400" dirty="0">
                <a:solidFill>
                  <a:schemeClr val="tx1"/>
                </a:solidFill>
                <a:cs typeface="Calibri"/>
              </a:rPr>
              <a:t>Hoge eisen Rijk/gemeente versus wettelijk taak voldoende </a:t>
            </a:r>
            <a:r>
              <a:rPr lang="nl-NL" sz="2400" dirty="0" err="1">
                <a:solidFill>
                  <a:schemeClr val="tx1"/>
                </a:solidFill>
                <a:cs typeface="Calibri"/>
              </a:rPr>
              <a:t>ve</a:t>
            </a:r>
            <a:r>
              <a:rPr lang="nl-NL" sz="2400" dirty="0">
                <a:solidFill>
                  <a:schemeClr val="tx1"/>
                </a:solidFill>
                <a:cs typeface="Calibri"/>
              </a:rPr>
              <a:t>-aanbod: afhaken van </a:t>
            </a:r>
            <a:r>
              <a:rPr lang="nl-NL" sz="2400" dirty="0" err="1">
                <a:solidFill>
                  <a:schemeClr val="tx1"/>
                </a:solidFill>
                <a:cs typeface="Calibri"/>
              </a:rPr>
              <a:t>ve</a:t>
            </a:r>
            <a:r>
              <a:rPr lang="nl-NL" sz="2400" dirty="0">
                <a:solidFill>
                  <a:schemeClr val="tx1"/>
                </a:solidFill>
                <a:cs typeface="Calibri"/>
              </a:rPr>
              <a:t>-aanbi</a:t>
            </a:r>
            <a:r>
              <a:rPr lang="nl-NL" sz="2400" dirty="0">
                <a:cs typeface="Calibri"/>
              </a:rPr>
              <a:t>eders</a:t>
            </a:r>
          </a:p>
          <a:p>
            <a:pPr>
              <a:buFontTx/>
              <a:buChar char="-"/>
            </a:pPr>
            <a:endParaRPr lang="nl-NL" sz="2400" dirty="0">
              <a:solidFill>
                <a:schemeClr val="tx1"/>
              </a:solidFill>
              <a:cs typeface="Calibri"/>
            </a:endParaRPr>
          </a:p>
          <a:p>
            <a:pPr>
              <a:buFontTx/>
              <a:buChar char="-"/>
            </a:pPr>
            <a:endParaRPr lang="nl-NL" sz="2000" dirty="0">
              <a:cs typeface="Calibri"/>
            </a:endParaRPr>
          </a:p>
          <a:p>
            <a:pPr>
              <a:buFontTx/>
              <a:buChar char="-"/>
            </a:pPr>
            <a:endParaRPr lang="nl-NL" sz="2000" dirty="0">
              <a:cs typeface="Calibri"/>
            </a:endParaRPr>
          </a:p>
          <a:p>
            <a:pPr marL="457200" lvl="1" indent="0">
              <a:buNone/>
            </a:pPr>
            <a:endParaRPr lang="nl-NL" sz="1600" dirty="0">
              <a:solidFill>
                <a:schemeClr val="tx1"/>
              </a:solidFill>
              <a:cs typeface="Calibri"/>
            </a:endParaRPr>
          </a:p>
          <a:p>
            <a:pPr marL="0" lvl="1" indent="0">
              <a:buNone/>
            </a:pPr>
            <a:endParaRPr lang="nl-NL" sz="1600" dirty="0">
              <a:solidFill>
                <a:schemeClr val="tx1"/>
              </a:solidFill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806802204"/>
      </p:ext>
    </p:extLst>
  </p:cSld>
  <p:clrMapOvr>
    <a:masterClrMapping/>
  </p:clrMapOvr>
</p:sld>
</file>

<file path=ppt/theme/theme1.xml><?xml version="1.0" encoding="utf-8"?>
<a:theme xmlns:a="http://schemas.openxmlformats.org/drawingml/2006/main" name="Aangepast ontwerp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Aangepast ontwerp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Aangepast ontwerp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1_Standaardontwerp">
  <a:themeElements>
    <a:clrScheme name="">
      <a:dk1>
        <a:srgbClr val="000000"/>
      </a:dk1>
      <a:lt1>
        <a:srgbClr val="FFFFFF"/>
      </a:lt1>
      <a:dk2>
        <a:srgbClr val="046F96"/>
      </a:dk2>
      <a:lt2>
        <a:srgbClr val="EEECE1"/>
      </a:lt2>
      <a:accent1>
        <a:srgbClr val="046F96"/>
      </a:accent1>
      <a:accent2>
        <a:srgbClr val="9ACCD4"/>
      </a:accent2>
      <a:accent3>
        <a:srgbClr val="FFFFFF"/>
      </a:accent3>
      <a:accent4>
        <a:srgbClr val="000000"/>
      </a:accent4>
      <a:accent5>
        <a:srgbClr val="AABBC9"/>
      </a:accent5>
      <a:accent6>
        <a:srgbClr val="8BB9C0"/>
      </a:accent6>
      <a:hlink>
        <a:srgbClr val="ED8FBB"/>
      </a:hlink>
      <a:folHlink>
        <a:srgbClr val="900079"/>
      </a:folHlink>
    </a:clrScheme>
    <a:fontScheme name="1_2 kolommen">
      <a:majorFont>
        <a:latin typeface="Verdana"/>
        <a:ea typeface="Verdana"/>
        <a:cs typeface="Verdana"/>
      </a:majorFont>
      <a:minorFont>
        <a:latin typeface="Verdana"/>
        <a:ea typeface="Verdana"/>
        <a:cs typeface="Verdana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2 kolommen 1">
        <a:dk1>
          <a:srgbClr val="000000"/>
        </a:dk1>
        <a:lt1>
          <a:srgbClr val="FFFFFF"/>
        </a:lt1>
        <a:dk2>
          <a:srgbClr val="529D26"/>
        </a:dk2>
        <a:lt2>
          <a:srgbClr val="EEECE1"/>
        </a:lt2>
        <a:accent1>
          <a:srgbClr val="529D26"/>
        </a:accent1>
        <a:accent2>
          <a:srgbClr val="24C2B0"/>
        </a:accent2>
        <a:accent3>
          <a:srgbClr val="FFFFFF"/>
        </a:accent3>
        <a:accent4>
          <a:srgbClr val="000000"/>
        </a:accent4>
        <a:accent5>
          <a:srgbClr val="B3CCAC"/>
        </a:accent5>
        <a:accent6>
          <a:srgbClr val="20B09F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 kolommen 2">
        <a:dk1>
          <a:srgbClr val="000000"/>
        </a:dk1>
        <a:lt1>
          <a:srgbClr val="FFFFFF"/>
        </a:lt1>
        <a:dk2>
          <a:srgbClr val="529D26"/>
        </a:dk2>
        <a:lt2>
          <a:srgbClr val="EEECE1"/>
        </a:lt2>
        <a:accent1>
          <a:srgbClr val="58AE8B"/>
        </a:accent1>
        <a:accent2>
          <a:srgbClr val="2494C5"/>
        </a:accent2>
        <a:accent3>
          <a:srgbClr val="FFFFFF"/>
        </a:accent3>
        <a:accent4>
          <a:srgbClr val="000000"/>
        </a:accent4>
        <a:accent5>
          <a:srgbClr val="B4D3C4"/>
        </a:accent5>
        <a:accent6>
          <a:srgbClr val="2086B2"/>
        </a:accent6>
        <a:hlink>
          <a:srgbClr val="9ACCD4"/>
        </a:hlink>
        <a:folHlink>
          <a:srgbClr val="A1008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 kolommen 3">
        <a:dk1>
          <a:srgbClr val="000000"/>
        </a:dk1>
        <a:lt1>
          <a:srgbClr val="FFFFFF"/>
        </a:lt1>
        <a:dk2>
          <a:srgbClr val="529D26"/>
        </a:dk2>
        <a:lt2>
          <a:srgbClr val="EEECE1"/>
        </a:lt2>
        <a:accent1>
          <a:srgbClr val="529D26"/>
        </a:accent1>
        <a:accent2>
          <a:srgbClr val="58AE8B"/>
        </a:accent2>
        <a:accent3>
          <a:srgbClr val="FFFFFF"/>
        </a:accent3>
        <a:accent4>
          <a:srgbClr val="000000"/>
        </a:accent4>
        <a:accent5>
          <a:srgbClr val="B3CCAC"/>
        </a:accent5>
        <a:accent6>
          <a:srgbClr val="4F9D7D"/>
        </a:accent6>
        <a:hlink>
          <a:srgbClr val="2494C5"/>
        </a:hlink>
        <a:folHlink>
          <a:srgbClr val="9ACCD4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957A95EC3F19145ABA781033755CCFD" ma:contentTypeVersion="18" ma:contentTypeDescription="Een nieuw document maken." ma:contentTypeScope="" ma:versionID="883009b2a1f3a8bb64d6810d2cc8dcc0">
  <xsd:schema xmlns:xsd="http://www.w3.org/2001/XMLSchema" xmlns:xs="http://www.w3.org/2001/XMLSchema" xmlns:p="http://schemas.microsoft.com/office/2006/metadata/properties" xmlns:ns2="5bf3fb5f-cbf9-4247-abe1-ed0d7fdbaab1" xmlns:ns3="1467071a-3d3c-42ad-ba58-86b0d831ec9e" targetNamespace="http://schemas.microsoft.com/office/2006/metadata/properties" ma:root="true" ma:fieldsID="2706aa6b038751cca780427d74f6be7b" ns2:_="" ns3:_="">
    <xsd:import namespace="5bf3fb5f-cbf9-4247-abe1-ed0d7fdbaab1"/>
    <xsd:import namespace="1467071a-3d3c-42ad-ba58-86b0d831ec9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DateTaken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bf3fb5f-cbf9-4247-abe1-ed0d7fdbaab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3" nillable="true" ma:displayName="Location" ma:internalName="MediaServiceLocatio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Afbeeldingtags" ma:readOnly="false" ma:fieldId="{5cf76f15-5ced-4ddc-b409-7134ff3c332f}" ma:taxonomyMulti="true" ma:sspId="eb21a336-5305-4285-be1b-e82e97e8a20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467071a-3d3c-42ad-ba58-86b0d831ec9e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4cd53b75-26d7-4776-8231-5576bf64c7c8}" ma:internalName="TaxCatchAll" ma:showField="CatchAllData" ma:web="1467071a-3d3c-42ad-ba58-86b0d831ec9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1467071a-3d3c-42ad-ba58-86b0d831ec9e" xsi:nil="true"/>
    <lcf76f155ced4ddcb4097134ff3c332f xmlns="5bf3fb5f-cbf9-4247-abe1-ed0d7fdbaab1">
      <Terms xmlns="http://schemas.microsoft.com/office/infopath/2007/PartnerControls"/>
    </lcf76f155ced4ddcb4097134ff3c332f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4709BA1A-B1C9-4E8D-AE1F-8F281DB4B03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bf3fb5f-cbf9-4247-abe1-ed0d7fdbaab1"/>
    <ds:schemaRef ds:uri="1467071a-3d3c-42ad-ba58-86b0d831ec9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616E82AF-B77A-4BEB-BAEE-6967456B48A8}">
  <ds:schemaRefs>
    <ds:schemaRef ds:uri="http://purl.org/dc/elements/1.1/"/>
    <ds:schemaRef ds:uri="http://purl.org/dc/dcmitype/"/>
    <ds:schemaRef ds:uri="http://schemas.microsoft.com/office/2006/documentManagement/types"/>
    <ds:schemaRef ds:uri="http://schemas.openxmlformats.org/package/2006/metadata/core-properties"/>
    <ds:schemaRef ds:uri="http://schemas.microsoft.com/office/2006/metadata/properties"/>
    <ds:schemaRef ds:uri="http://purl.org/dc/terms/"/>
    <ds:schemaRef ds:uri="http://www.w3.org/XML/1998/namespace"/>
    <ds:schemaRef ds:uri="http://schemas.microsoft.com/office/infopath/2007/PartnerControls"/>
    <ds:schemaRef ds:uri="1467071a-3d3c-42ad-ba58-86b0d831ec9e"/>
    <ds:schemaRef ds:uri="5bf3fb5f-cbf9-4247-abe1-ed0d7fdbaab1"/>
  </ds:schemaRefs>
</ds:datastoreItem>
</file>

<file path=customXml/itemProps3.xml><?xml version="1.0" encoding="utf-8"?>
<ds:datastoreItem xmlns:ds="http://schemas.openxmlformats.org/officeDocument/2006/customXml" ds:itemID="{A5A6B265-6EF4-4841-9836-265BB9320DE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1397</Words>
  <Application>Microsoft Office PowerPoint</Application>
  <PresentationFormat>Diavoorstelling (4:3)</PresentationFormat>
  <Paragraphs>262</Paragraphs>
  <Slides>23</Slides>
  <Notes>23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5</vt:i4>
      </vt:variant>
      <vt:variant>
        <vt:lpstr>Thema</vt:lpstr>
      </vt:variant>
      <vt:variant>
        <vt:i4>4</vt:i4>
      </vt:variant>
      <vt:variant>
        <vt:lpstr>Diatitels</vt:lpstr>
      </vt:variant>
      <vt:variant>
        <vt:i4>23</vt:i4>
      </vt:variant>
    </vt:vector>
  </HeadingPairs>
  <TitlesOfParts>
    <vt:vector size="32" baseType="lpstr">
      <vt:lpstr>Arial</vt:lpstr>
      <vt:lpstr>Calibri</vt:lpstr>
      <vt:lpstr>Segoe UI</vt:lpstr>
      <vt:lpstr>Symbol</vt:lpstr>
      <vt:lpstr>Verdana</vt:lpstr>
      <vt:lpstr>Aangepast ontwerp</vt:lpstr>
      <vt:lpstr>1_Aangepast ontwerp</vt:lpstr>
      <vt:lpstr>2_Aangepast ontwerp</vt:lpstr>
      <vt:lpstr>1_Standaardontwerp</vt:lpstr>
      <vt:lpstr> Kenniskring GOAB  Regio Zuid-West </vt:lpstr>
      <vt:lpstr>Agenda</vt:lpstr>
      <vt:lpstr>1. Welkom</vt:lpstr>
      <vt:lpstr>2. Nieuws GOAB</vt:lpstr>
      <vt:lpstr>2. Nieuws GOAB</vt:lpstr>
      <vt:lpstr>2. Nieuws GOAB</vt:lpstr>
      <vt:lpstr>2. Nieuws GOAB</vt:lpstr>
      <vt:lpstr>3. Voldoende ve-plekken</vt:lpstr>
      <vt:lpstr>Verantwoordelijkheid en vraagstukken</vt:lpstr>
      <vt:lpstr>    Oplossingen</vt:lpstr>
      <vt:lpstr>4. Bereik ve</vt:lpstr>
      <vt:lpstr>Bereik ve anno 2024</vt:lpstr>
      <vt:lpstr>Toeleiding</vt:lpstr>
      <vt:lpstr>Succesfactoren hoog bereik</vt:lpstr>
      <vt:lpstr>Uitwisseling: bereik ve</vt:lpstr>
      <vt:lpstr>5. ‘Zware’ ve-groepen</vt:lpstr>
      <vt:lpstr>Wat zijn zware VE-groepen?</vt:lpstr>
      <vt:lpstr>Afspraken verschillen per gemeente</vt:lpstr>
      <vt:lpstr>Tips/Toepassingen</vt:lpstr>
      <vt:lpstr>Tips/Toepassingen (2)</vt:lpstr>
      <vt:lpstr>Gesprek hierover</vt:lpstr>
      <vt:lpstr>6. In de Etalage </vt:lpstr>
      <vt:lpstr>7. Evaluatie en afronding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Kenniskring GOAB  regio Midden</dc:title>
  <dc:creator/>
  <cp:lastModifiedBy/>
  <cp:revision>522</cp:revision>
  <dcterms:created xsi:type="dcterms:W3CDTF">2018-03-12T08:46:11Z</dcterms:created>
  <dcterms:modified xsi:type="dcterms:W3CDTF">2024-03-21T14:53:45Z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0x010100C957A95EC3F19145ABA781033755CCFD</vt:lpwstr>
  </property>
  <property fmtid="{D5CDD505-2E9C-101B-9397-08002B2CF9AE}" pid="3" name="Order">
    <vt:r8>14403800</vt:r8>
  </property>
  <property fmtid="{D5CDD505-2E9C-101B-9397-08002B2CF9AE}" pid="4" name="MediaServiceImageTags">
    <vt:lpwstr/>
  </property>
</Properties>
</file>