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  <p:sldMasterId id="2147483684" r:id="rId6"/>
  </p:sldMasterIdLst>
  <p:notesMasterIdLst>
    <p:notesMasterId r:id="rId38"/>
  </p:notesMasterIdLst>
  <p:handoutMasterIdLst>
    <p:handoutMasterId r:id="rId39"/>
  </p:handoutMasterIdLst>
  <p:sldIdLst>
    <p:sldId id="256" r:id="rId7"/>
    <p:sldId id="523" r:id="rId8"/>
    <p:sldId id="524" r:id="rId9"/>
    <p:sldId id="257" r:id="rId10"/>
    <p:sldId id="522" r:id="rId11"/>
    <p:sldId id="519" r:id="rId12"/>
    <p:sldId id="515" r:id="rId13"/>
    <p:sldId id="499" r:id="rId14"/>
    <p:sldId id="502" r:id="rId15"/>
    <p:sldId id="258" r:id="rId16"/>
    <p:sldId id="516" r:id="rId17"/>
    <p:sldId id="520" r:id="rId18"/>
    <p:sldId id="521" r:id="rId19"/>
    <p:sldId id="525" r:id="rId20"/>
    <p:sldId id="505" r:id="rId21"/>
    <p:sldId id="526" r:id="rId22"/>
    <p:sldId id="527" r:id="rId23"/>
    <p:sldId id="528" r:id="rId24"/>
    <p:sldId id="529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479" r:id="rId34"/>
    <p:sldId id="481" r:id="rId35"/>
    <p:sldId id="530" r:id="rId36"/>
    <p:sldId id="511" r:id="rId37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60038"/>
    <a:srgbClr val="F00038"/>
    <a:srgbClr val="DC0038"/>
    <a:srgbClr val="D20038"/>
    <a:srgbClr val="E09C17"/>
    <a:srgbClr val="B6C930"/>
    <a:srgbClr val="6CB7CB"/>
    <a:srgbClr val="C3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CF573-95EC-4772-841B-7C35A321FD69}" v="11" dt="2022-01-17T12:12:50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0301" autoAdjust="0"/>
  </p:normalViewPr>
  <p:slideViewPr>
    <p:cSldViewPr>
      <p:cViewPr varScale="1">
        <p:scale>
          <a:sx n="64" d="100"/>
          <a:sy n="64" d="100"/>
        </p:scale>
        <p:origin x="13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EEE67-0F42-408E-90F6-9C1DC9543A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33544E-9993-4B4B-9101-46874732CE2F}">
      <dgm:prSet/>
      <dgm:spPr/>
      <dgm:t>
        <a:bodyPr/>
        <a:lstStyle/>
        <a:p>
          <a:r>
            <a:rPr lang="nl-NL"/>
            <a:t>Kwaliteit, effectiviteit van het beleid verhogen</a:t>
          </a:r>
          <a:endParaRPr lang="en-US"/>
        </a:p>
      </dgm:t>
    </dgm:pt>
    <dgm:pt modelId="{84649E5F-D375-4E11-829B-C6B5F59DEBA3}" type="parTrans" cxnId="{91FF9258-1411-4DDE-B2F9-B41B999DCF2B}">
      <dgm:prSet/>
      <dgm:spPr/>
      <dgm:t>
        <a:bodyPr/>
        <a:lstStyle/>
        <a:p>
          <a:endParaRPr lang="en-US"/>
        </a:p>
      </dgm:t>
    </dgm:pt>
    <dgm:pt modelId="{79690012-9ABA-4C19-9E3D-F130CC2E8FA9}" type="sibTrans" cxnId="{91FF9258-1411-4DDE-B2F9-B41B999DCF2B}">
      <dgm:prSet/>
      <dgm:spPr/>
      <dgm:t>
        <a:bodyPr/>
        <a:lstStyle/>
        <a:p>
          <a:endParaRPr lang="en-US"/>
        </a:p>
      </dgm:t>
    </dgm:pt>
    <dgm:pt modelId="{E115750C-B079-4885-A522-023FFFAD98C0}">
      <dgm:prSet/>
      <dgm:spPr/>
      <dgm:t>
        <a:bodyPr/>
        <a:lstStyle/>
        <a:p>
          <a:r>
            <a:rPr lang="nl-NL" dirty="0"/>
            <a:t>Onderbouwd, beredeneerd nieuw beleid met </a:t>
          </a:r>
          <a:r>
            <a:rPr lang="nl-NL" b="1" dirty="0"/>
            <a:t>elkaar </a:t>
          </a:r>
          <a:r>
            <a:rPr lang="nl-NL" dirty="0"/>
            <a:t>formuleren</a:t>
          </a:r>
          <a:endParaRPr lang="en-US" dirty="0"/>
        </a:p>
      </dgm:t>
    </dgm:pt>
    <dgm:pt modelId="{8EB8C2F7-9E50-4862-B097-6CF118633FAE}" type="parTrans" cxnId="{EDF6EB02-E8C7-4A6D-B3DD-F5D38D294A29}">
      <dgm:prSet/>
      <dgm:spPr/>
      <dgm:t>
        <a:bodyPr/>
        <a:lstStyle/>
        <a:p>
          <a:endParaRPr lang="en-US"/>
        </a:p>
      </dgm:t>
    </dgm:pt>
    <dgm:pt modelId="{0646E93B-5326-43C4-9294-2ED7D8817477}" type="sibTrans" cxnId="{EDF6EB02-E8C7-4A6D-B3DD-F5D38D294A29}">
      <dgm:prSet/>
      <dgm:spPr/>
      <dgm:t>
        <a:bodyPr/>
        <a:lstStyle/>
        <a:p>
          <a:endParaRPr lang="en-US"/>
        </a:p>
      </dgm:t>
    </dgm:pt>
    <dgm:pt modelId="{D2CD28A8-F08D-4222-BF35-08095EE414A6}">
      <dgm:prSet/>
      <dgm:spPr/>
      <dgm:t>
        <a:bodyPr/>
        <a:lstStyle/>
        <a:p>
          <a:r>
            <a:rPr lang="nl-NL" dirty="0"/>
            <a:t>Anticiperen op toekomstige wijzigingen</a:t>
          </a:r>
          <a:endParaRPr lang="en-US" dirty="0"/>
        </a:p>
      </dgm:t>
    </dgm:pt>
    <dgm:pt modelId="{9B29BD2A-CB92-41C9-ACC7-037D3990BB26}" type="parTrans" cxnId="{64914345-F0A8-4AB0-9A3F-4AAFD3DAC14F}">
      <dgm:prSet/>
      <dgm:spPr/>
      <dgm:t>
        <a:bodyPr/>
        <a:lstStyle/>
        <a:p>
          <a:endParaRPr lang="en-US"/>
        </a:p>
      </dgm:t>
    </dgm:pt>
    <dgm:pt modelId="{F73DE262-3008-40F3-96C9-F9DCD1ED79EA}" type="sibTrans" cxnId="{64914345-F0A8-4AB0-9A3F-4AAFD3DAC14F}">
      <dgm:prSet/>
      <dgm:spPr/>
      <dgm:t>
        <a:bodyPr/>
        <a:lstStyle/>
        <a:p>
          <a:endParaRPr lang="en-US"/>
        </a:p>
      </dgm:t>
    </dgm:pt>
    <dgm:pt modelId="{53274606-7BC1-49D1-8A79-666D0D554344}">
      <dgm:prSet/>
      <dgm:spPr/>
      <dgm:t>
        <a:bodyPr/>
        <a:lstStyle/>
        <a:p>
          <a:r>
            <a:rPr lang="nl-NL"/>
            <a:t>Onderdeel van cyclisch werken</a:t>
          </a:r>
          <a:endParaRPr lang="en-US"/>
        </a:p>
      </dgm:t>
    </dgm:pt>
    <dgm:pt modelId="{4258E5BF-83E8-4F96-8F35-CBF03A84C6F7}" type="parTrans" cxnId="{0DB69E1D-1E07-4245-BE9E-0C68703DC0A6}">
      <dgm:prSet/>
      <dgm:spPr/>
      <dgm:t>
        <a:bodyPr/>
        <a:lstStyle/>
        <a:p>
          <a:endParaRPr lang="en-US"/>
        </a:p>
      </dgm:t>
    </dgm:pt>
    <dgm:pt modelId="{CA95F6C0-0464-4748-8BFD-B6BE73794454}" type="sibTrans" cxnId="{0DB69E1D-1E07-4245-BE9E-0C68703DC0A6}">
      <dgm:prSet/>
      <dgm:spPr/>
      <dgm:t>
        <a:bodyPr/>
        <a:lstStyle/>
        <a:p>
          <a:endParaRPr lang="en-US"/>
        </a:p>
      </dgm:t>
    </dgm:pt>
    <dgm:pt modelId="{1B376870-9463-4009-AD50-3E4D5F5C3EA4}">
      <dgm:prSet/>
      <dgm:spPr/>
      <dgm:t>
        <a:bodyPr/>
        <a:lstStyle/>
        <a:p>
          <a:r>
            <a:rPr lang="nl-NL"/>
            <a:t>NB: gemeente heeft wettelijke verplichting verantwoording OAB budget en beleid</a:t>
          </a:r>
          <a:endParaRPr lang="en-US"/>
        </a:p>
      </dgm:t>
    </dgm:pt>
    <dgm:pt modelId="{32C7500E-87E7-49AC-8A4C-5D663DC31474}" type="parTrans" cxnId="{8C8CC72C-0280-46F1-9FA6-1849FEEC3013}">
      <dgm:prSet/>
      <dgm:spPr/>
      <dgm:t>
        <a:bodyPr/>
        <a:lstStyle/>
        <a:p>
          <a:endParaRPr lang="en-US"/>
        </a:p>
      </dgm:t>
    </dgm:pt>
    <dgm:pt modelId="{37FED8CC-AC86-4294-92A0-85E2E4275E23}" type="sibTrans" cxnId="{8C8CC72C-0280-46F1-9FA6-1849FEEC3013}">
      <dgm:prSet/>
      <dgm:spPr/>
      <dgm:t>
        <a:bodyPr/>
        <a:lstStyle/>
        <a:p>
          <a:endParaRPr lang="en-US"/>
        </a:p>
      </dgm:t>
    </dgm:pt>
    <dgm:pt modelId="{6ED126C7-D0B7-43C1-8B4E-DC33F1AD51D4}" type="pres">
      <dgm:prSet presAssocID="{648EEE67-0F42-408E-90F6-9C1DC9543AF1}" presName="root" presStyleCnt="0">
        <dgm:presLayoutVars>
          <dgm:dir/>
          <dgm:resizeHandles val="exact"/>
        </dgm:presLayoutVars>
      </dgm:prSet>
      <dgm:spPr/>
    </dgm:pt>
    <dgm:pt modelId="{88B43E44-7BE1-4D74-95D8-B1D8E8ED0FD0}" type="pres">
      <dgm:prSet presAssocID="{2733544E-9993-4B4B-9101-46874732CE2F}" presName="compNode" presStyleCnt="0"/>
      <dgm:spPr/>
    </dgm:pt>
    <dgm:pt modelId="{28662F52-0054-429D-896D-8A41B420DDFA}" type="pres">
      <dgm:prSet presAssocID="{2733544E-9993-4B4B-9101-46874732CE2F}" presName="bgRect" presStyleLbl="bgShp" presStyleIdx="0" presStyleCnt="5"/>
      <dgm:spPr/>
    </dgm:pt>
    <dgm:pt modelId="{4B5B9F8F-AE4F-4325-87FB-6B3CB8163747}" type="pres">
      <dgm:prSet presAssocID="{2733544E-9993-4B4B-9101-46874732CE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s"/>
        </a:ext>
      </dgm:extLst>
    </dgm:pt>
    <dgm:pt modelId="{ADACEA3B-AF20-4091-A191-4A356FBEE595}" type="pres">
      <dgm:prSet presAssocID="{2733544E-9993-4B4B-9101-46874732CE2F}" presName="spaceRect" presStyleCnt="0"/>
      <dgm:spPr/>
    </dgm:pt>
    <dgm:pt modelId="{07DFD7E6-F807-46F3-9A73-FBEA2FA1D378}" type="pres">
      <dgm:prSet presAssocID="{2733544E-9993-4B4B-9101-46874732CE2F}" presName="parTx" presStyleLbl="revTx" presStyleIdx="0" presStyleCnt="5">
        <dgm:presLayoutVars>
          <dgm:chMax val="0"/>
          <dgm:chPref val="0"/>
        </dgm:presLayoutVars>
      </dgm:prSet>
      <dgm:spPr/>
    </dgm:pt>
    <dgm:pt modelId="{2B1BD50B-7C46-4880-9809-725929D9CB4B}" type="pres">
      <dgm:prSet presAssocID="{79690012-9ABA-4C19-9E3D-F130CC2E8FA9}" presName="sibTrans" presStyleCnt="0"/>
      <dgm:spPr/>
    </dgm:pt>
    <dgm:pt modelId="{2D1AEBC9-4606-4504-908B-CD52D688DC66}" type="pres">
      <dgm:prSet presAssocID="{E115750C-B079-4885-A522-023FFFAD98C0}" presName="compNode" presStyleCnt="0"/>
      <dgm:spPr/>
    </dgm:pt>
    <dgm:pt modelId="{5132E62F-3AE7-4689-92F8-5CF1E6DA8A68}" type="pres">
      <dgm:prSet presAssocID="{E115750C-B079-4885-A522-023FFFAD98C0}" presName="bgRect" presStyleLbl="bgShp" presStyleIdx="1" presStyleCnt="5"/>
      <dgm:spPr/>
    </dgm:pt>
    <dgm:pt modelId="{5597E25C-42E2-4C3E-9EAB-7484A2B57A4E}" type="pres">
      <dgm:prSet presAssocID="{E115750C-B079-4885-A522-023FFFAD98C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DCB47E9-2EF4-4F85-A09F-85F20A0BE7D2}" type="pres">
      <dgm:prSet presAssocID="{E115750C-B079-4885-A522-023FFFAD98C0}" presName="spaceRect" presStyleCnt="0"/>
      <dgm:spPr/>
    </dgm:pt>
    <dgm:pt modelId="{BA426470-D409-48CE-8F5A-71EC4550AAB2}" type="pres">
      <dgm:prSet presAssocID="{E115750C-B079-4885-A522-023FFFAD98C0}" presName="parTx" presStyleLbl="revTx" presStyleIdx="1" presStyleCnt="5">
        <dgm:presLayoutVars>
          <dgm:chMax val="0"/>
          <dgm:chPref val="0"/>
        </dgm:presLayoutVars>
      </dgm:prSet>
      <dgm:spPr/>
    </dgm:pt>
    <dgm:pt modelId="{04B26B6C-BFF6-4510-BB30-1350F95E47A5}" type="pres">
      <dgm:prSet presAssocID="{0646E93B-5326-43C4-9294-2ED7D8817477}" presName="sibTrans" presStyleCnt="0"/>
      <dgm:spPr/>
    </dgm:pt>
    <dgm:pt modelId="{F8AB7AE5-48A7-424B-B02F-9B4471E51EFF}" type="pres">
      <dgm:prSet presAssocID="{D2CD28A8-F08D-4222-BF35-08095EE414A6}" presName="compNode" presStyleCnt="0"/>
      <dgm:spPr/>
    </dgm:pt>
    <dgm:pt modelId="{6DDC6F76-A67B-4334-8DEA-21A6B0008724}" type="pres">
      <dgm:prSet presAssocID="{D2CD28A8-F08D-4222-BF35-08095EE414A6}" presName="bgRect" presStyleLbl="bgShp" presStyleIdx="2" presStyleCnt="5"/>
      <dgm:spPr/>
    </dgm:pt>
    <dgm:pt modelId="{3D24EFEA-1AC0-425A-BC5C-5051724408BA}" type="pres">
      <dgm:prSet presAssocID="{D2CD28A8-F08D-4222-BF35-08095EE414A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4080AF9-9F88-4C1D-A280-ACE5466E1E48}" type="pres">
      <dgm:prSet presAssocID="{D2CD28A8-F08D-4222-BF35-08095EE414A6}" presName="spaceRect" presStyleCnt="0"/>
      <dgm:spPr/>
    </dgm:pt>
    <dgm:pt modelId="{74F3016C-195F-4018-BD50-D8870A1ACE95}" type="pres">
      <dgm:prSet presAssocID="{D2CD28A8-F08D-4222-BF35-08095EE414A6}" presName="parTx" presStyleLbl="revTx" presStyleIdx="2" presStyleCnt="5">
        <dgm:presLayoutVars>
          <dgm:chMax val="0"/>
          <dgm:chPref val="0"/>
        </dgm:presLayoutVars>
      </dgm:prSet>
      <dgm:spPr/>
    </dgm:pt>
    <dgm:pt modelId="{53FA8EFB-4BAE-4E4A-9CA4-22F1E3003C48}" type="pres">
      <dgm:prSet presAssocID="{F73DE262-3008-40F3-96C9-F9DCD1ED79EA}" presName="sibTrans" presStyleCnt="0"/>
      <dgm:spPr/>
    </dgm:pt>
    <dgm:pt modelId="{C9F09469-A9DF-4E44-8827-F14AC9DDA194}" type="pres">
      <dgm:prSet presAssocID="{53274606-7BC1-49D1-8A79-666D0D554344}" presName="compNode" presStyleCnt="0"/>
      <dgm:spPr/>
    </dgm:pt>
    <dgm:pt modelId="{BCA58D0A-861D-4338-B2A7-4D5925D31FF7}" type="pres">
      <dgm:prSet presAssocID="{53274606-7BC1-49D1-8A79-666D0D554344}" presName="bgRect" presStyleLbl="bgShp" presStyleIdx="3" presStyleCnt="5"/>
      <dgm:spPr/>
    </dgm:pt>
    <dgm:pt modelId="{6107BC4D-E35C-46FF-B34B-30CCE90A3742}" type="pres">
      <dgm:prSet presAssocID="{53274606-7BC1-49D1-8A79-666D0D55434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dwielen"/>
        </a:ext>
      </dgm:extLst>
    </dgm:pt>
    <dgm:pt modelId="{BB7B8A79-408E-49CA-B7EE-BD33784E7B92}" type="pres">
      <dgm:prSet presAssocID="{53274606-7BC1-49D1-8A79-666D0D554344}" presName="spaceRect" presStyleCnt="0"/>
      <dgm:spPr/>
    </dgm:pt>
    <dgm:pt modelId="{AB01BB98-0F68-4030-93F7-199B697197F2}" type="pres">
      <dgm:prSet presAssocID="{53274606-7BC1-49D1-8A79-666D0D554344}" presName="parTx" presStyleLbl="revTx" presStyleIdx="3" presStyleCnt="5">
        <dgm:presLayoutVars>
          <dgm:chMax val="0"/>
          <dgm:chPref val="0"/>
        </dgm:presLayoutVars>
      </dgm:prSet>
      <dgm:spPr/>
    </dgm:pt>
    <dgm:pt modelId="{5BCFE5B1-E570-436F-BFF5-5A5E8AF87965}" type="pres">
      <dgm:prSet presAssocID="{CA95F6C0-0464-4748-8BFD-B6BE73794454}" presName="sibTrans" presStyleCnt="0"/>
      <dgm:spPr/>
    </dgm:pt>
    <dgm:pt modelId="{2501CF82-4809-4960-8DD1-05D7260A4040}" type="pres">
      <dgm:prSet presAssocID="{1B376870-9463-4009-AD50-3E4D5F5C3EA4}" presName="compNode" presStyleCnt="0"/>
      <dgm:spPr/>
    </dgm:pt>
    <dgm:pt modelId="{639A3C46-05AE-49E4-B811-1021B88920E7}" type="pres">
      <dgm:prSet presAssocID="{1B376870-9463-4009-AD50-3E4D5F5C3EA4}" presName="bgRect" presStyleLbl="bgShp" presStyleIdx="4" presStyleCnt="5"/>
      <dgm:spPr/>
    </dgm:pt>
    <dgm:pt modelId="{4A679116-D597-48DC-953D-304059CE4B83}" type="pres">
      <dgm:prSet presAssocID="{1B376870-9463-4009-AD50-3E4D5F5C3EA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49A90F8E-DFF5-4CC3-8E83-8BD457E4C815}" type="pres">
      <dgm:prSet presAssocID="{1B376870-9463-4009-AD50-3E4D5F5C3EA4}" presName="spaceRect" presStyleCnt="0"/>
      <dgm:spPr/>
    </dgm:pt>
    <dgm:pt modelId="{EC95747D-3D00-4BD8-9B4D-1FA45D36267A}" type="pres">
      <dgm:prSet presAssocID="{1B376870-9463-4009-AD50-3E4D5F5C3EA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DF6EB02-E8C7-4A6D-B3DD-F5D38D294A29}" srcId="{648EEE67-0F42-408E-90F6-9C1DC9543AF1}" destId="{E115750C-B079-4885-A522-023FFFAD98C0}" srcOrd="1" destOrd="0" parTransId="{8EB8C2F7-9E50-4862-B097-6CF118633FAE}" sibTransId="{0646E93B-5326-43C4-9294-2ED7D8817477}"/>
    <dgm:cxn modelId="{D756A50E-3AB2-4083-9C67-C145DBB01C05}" type="presOf" srcId="{648EEE67-0F42-408E-90F6-9C1DC9543AF1}" destId="{6ED126C7-D0B7-43C1-8B4E-DC33F1AD51D4}" srcOrd="0" destOrd="0" presId="urn:microsoft.com/office/officeart/2018/2/layout/IconVerticalSolidList"/>
    <dgm:cxn modelId="{0DB69E1D-1E07-4245-BE9E-0C68703DC0A6}" srcId="{648EEE67-0F42-408E-90F6-9C1DC9543AF1}" destId="{53274606-7BC1-49D1-8A79-666D0D554344}" srcOrd="3" destOrd="0" parTransId="{4258E5BF-83E8-4F96-8F35-CBF03A84C6F7}" sibTransId="{CA95F6C0-0464-4748-8BFD-B6BE73794454}"/>
    <dgm:cxn modelId="{6D733325-3D2E-46CF-944B-CBC9BA61E223}" type="presOf" srcId="{E115750C-B079-4885-A522-023FFFAD98C0}" destId="{BA426470-D409-48CE-8F5A-71EC4550AAB2}" srcOrd="0" destOrd="0" presId="urn:microsoft.com/office/officeart/2018/2/layout/IconVerticalSolidList"/>
    <dgm:cxn modelId="{8C8CC72C-0280-46F1-9FA6-1849FEEC3013}" srcId="{648EEE67-0F42-408E-90F6-9C1DC9543AF1}" destId="{1B376870-9463-4009-AD50-3E4D5F5C3EA4}" srcOrd="4" destOrd="0" parTransId="{32C7500E-87E7-49AC-8A4C-5D663DC31474}" sibTransId="{37FED8CC-AC86-4294-92A0-85E2E4275E23}"/>
    <dgm:cxn modelId="{64914345-F0A8-4AB0-9A3F-4AAFD3DAC14F}" srcId="{648EEE67-0F42-408E-90F6-9C1DC9543AF1}" destId="{D2CD28A8-F08D-4222-BF35-08095EE414A6}" srcOrd="2" destOrd="0" parTransId="{9B29BD2A-CB92-41C9-ACC7-037D3990BB26}" sibTransId="{F73DE262-3008-40F3-96C9-F9DCD1ED79EA}"/>
    <dgm:cxn modelId="{91FF9258-1411-4DDE-B2F9-B41B999DCF2B}" srcId="{648EEE67-0F42-408E-90F6-9C1DC9543AF1}" destId="{2733544E-9993-4B4B-9101-46874732CE2F}" srcOrd="0" destOrd="0" parTransId="{84649E5F-D375-4E11-829B-C6B5F59DEBA3}" sibTransId="{79690012-9ABA-4C19-9E3D-F130CC2E8FA9}"/>
    <dgm:cxn modelId="{3984F7B3-68D0-4CC2-976A-9593E9D9E931}" type="presOf" srcId="{2733544E-9993-4B4B-9101-46874732CE2F}" destId="{07DFD7E6-F807-46F3-9A73-FBEA2FA1D378}" srcOrd="0" destOrd="0" presId="urn:microsoft.com/office/officeart/2018/2/layout/IconVerticalSolidList"/>
    <dgm:cxn modelId="{6E441EC0-BE98-48CB-84A5-968A16675A91}" type="presOf" srcId="{53274606-7BC1-49D1-8A79-666D0D554344}" destId="{AB01BB98-0F68-4030-93F7-199B697197F2}" srcOrd="0" destOrd="0" presId="urn:microsoft.com/office/officeart/2018/2/layout/IconVerticalSolidList"/>
    <dgm:cxn modelId="{EA7C64CB-4E57-4FAA-9B7B-32C91408D384}" type="presOf" srcId="{1B376870-9463-4009-AD50-3E4D5F5C3EA4}" destId="{EC95747D-3D00-4BD8-9B4D-1FA45D36267A}" srcOrd="0" destOrd="0" presId="urn:microsoft.com/office/officeart/2018/2/layout/IconVerticalSolidList"/>
    <dgm:cxn modelId="{A03ACEEB-6492-4614-AF02-B197413F41B6}" type="presOf" srcId="{D2CD28A8-F08D-4222-BF35-08095EE414A6}" destId="{74F3016C-195F-4018-BD50-D8870A1ACE95}" srcOrd="0" destOrd="0" presId="urn:microsoft.com/office/officeart/2018/2/layout/IconVerticalSolidList"/>
    <dgm:cxn modelId="{76B92FBF-825F-4B14-8B8D-F35DDC5DA1F6}" type="presParOf" srcId="{6ED126C7-D0B7-43C1-8B4E-DC33F1AD51D4}" destId="{88B43E44-7BE1-4D74-95D8-B1D8E8ED0FD0}" srcOrd="0" destOrd="0" presId="urn:microsoft.com/office/officeart/2018/2/layout/IconVerticalSolidList"/>
    <dgm:cxn modelId="{7885A532-90CA-4DB2-98BD-EC78F2F171B1}" type="presParOf" srcId="{88B43E44-7BE1-4D74-95D8-B1D8E8ED0FD0}" destId="{28662F52-0054-429D-896D-8A41B420DDFA}" srcOrd="0" destOrd="0" presId="urn:microsoft.com/office/officeart/2018/2/layout/IconVerticalSolidList"/>
    <dgm:cxn modelId="{C2DDA5F3-C23E-4E26-8B65-67F84952182C}" type="presParOf" srcId="{88B43E44-7BE1-4D74-95D8-B1D8E8ED0FD0}" destId="{4B5B9F8F-AE4F-4325-87FB-6B3CB8163747}" srcOrd="1" destOrd="0" presId="urn:microsoft.com/office/officeart/2018/2/layout/IconVerticalSolidList"/>
    <dgm:cxn modelId="{48F98EC9-9C18-4813-8509-723F0F60BD36}" type="presParOf" srcId="{88B43E44-7BE1-4D74-95D8-B1D8E8ED0FD0}" destId="{ADACEA3B-AF20-4091-A191-4A356FBEE595}" srcOrd="2" destOrd="0" presId="urn:microsoft.com/office/officeart/2018/2/layout/IconVerticalSolidList"/>
    <dgm:cxn modelId="{77951A65-3C0B-448E-AFBA-25F08F5FB359}" type="presParOf" srcId="{88B43E44-7BE1-4D74-95D8-B1D8E8ED0FD0}" destId="{07DFD7E6-F807-46F3-9A73-FBEA2FA1D378}" srcOrd="3" destOrd="0" presId="urn:microsoft.com/office/officeart/2018/2/layout/IconVerticalSolidList"/>
    <dgm:cxn modelId="{F54684F1-5B0E-42B3-9188-55124FFD8759}" type="presParOf" srcId="{6ED126C7-D0B7-43C1-8B4E-DC33F1AD51D4}" destId="{2B1BD50B-7C46-4880-9809-725929D9CB4B}" srcOrd="1" destOrd="0" presId="urn:microsoft.com/office/officeart/2018/2/layout/IconVerticalSolidList"/>
    <dgm:cxn modelId="{9201F73C-D4D2-43BA-BFBD-C7BE6065014E}" type="presParOf" srcId="{6ED126C7-D0B7-43C1-8B4E-DC33F1AD51D4}" destId="{2D1AEBC9-4606-4504-908B-CD52D688DC66}" srcOrd="2" destOrd="0" presId="urn:microsoft.com/office/officeart/2018/2/layout/IconVerticalSolidList"/>
    <dgm:cxn modelId="{228D34C3-ED42-4E34-BB68-5F0D9019E9F8}" type="presParOf" srcId="{2D1AEBC9-4606-4504-908B-CD52D688DC66}" destId="{5132E62F-3AE7-4689-92F8-5CF1E6DA8A68}" srcOrd="0" destOrd="0" presId="urn:microsoft.com/office/officeart/2018/2/layout/IconVerticalSolidList"/>
    <dgm:cxn modelId="{642EA164-1BBB-4D38-A049-2700C99B5F78}" type="presParOf" srcId="{2D1AEBC9-4606-4504-908B-CD52D688DC66}" destId="{5597E25C-42E2-4C3E-9EAB-7484A2B57A4E}" srcOrd="1" destOrd="0" presId="urn:microsoft.com/office/officeart/2018/2/layout/IconVerticalSolidList"/>
    <dgm:cxn modelId="{E5B7B9FF-92D0-4B56-A707-B037CE7E7A3C}" type="presParOf" srcId="{2D1AEBC9-4606-4504-908B-CD52D688DC66}" destId="{3DCB47E9-2EF4-4F85-A09F-85F20A0BE7D2}" srcOrd="2" destOrd="0" presId="urn:microsoft.com/office/officeart/2018/2/layout/IconVerticalSolidList"/>
    <dgm:cxn modelId="{864A7959-9AD4-4F90-9502-712F07FE473D}" type="presParOf" srcId="{2D1AEBC9-4606-4504-908B-CD52D688DC66}" destId="{BA426470-D409-48CE-8F5A-71EC4550AAB2}" srcOrd="3" destOrd="0" presId="urn:microsoft.com/office/officeart/2018/2/layout/IconVerticalSolidList"/>
    <dgm:cxn modelId="{3DD19510-D9D2-4F78-867F-E0963572BA9E}" type="presParOf" srcId="{6ED126C7-D0B7-43C1-8B4E-DC33F1AD51D4}" destId="{04B26B6C-BFF6-4510-BB30-1350F95E47A5}" srcOrd="3" destOrd="0" presId="urn:microsoft.com/office/officeart/2018/2/layout/IconVerticalSolidList"/>
    <dgm:cxn modelId="{49B0C0C0-736C-4253-B99D-76C0FDBE7154}" type="presParOf" srcId="{6ED126C7-D0B7-43C1-8B4E-DC33F1AD51D4}" destId="{F8AB7AE5-48A7-424B-B02F-9B4471E51EFF}" srcOrd="4" destOrd="0" presId="urn:microsoft.com/office/officeart/2018/2/layout/IconVerticalSolidList"/>
    <dgm:cxn modelId="{9E69D34E-7A54-489F-92E0-546BDCE24DC4}" type="presParOf" srcId="{F8AB7AE5-48A7-424B-B02F-9B4471E51EFF}" destId="{6DDC6F76-A67B-4334-8DEA-21A6B0008724}" srcOrd="0" destOrd="0" presId="urn:microsoft.com/office/officeart/2018/2/layout/IconVerticalSolidList"/>
    <dgm:cxn modelId="{77F52142-6EAE-4AF9-8E83-D5A42DAB05AC}" type="presParOf" srcId="{F8AB7AE5-48A7-424B-B02F-9B4471E51EFF}" destId="{3D24EFEA-1AC0-425A-BC5C-5051724408BA}" srcOrd="1" destOrd="0" presId="urn:microsoft.com/office/officeart/2018/2/layout/IconVerticalSolidList"/>
    <dgm:cxn modelId="{B425D8B7-A461-4233-AD06-1B28A6D9B9F0}" type="presParOf" srcId="{F8AB7AE5-48A7-424B-B02F-9B4471E51EFF}" destId="{24080AF9-9F88-4C1D-A280-ACE5466E1E48}" srcOrd="2" destOrd="0" presId="urn:microsoft.com/office/officeart/2018/2/layout/IconVerticalSolidList"/>
    <dgm:cxn modelId="{30E1BE6D-BFC0-48DB-B664-C6344A032309}" type="presParOf" srcId="{F8AB7AE5-48A7-424B-B02F-9B4471E51EFF}" destId="{74F3016C-195F-4018-BD50-D8870A1ACE95}" srcOrd="3" destOrd="0" presId="urn:microsoft.com/office/officeart/2018/2/layout/IconVerticalSolidList"/>
    <dgm:cxn modelId="{D740AA50-2C92-444D-8888-CD6B0F6646A3}" type="presParOf" srcId="{6ED126C7-D0B7-43C1-8B4E-DC33F1AD51D4}" destId="{53FA8EFB-4BAE-4E4A-9CA4-22F1E3003C48}" srcOrd="5" destOrd="0" presId="urn:microsoft.com/office/officeart/2018/2/layout/IconVerticalSolidList"/>
    <dgm:cxn modelId="{BF6752C4-2884-4B78-959A-968F456D947C}" type="presParOf" srcId="{6ED126C7-D0B7-43C1-8B4E-DC33F1AD51D4}" destId="{C9F09469-A9DF-4E44-8827-F14AC9DDA194}" srcOrd="6" destOrd="0" presId="urn:microsoft.com/office/officeart/2018/2/layout/IconVerticalSolidList"/>
    <dgm:cxn modelId="{E3C5D70B-D66C-465F-9146-EE9DBA0D05AB}" type="presParOf" srcId="{C9F09469-A9DF-4E44-8827-F14AC9DDA194}" destId="{BCA58D0A-861D-4338-B2A7-4D5925D31FF7}" srcOrd="0" destOrd="0" presId="urn:microsoft.com/office/officeart/2018/2/layout/IconVerticalSolidList"/>
    <dgm:cxn modelId="{8C16AF1D-F4EF-4291-8016-681CE4A06B9E}" type="presParOf" srcId="{C9F09469-A9DF-4E44-8827-F14AC9DDA194}" destId="{6107BC4D-E35C-46FF-B34B-30CCE90A3742}" srcOrd="1" destOrd="0" presId="urn:microsoft.com/office/officeart/2018/2/layout/IconVerticalSolidList"/>
    <dgm:cxn modelId="{D00434D0-6888-46E3-AA49-CAC6A7E3241F}" type="presParOf" srcId="{C9F09469-A9DF-4E44-8827-F14AC9DDA194}" destId="{BB7B8A79-408E-49CA-B7EE-BD33784E7B92}" srcOrd="2" destOrd="0" presId="urn:microsoft.com/office/officeart/2018/2/layout/IconVerticalSolidList"/>
    <dgm:cxn modelId="{0D5718C7-A98A-4F00-A32F-C0137612BB4E}" type="presParOf" srcId="{C9F09469-A9DF-4E44-8827-F14AC9DDA194}" destId="{AB01BB98-0F68-4030-93F7-199B697197F2}" srcOrd="3" destOrd="0" presId="urn:microsoft.com/office/officeart/2018/2/layout/IconVerticalSolidList"/>
    <dgm:cxn modelId="{727A7E2A-4B60-4CFF-B927-956E542C7422}" type="presParOf" srcId="{6ED126C7-D0B7-43C1-8B4E-DC33F1AD51D4}" destId="{5BCFE5B1-E570-436F-BFF5-5A5E8AF87965}" srcOrd="7" destOrd="0" presId="urn:microsoft.com/office/officeart/2018/2/layout/IconVerticalSolidList"/>
    <dgm:cxn modelId="{D99F5BEC-D3D4-4CB8-8594-C753134EBA02}" type="presParOf" srcId="{6ED126C7-D0B7-43C1-8B4E-DC33F1AD51D4}" destId="{2501CF82-4809-4960-8DD1-05D7260A4040}" srcOrd="8" destOrd="0" presId="urn:microsoft.com/office/officeart/2018/2/layout/IconVerticalSolidList"/>
    <dgm:cxn modelId="{24A09476-312B-4937-A314-5FA3D437543E}" type="presParOf" srcId="{2501CF82-4809-4960-8DD1-05D7260A4040}" destId="{639A3C46-05AE-49E4-B811-1021B88920E7}" srcOrd="0" destOrd="0" presId="urn:microsoft.com/office/officeart/2018/2/layout/IconVerticalSolidList"/>
    <dgm:cxn modelId="{B8F184FA-A830-4ECF-9D34-1AC53F92523D}" type="presParOf" srcId="{2501CF82-4809-4960-8DD1-05D7260A4040}" destId="{4A679116-D597-48DC-953D-304059CE4B83}" srcOrd="1" destOrd="0" presId="urn:microsoft.com/office/officeart/2018/2/layout/IconVerticalSolidList"/>
    <dgm:cxn modelId="{B0B91A02-16E8-4468-8FB1-BFAC5FC8DF0C}" type="presParOf" srcId="{2501CF82-4809-4960-8DD1-05D7260A4040}" destId="{49A90F8E-DFF5-4CC3-8E83-8BD457E4C815}" srcOrd="2" destOrd="0" presId="urn:microsoft.com/office/officeart/2018/2/layout/IconVerticalSolidList"/>
    <dgm:cxn modelId="{2DA67DFC-35CE-43A3-B44F-D3E6DCD2F936}" type="presParOf" srcId="{2501CF82-4809-4960-8DD1-05D7260A4040}" destId="{EC95747D-3D00-4BD8-9B4D-1FA45D3626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518C9-C3D5-4956-ACD6-5366A919D58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B99630-97D0-4AD5-9178-8E2848F82C07}">
      <dgm:prSet/>
      <dgm:spPr/>
      <dgm:t>
        <a:bodyPr/>
        <a:lstStyle/>
        <a:p>
          <a:r>
            <a:rPr lang="nl-NL" baseline="0"/>
            <a:t>Toeleiding</a:t>
          </a:r>
          <a:endParaRPr lang="en-US"/>
        </a:p>
      </dgm:t>
    </dgm:pt>
    <dgm:pt modelId="{ADD80185-7D0F-4DEE-A6FB-580AD6264193}" type="parTrans" cxnId="{D09DEC18-BB4F-44F8-AAA4-5705D136B472}">
      <dgm:prSet/>
      <dgm:spPr/>
      <dgm:t>
        <a:bodyPr/>
        <a:lstStyle/>
        <a:p>
          <a:endParaRPr lang="en-US"/>
        </a:p>
      </dgm:t>
    </dgm:pt>
    <dgm:pt modelId="{B3492C96-50EE-427C-ABFC-5687E1D2003B}" type="sibTrans" cxnId="{D09DEC18-BB4F-44F8-AAA4-5705D136B472}">
      <dgm:prSet/>
      <dgm:spPr/>
      <dgm:t>
        <a:bodyPr/>
        <a:lstStyle/>
        <a:p>
          <a:endParaRPr lang="en-US"/>
        </a:p>
      </dgm:t>
    </dgm:pt>
    <dgm:pt modelId="{082A8825-A593-4A51-B6A4-20F7F9B33979}">
      <dgm:prSet/>
      <dgm:spPr/>
      <dgm:t>
        <a:bodyPr/>
        <a:lstStyle/>
        <a:p>
          <a:r>
            <a:rPr lang="nl-NL"/>
            <a:t>Bereik</a:t>
          </a:r>
          <a:endParaRPr lang="en-US"/>
        </a:p>
      </dgm:t>
    </dgm:pt>
    <dgm:pt modelId="{80926E5C-AFBE-47BE-B526-6A5759793238}" type="parTrans" cxnId="{94F09B5F-D865-4506-A1A6-898D0C56E448}">
      <dgm:prSet/>
      <dgm:spPr/>
      <dgm:t>
        <a:bodyPr/>
        <a:lstStyle/>
        <a:p>
          <a:endParaRPr lang="en-US"/>
        </a:p>
      </dgm:t>
    </dgm:pt>
    <dgm:pt modelId="{8E059914-3E81-4BB3-A3A0-4D8B207F460F}" type="sibTrans" cxnId="{94F09B5F-D865-4506-A1A6-898D0C56E448}">
      <dgm:prSet/>
      <dgm:spPr/>
      <dgm:t>
        <a:bodyPr/>
        <a:lstStyle/>
        <a:p>
          <a:endParaRPr lang="en-US"/>
        </a:p>
      </dgm:t>
    </dgm:pt>
    <dgm:pt modelId="{2EE08FD6-CC8D-4D9A-BE9F-344EB3B8D72B}">
      <dgm:prSet/>
      <dgm:spPr/>
      <dgm:t>
        <a:bodyPr/>
        <a:lstStyle/>
        <a:p>
          <a:r>
            <a:rPr lang="nl-NL" baseline="0"/>
            <a:t>Voorschoolse Educatie</a:t>
          </a:r>
          <a:endParaRPr lang="en-US"/>
        </a:p>
      </dgm:t>
    </dgm:pt>
    <dgm:pt modelId="{2A2BC68C-AE69-4AE7-91A8-DA033BF408AF}" type="parTrans" cxnId="{0239515C-8EFD-4707-A03E-2B767FB55F43}">
      <dgm:prSet/>
      <dgm:spPr/>
      <dgm:t>
        <a:bodyPr/>
        <a:lstStyle/>
        <a:p>
          <a:endParaRPr lang="en-US"/>
        </a:p>
      </dgm:t>
    </dgm:pt>
    <dgm:pt modelId="{CAE06803-5ACF-4824-A420-383873EFEEA3}" type="sibTrans" cxnId="{0239515C-8EFD-4707-A03E-2B767FB55F43}">
      <dgm:prSet/>
      <dgm:spPr/>
      <dgm:t>
        <a:bodyPr/>
        <a:lstStyle/>
        <a:p>
          <a:endParaRPr lang="en-US"/>
        </a:p>
      </dgm:t>
    </dgm:pt>
    <dgm:pt modelId="{8D37F279-5757-44F4-955E-D3B7DA79E9F0}">
      <dgm:prSet/>
      <dgm:spPr/>
      <dgm:t>
        <a:bodyPr/>
        <a:lstStyle/>
        <a:p>
          <a:r>
            <a:rPr lang="nl-NL" baseline="0"/>
            <a:t>Vroegschoolse Educatie</a:t>
          </a:r>
          <a:endParaRPr lang="en-US"/>
        </a:p>
      </dgm:t>
    </dgm:pt>
    <dgm:pt modelId="{A6015495-A3CA-4441-B281-CEEADFD00710}" type="parTrans" cxnId="{0E6FCC93-22B2-48FE-B400-B728290301AB}">
      <dgm:prSet/>
      <dgm:spPr/>
      <dgm:t>
        <a:bodyPr/>
        <a:lstStyle/>
        <a:p>
          <a:endParaRPr lang="en-US"/>
        </a:p>
      </dgm:t>
    </dgm:pt>
    <dgm:pt modelId="{372688EA-9D8B-4F3D-84ED-3D9ED91AADEC}" type="sibTrans" cxnId="{0E6FCC93-22B2-48FE-B400-B728290301AB}">
      <dgm:prSet/>
      <dgm:spPr/>
      <dgm:t>
        <a:bodyPr/>
        <a:lstStyle/>
        <a:p>
          <a:endParaRPr lang="en-US"/>
        </a:p>
      </dgm:t>
    </dgm:pt>
    <dgm:pt modelId="{47CE6617-0545-4FC5-9065-93511236EE2F}">
      <dgm:prSet/>
      <dgm:spPr/>
      <dgm:t>
        <a:bodyPr/>
        <a:lstStyle/>
        <a:p>
          <a:r>
            <a:rPr lang="nl-NL"/>
            <a:t>Doorgaande lijn</a:t>
          </a:r>
          <a:endParaRPr lang="en-US"/>
        </a:p>
      </dgm:t>
    </dgm:pt>
    <dgm:pt modelId="{06AE27A8-FF95-4A54-B539-5BA250B7850E}" type="parTrans" cxnId="{3886FD4A-C082-40EF-8CE9-31AC4422D2A8}">
      <dgm:prSet/>
      <dgm:spPr/>
      <dgm:t>
        <a:bodyPr/>
        <a:lstStyle/>
        <a:p>
          <a:endParaRPr lang="en-US"/>
        </a:p>
      </dgm:t>
    </dgm:pt>
    <dgm:pt modelId="{41FDD9C0-E59D-441C-A5FF-125CD4BD85C5}" type="sibTrans" cxnId="{3886FD4A-C082-40EF-8CE9-31AC4422D2A8}">
      <dgm:prSet/>
      <dgm:spPr/>
      <dgm:t>
        <a:bodyPr/>
        <a:lstStyle/>
        <a:p>
          <a:endParaRPr lang="en-US"/>
        </a:p>
      </dgm:t>
    </dgm:pt>
    <dgm:pt modelId="{12AAF639-CF76-4935-8BC0-EB94C2290EFC}">
      <dgm:prSet/>
      <dgm:spPr/>
      <dgm:t>
        <a:bodyPr/>
        <a:lstStyle/>
        <a:p>
          <a:r>
            <a:rPr lang="nl-NL" baseline="0"/>
            <a:t>OAB-activiteiten </a:t>
          </a:r>
          <a:endParaRPr lang="en-US"/>
        </a:p>
      </dgm:t>
    </dgm:pt>
    <dgm:pt modelId="{28032072-63A3-434D-A6EE-89247BE3BAC9}" type="parTrans" cxnId="{E5E3AE29-7381-4FEF-9CF7-8194CC11C223}">
      <dgm:prSet/>
      <dgm:spPr/>
      <dgm:t>
        <a:bodyPr/>
        <a:lstStyle/>
        <a:p>
          <a:endParaRPr lang="en-US"/>
        </a:p>
      </dgm:t>
    </dgm:pt>
    <dgm:pt modelId="{D04908C2-CFFE-4C13-B5DD-F1BCB993ED5B}" type="sibTrans" cxnId="{E5E3AE29-7381-4FEF-9CF7-8194CC11C223}">
      <dgm:prSet/>
      <dgm:spPr/>
      <dgm:t>
        <a:bodyPr/>
        <a:lstStyle/>
        <a:p>
          <a:endParaRPr lang="en-US"/>
        </a:p>
      </dgm:t>
    </dgm:pt>
    <dgm:pt modelId="{87956F7C-0BA8-43FC-BF18-3FF7A3447196}" type="pres">
      <dgm:prSet presAssocID="{086518C9-C3D5-4956-ACD6-5366A919D58D}" presName="linear" presStyleCnt="0">
        <dgm:presLayoutVars>
          <dgm:animLvl val="lvl"/>
          <dgm:resizeHandles val="exact"/>
        </dgm:presLayoutVars>
      </dgm:prSet>
      <dgm:spPr/>
    </dgm:pt>
    <dgm:pt modelId="{CCC49736-A740-4035-BE55-9D5E5C941236}" type="pres">
      <dgm:prSet presAssocID="{6AB99630-97D0-4AD5-9178-8E2848F82C0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E4BBA2-276C-4D40-8886-AF674744DF90}" type="pres">
      <dgm:prSet presAssocID="{B3492C96-50EE-427C-ABFC-5687E1D2003B}" presName="spacer" presStyleCnt="0"/>
      <dgm:spPr/>
    </dgm:pt>
    <dgm:pt modelId="{AF559B7E-A99A-422D-92E2-FD0B560C7DA7}" type="pres">
      <dgm:prSet presAssocID="{082A8825-A593-4A51-B6A4-20F7F9B3397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D3FCBD8-114F-4198-A07A-0463FB0C479F}" type="pres">
      <dgm:prSet presAssocID="{8E059914-3E81-4BB3-A3A0-4D8B207F460F}" presName="spacer" presStyleCnt="0"/>
      <dgm:spPr/>
    </dgm:pt>
    <dgm:pt modelId="{EDE5C9EE-BC63-4DD1-9B56-E23BA262344E}" type="pres">
      <dgm:prSet presAssocID="{2EE08FD6-CC8D-4D9A-BE9F-344EB3B8D72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FB4375-1D01-476F-888F-02C3EF95EADE}" type="pres">
      <dgm:prSet presAssocID="{CAE06803-5ACF-4824-A420-383873EFEEA3}" presName="spacer" presStyleCnt="0"/>
      <dgm:spPr/>
    </dgm:pt>
    <dgm:pt modelId="{F788B9AC-B2CD-4DBB-9A53-A1D6929685BB}" type="pres">
      <dgm:prSet presAssocID="{8D37F279-5757-44F4-955E-D3B7DA79E9F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301AAE-EB25-448A-AFA3-73881BA3CC2A}" type="pres">
      <dgm:prSet presAssocID="{372688EA-9D8B-4F3D-84ED-3D9ED91AADEC}" presName="spacer" presStyleCnt="0"/>
      <dgm:spPr/>
    </dgm:pt>
    <dgm:pt modelId="{50598C7A-C0BC-404B-BB8C-4AC0803E7FC1}" type="pres">
      <dgm:prSet presAssocID="{47CE6617-0545-4FC5-9065-93511236EE2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26F4899-4A60-4863-8ABB-5631B9566685}" type="pres">
      <dgm:prSet presAssocID="{41FDD9C0-E59D-441C-A5FF-125CD4BD85C5}" presName="spacer" presStyleCnt="0"/>
      <dgm:spPr/>
    </dgm:pt>
    <dgm:pt modelId="{D039E274-C5E4-4443-886D-9D6CC4D66C3D}" type="pres">
      <dgm:prSet presAssocID="{12AAF639-CF76-4935-8BC0-EB94C2290E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09DEC18-BB4F-44F8-AAA4-5705D136B472}" srcId="{086518C9-C3D5-4956-ACD6-5366A919D58D}" destId="{6AB99630-97D0-4AD5-9178-8E2848F82C07}" srcOrd="0" destOrd="0" parTransId="{ADD80185-7D0F-4DEE-A6FB-580AD6264193}" sibTransId="{B3492C96-50EE-427C-ABFC-5687E1D2003B}"/>
    <dgm:cxn modelId="{E5E3AE29-7381-4FEF-9CF7-8194CC11C223}" srcId="{086518C9-C3D5-4956-ACD6-5366A919D58D}" destId="{12AAF639-CF76-4935-8BC0-EB94C2290EFC}" srcOrd="5" destOrd="0" parTransId="{28032072-63A3-434D-A6EE-89247BE3BAC9}" sibTransId="{D04908C2-CFFE-4C13-B5DD-F1BCB993ED5B}"/>
    <dgm:cxn modelId="{0239515C-8EFD-4707-A03E-2B767FB55F43}" srcId="{086518C9-C3D5-4956-ACD6-5366A919D58D}" destId="{2EE08FD6-CC8D-4D9A-BE9F-344EB3B8D72B}" srcOrd="2" destOrd="0" parTransId="{2A2BC68C-AE69-4AE7-91A8-DA033BF408AF}" sibTransId="{CAE06803-5ACF-4824-A420-383873EFEEA3}"/>
    <dgm:cxn modelId="{94F09B5F-D865-4506-A1A6-898D0C56E448}" srcId="{086518C9-C3D5-4956-ACD6-5366A919D58D}" destId="{082A8825-A593-4A51-B6A4-20F7F9B33979}" srcOrd="1" destOrd="0" parTransId="{80926E5C-AFBE-47BE-B526-6A5759793238}" sibTransId="{8E059914-3E81-4BB3-A3A0-4D8B207F460F}"/>
    <dgm:cxn modelId="{83965E41-0084-40E5-82F1-C41B45134012}" type="presOf" srcId="{8D37F279-5757-44F4-955E-D3B7DA79E9F0}" destId="{F788B9AC-B2CD-4DBB-9A53-A1D6929685BB}" srcOrd="0" destOrd="0" presId="urn:microsoft.com/office/officeart/2005/8/layout/vList2"/>
    <dgm:cxn modelId="{DC1F7A65-E9DB-4ECA-8C24-F71CFB5112C4}" type="presOf" srcId="{12AAF639-CF76-4935-8BC0-EB94C2290EFC}" destId="{D039E274-C5E4-4443-886D-9D6CC4D66C3D}" srcOrd="0" destOrd="0" presId="urn:microsoft.com/office/officeart/2005/8/layout/vList2"/>
    <dgm:cxn modelId="{EA0F6167-59EE-44A7-97DA-A9DB6F719AA3}" type="presOf" srcId="{6AB99630-97D0-4AD5-9178-8E2848F82C07}" destId="{CCC49736-A740-4035-BE55-9D5E5C941236}" srcOrd="0" destOrd="0" presId="urn:microsoft.com/office/officeart/2005/8/layout/vList2"/>
    <dgm:cxn modelId="{3886FD4A-C082-40EF-8CE9-31AC4422D2A8}" srcId="{086518C9-C3D5-4956-ACD6-5366A919D58D}" destId="{47CE6617-0545-4FC5-9065-93511236EE2F}" srcOrd="4" destOrd="0" parTransId="{06AE27A8-FF95-4A54-B539-5BA250B7850E}" sibTransId="{41FDD9C0-E59D-441C-A5FF-125CD4BD85C5}"/>
    <dgm:cxn modelId="{DC435E73-4669-4AA7-953C-CC1131A4D74E}" type="presOf" srcId="{47CE6617-0545-4FC5-9065-93511236EE2F}" destId="{50598C7A-C0BC-404B-BB8C-4AC0803E7FC1}" srcOrd="0" destOrd="0" presId="urn:microsoft.com/office/officeart/2005/8/layout/vList2"/>
    <dgm:cxn modelId="{90267678-0EE5-406F-91ED-9897A6838F20}" type="presOf" srcId="{2EE08FD6-CC8D-4D9A-BE9F-344EB3B8D72B}" destId="{EDE5C9EE-BC63-4DD1-9B56-E23BA262344E}" srcOrd="0" destOrd="0" presId="urn:microsoft.com/office/officeart/2005/8/layout/vList2"/>
    <dgm:cxn modelId="{0E6FCC93-22B2-48FE-B400-B728290301AB}" srcId="{086518C9-C3D5-4956-ACD6-5366A919D58D}" destId="{8D37F279-5757-44F4-955E-D3B7DA79E9F0}" srcOrd="3" destOrd="0" parTransId="{A6015495-A3CA-4441-B281-CEEADFD00710}" sibTransId="{372688EA-9D8B-4F3D-84ED-3D9ED91AADEC}"/>
    <dgm:cxn modelId="{5735F6AD-5C10-4540-983E-559B2B411F3E}" type="presOf" srcId="{082A8825-A593-4A51-B6A4-20F7F9B33979}" destId="{AF559B7E-A99A-422D-92E2-FD0B560C7DA7}" srcOrd="0" destOrd="0" presId="urn:microsoft.com/office/officeart/2005/8/layout/vList2"/>
    <dgm:cxn modelId="{655DD8D4-DB87-41B8-A4E8-60E154AB8C2D}" type="presOf" srcId="{086518C9-C3D5-4956-ACD6-5366A919D58D}" destId="{87956F7C-0BA8-43FC-BF18-3FF7A3447196}" srcOrd="0" destOrd="0" presId="urn:microsoft.com/office/officeart/2005/8/layout/vList2"/>
    <dgm:cxn modelId="{B28B415A-B864-4BEB-AA4F-12296D530A4D}" type="presParOf" srcId="{87956F7C-0BA8-43FC-BF18-3FF7A3447196}" destId="{CCC49736-A740-4035-BE55-9D5E5C941236}" srcOrd="0" destOrd="0" presId="urn:microsoft.com/office/officeart/2005/8/layout/vList2"/>
    <dgm:cxn modelId="{4C37FF94-E2E9-4E25-9421-32BE17D9FB2F}" type="presParOf" srcId="{87956F7C-0BA8-43FC-BF18-3FF7A3447196}" destId="{10E4BBA2-276C-4D40-8886-AF674744DF90}" srcOrd="1" destOrd="0" presId="urn:microsoft.com/office/officeart/2005/8/layout/vList2"/>
    <dgm:cxn modelId="{A98133CE-3047-4EA0-B2A3-29471444D6BC}" type="presParOf" srcId="{87956F7C-0BA8-43FC-BF18-3FF7A3447196}" destId="{AF559B7E-A99A-422D-92E2-FD0B560C7DA7}" srcOrd="2" destOrd="0" presId="urn:microsoft.com/office/officeart/2005/8/layout/vList2"/>
    <dgm:cxn modelId="{B272BD66-1364-4155-85AB-29E7986F3453}" type="presParOf" srcId="{87956F7C-0BA8-43FC-BF18-3FF7A3447196}" destId="{7D3FCBD8-114F-4198-A07A-0463FB0C479F}" srcOrd="3" destOrd="0" presId="urn:microsoft.com/office/officeart/2005/8/layout/vList2"/>
    <dgm:cxn modelId="{9D669495-725F-4764-8BCB-FB63AC36F27C}" type="presParOf" srcId="{87956F7C-0BA8-43FC-BF18-3FF7A3447196}" destId="{EDE5C9EE-BC63-4DD1-9B56-E23BA262344E}" srcOrd="4" destOrd="0" presId="urn:microsoft.com/office/officeart/2005/8/layout/vList2"/>
    <dgm:cxn modelId="{9C4DE07F-A079-4F1E-8558-9A60DF7983B3}" type="presParOf" srcId="{87956F7C-0BA8-43FC-BF18-3FF7A3447196}" destId="{CAFB4375-1D01-476F-888F-02C3EF95EADE}" srcOrd="5" destOrd="0" presId="urn:microsoft.com/office/officeart/2005/8/layout/vList2"/>
    <dgm:cxn modelId="{61F0A77B-D918-4A7C-B7CD-6962DE2BB925}" type="presParOf" srcId="{87956F7C-0BA8-43FC-BF18-3FF7A3447196}" destId="{F788B9AC-B2CD-4DBB-9A53-A1D6929685BB}" srcOrd="6" destOrd="0" presId="urn:microsoft.com/office/officeart/2005/8/layout/vList2"/>
    <dgm:cxn modelId="{9BC73279-6C1D-4235-ABD1-0F9C7F313FF3}" type="presParOf" srcId="{87956F7C-0BA8-43FC-BF18-3FF7A3447196}" destId="{92301AAE-EB25-448A-AFA3-73881BA3CC2A}" srcOrd="7" destOrd="0" presId="urn:microsoft.com/office/officeart/2005/8/layout/vList2"/>
    <dgm:cxn modelId="{FBBCF2B4-76DF-4D1F-A7E2-C2D049D1ED4A}" type="presParOf" srcId="{87956F7C-0BA8-43FC-BF18-3FF7A3447196}" destId="{50598C7A-C0BC-404B-BB8C-4AC0803E7FC1}" srcOrd="8" destOrd="0" presId="urn:microsoft.com/office/officeart/2005/8/layout/vList2"/>
    <dgm:cxn modelId="{F0019B68-34F6-4BF4-9FE3-F9C5D007874C}" type="presParOf" srcId="{87956F7C-0BA8-43FC-BF18-3FF7A3447196}" destId="{826F4899-4A60-4863-8ABB-5631B9566685}" srcOrd="9" destOrd="0" presId="urn:microsoft.com/office/officeart/2005/8/layout/vList2"/>
    <dgm:cxn modelId="{10D9C8A7-6A53-4CC7-A270-A0C4D4C2EE18}" type="presParOf" srcId="{87956F7C-0BA8-43FC-BF18-3FF7A3447196}" destId="{D039E274-C5E4-4443-886D-9D6CC4D66C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2F52-0054-429D-896D-8A41B420DDFA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B9F8F-AE4F-4325-87FB-6B3CB8163747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FD7E6-F807-46F3-9A73-FBEA2FA1D378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Kwaliteit, effectiviteit van het beleid verhogen</a:t>
          </a:r>
          <a:endParaRPr lang="en-US" sz="1900" kern="1200"/>
        </a:p>
      </dsp:txBody>
      <dsp:txXfrm>
        <a:off x="869886" y="3535"/>
        <a:ext cx="7359713" cy="753148"/>
      </dsp:txXfrm>
    </dsp:sp>
    <dsp:sp modelId="{5132E62F-3AE7-4689-92F8-5CF1E6DA8A68}">
      <dsp:nvSpPr>
        <dsp:cNvPr id="0" name=""/>
        <dsp:cNvSpPr/>
      </dsp:nvSpPr>
      <dsp:spPr>
        <a:xfrm>
          <a:off x="0" y="944971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7E25C-42E2-4C3E-9EAB-7484A2B57A4E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26470-D409-48CE-8F5A-71EC4550AAB2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Onderbouwd, beredeneerd nieuw beleid met </a:t>
          </a:r>
          <a:r>
            <a:rPr lang="nl-NL" sz="1900" b="1" kern="1200" dirty="0"/>
            <a:t>elkaar </a:t>
          </a:r>
          <a:r>
            <a:rPr lang="nl-NL" sz="1900" kern="1200" dirty="0"/>
            <a:t>formuleren</a:t>
          </a:r>
          <a:endParaRPr lang="en-US" sz="1900" kern="1200" dirty="0"/>
        </a:p>
      </dsp:txBody>
      <dsp:txXfrm>
        <a:off x="869886" y="944971"/>
        <a:ext cx="7359713" cy="753148"/>
      </dsp:txXfrm>
    </dsp:sp>
    <dsp:sp modelId="{6DDC6F76-A67B-4334-8DEA-21A6B0008724}">
      <dsp:nvSpPr>
        <dsp:cNvPr id="0" name=""/>
        <dsp:cNvSpPr/>
      </dsp:nvSpPr>
      <dsp:spPr>
        <a:xfrm>
          <a:off x="0" y="1886407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4EFEA-1AC0-425A-BC5C-5051724408BA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3016C-195F-4018-BD50-D8870A1ACE95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Anticiperen op toekomstige wijzigingen</a:t>
          </a:r>
          <a:endParaRPr lang="en-US" sz="1900" kern="1200" dirty="0"/>
        </a:p>
      </dsp:txBody>
      <dsp:txXfrm>
        <a:off x="869886" y="1886407"/>
        <a:ext cx="7359713" cy="753148"/>
      </dsp:txXfrm>
    </dsp:sp>
    <dsp:sp modelId="{BCA58D0A-861D-4338-B2A7-4D5925D31FF7}">
      <dsp:nvSpPr>
        <dsp:cNvPr id="0" name=""/>
        <dsp:cNvSpPr/>
      </dsp:nvSpPr>
      <dsp:spPr>
        <a:xfrm>
          <a:off x="0" y="2827842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BC4D-E35C-46FF-B34B-30CCE90A3742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BB98-0F68-4030-93F7-199B697197F2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Onderdeel van cyclisch werken</a:t>
          </a:r>
          <a:endParaRPr lang="en-US" sz="1900" kern="1200"/>
        </a:p>
      </dsp:txBody>
      <dsp:txXfrm>
        <a:off x="869886" y="2827842"/>
        <a:ext cx="7359713" cy="753148"/>
      </dsp:txXfrm>
    </dsp:sp>
    <dsp:sp modelId="{639A3C46-05AE-49E4-B811-1021B88920E7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79116-D597-48DC-953D-304059CE4B83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5747D-3D00-4BD8-9B4D-1FA45D36267A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NB: gemeente heeft wettelijke verplichting verantwoording OAB budget en beleid</a:t>
          </a:r>
          <a:endParaRPr lang="en-US" sz="1900" kern="1200"/>
        </a:p>
      </dsp:txBody>
      <dsp:txXfrm>
        <a:off x="869886" y="3769278"/>
        <a:ext cx="7359713" cy="753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49736-A740-4035-BE55-9D5E5C941236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baseline="0"/>
            <a:t>Toeleiding</a:t>
          </a:r>
          <a:endParaRPr lang="en-US" sz="2800" kern="1200"/>
        </a:p>
      </dsp:txBody>
      <dsp:txXfrm>
        <a:off x="32784" y="79425"/>
        <a:ext cx="8164032" cy="606012"/>
      </dsp:txXfrm>
    </dsp:sp>
    <dsp:sp modelId="{AF559B7E-A99A-422D-92E2-FD0B560C7DA7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Bereik</a:t>
          </a:r>
          <a:endParaRPr lang="en-US" sz="2800" kern="1200"/>
        </a:p>
      </dsp:txBody>
      <dsp:txXfrm>
        <a:off x="32784" y="831645"/>
        <a:ext cx="8164032" cy="606012"/>
      </dsp:txXfrm>
    </dsp:sp>
    <dsp:sp modelId="{EDE5C9EE-BC63-4DD1-9B56-E23BA262344E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baseline="0"/>
            <a:t>Voorschoolse Educatie</a:t>
          </a:r>
          <a:endParaRPr lang="en-US" sz="2800" kern="1200"/>
        </a:p>
      </dsp:txBody>
      <dsp:txXfrm>
        <a:off x="32784" y="1583865"/>
        <a:ext cx="8164032" cy="606012"/>
      </dsp:txXfrm>
    </dsp:sp>
    <dsp:sp modelId="{F788B9AC-B2CD-4DBB-9A53-A1D6929685BB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baseline="0"/>
            <a:t>Vroegschoolse Educatie</a:t>
          </a:r>
          <a:endParaRPr lang="en-US" sz="2800" kern="1200"/>
        </a:p>
      </dsp:txBody>
      <dsp:txXfrm>
        <a:off x="32784" y="2336085"/>
        <a:ext cx="8164032" cy="606012"/>
      </dsp:txXfrm>
    </dsp:sp>
    <dsp:sp modelId="{50598C7A-C0BC-404B-BB8C-4AC0803E7FC1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Doorgaande lijn</a:t>
          </a:r>
          <a:endParaRPr lang="en-US" sz="2800" kern="1200"/>
        </a:p>
      </dsp:txBody>
      <dsp:txXfrm>
        <a:off x="32784" y="3088305"/>
        <a:ext cx="8164032" cy="606012"/>
      </dsp:txXfrm>
    </dsp:sp>
    <dsp:sp modelId="{D039E274-C5E4-4443-886D-9D6CC4D66C3D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baseline="0"/>
            <a:t>OAB-activiteiten </a:t>
          </a:r>
          <a:endParaRPr lang="en-US" sz="2800" kern="1200"/>
        </a:p>
      </dsp:txBody>
      <dsp:txXfrm>
        <a:off x="32784" y="3840525"/>
        <a:ext cx="816403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8F0E7337-30A0-40FD-83DB-14D720A00201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F9CEAF4C-C301-4D37-A231-F5DA0E1F4D9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BF9AE5E5-352E-438A-8CFC-4858913546C3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4213B8BC-D8C5-4B33-B5A5-D5EC5D99810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B82B8-3CEF-44E7-9B09-4F1B5D71E26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6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Of je nou een apart plan maakt of dat het onderdeel is van een groter Jeugdplan: dit zijn de onderdelen waar je aan kunt denken.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20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dirty="0"/>
              <a:t>Voorwoord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Inleiding en leeswijzer: Waarom dit plan en waarom nu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err="1"/>
              <a:t>Oab</a:t>
            </a:r>
            <a:r>
              <a:rPr lang="nl-NL" dirty="0"/>
              <a:t> in gemeente X; Huidige invulling, kengetallen, terugblik op vorige periode, visie op OAB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Voorschoolse educatie: Doel, doelgroep en </a:t>
            </a:r>
            <a:r>
              <a:rPr lang="nl-NL" dirty="0" err="1"/>
              <a:t>doelgroepdefinitie</a:t>
            </a:r>
            <a:r>
              <a:rPr lang="nl-NL" dirty="0"/>
              <a:t>; Indicatie en toeleiding; hoe werk je aan bereik; aanbod en uitvoering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OAB in het basisonderwijs: geen verplichting. Dit hoofdstuk kun je dus ook weglaten als je alleen VVE doet. Dan is het feitelijk </a:t>
            </a:r>
            <a:r>
              <a:rPr lang="nl-NL" dirty="0" err="1"/>
              <a:t>geenOAB</a:t>
            </a:r>
            <a:r>
              <a:rPr lang="nl-NL" dirty="0"/>
              <a:t>-plan maar een VVE-plan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Overkoepelend: overgang voor-vroegschools, ouderbetrokkenheid, resultaatafspraken, monitoring en evaluatie,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Afstemming en relatie met andere beleidsterreinen, zoals kinderopvang, passend </a:t>
            </a:r>
            <a:r>
              <a:rPr lang="nl-NL" dirty="0" err="1"/>
              <a:t>odnerwijs</a:t>
            </a:r>
            <a:r>
              <a:rPr lang="nl-NL" dirty="0"/>
              <a:t>, gelijke kansenbeleid, preventief jeugdbeleid/jeugdhulp, taal en laaggeletterdheid, armoedebestrijding, NP Onderwijs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Samenwerking en overleg: overlegstructuur, rol van de gemeente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Begroting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Werkagenda: wie gaat wanneer wat doen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B8BC-D8C5-4B33-B5A5-D5EC5D998100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9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21288"/>
            <a:ext cx="2592388" cy="83671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60352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5311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408631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160097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14818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27996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98223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75940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255708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4296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7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05369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fld id="{5FF7CC98-7642-4BCD-A3C1-C8256B60A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53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fld id="{5FF7CC98-7642-4BCD-A3C1-C8256B60A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29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67544" y="6005053"/>
            <a:ext cx="2133600" cy="365125"/>
          </a:xfrm>
          <a:prstGeom prst="rect">
            <a:avLst/>
          </a:prstGeom>
        </p:spPr>
        <p:txBody>
          <a:bodyPr/>
          <a:lstStyle/>
          <a:p>
            <a:fld id="{236AC199-9482-441B-B9EC-5B9D494825EE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489698" y="5545774"/>
            <a:ext cx="360040" cy="864096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790328" y="5764181"/>
            <a:ext cx="1773560" cy="846869"/>
          </a:xfrm>
          <a:prstGeom prst="rect">
            <a:avLst/>
          </a:prstGeom>
        </p:spPr>
        <p:txBody>
          <a:bodyPr/>
          <a:lstStyle/>
          <a:p>
            <a:fld id="{5FF7CC98-7642-4BCD-A3C1-C8256B60A87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21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93296"/>
            <a:ext cx="2592388" cy="648271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308787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19672" y="616630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39553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1"/>
                </a:solidFill>
              </a:rPr>
              <a:t>www.goab.eu</a:t>
            </a:r>
          </a:p>
        </p:txBody>
      </p:sp>
    </p:spTree>
    <p:extLst>
      <p:ext uri="{BB962C8B-B14F-4D97-AF65-F5344CB8AC3E}">
        <p14:creationId xmlns:p14="http://schemas.microsoft.com/office/powerpoint/2010/main" val="377016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40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62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11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8ECC-C7B1-4575-A671-6FDC86F479BC}" type="datetimeFigureOut">
              <a:rPr lang="nl-NL" smtClean="0"/>
              <a:pPr/>
              <a:t>28-1-2022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7496F-C5C7-42CF-A1A0-C62DBFA76F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6237312"/>
            <a:ext cx="2232025" cy="36004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156176" y="6021288"/>
            <a:ext cx="2592388" cy="83671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</a:t>
            </a:r>
          </a:p>
          <a:p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12106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b="67802"/>
          <a:stretch/>
        </p:blipFill>
        <p:spPr>
          <a:xfrm>
            <a:off x="0" y="-243408"/>
            <a:ext cx="9144000" cy="1944216"/>
          </a:xfrm>
          <a:prstGeom prst="rect">
            <a:avLst/>
          </a:prstGeom>
        </p:spPr>
      </p:pic>
      <p:sp>
        <p:nvSpPr>
          <p:cNvPr id="8" name="Rond enkele hoek rechthoek 7"/>
          <p:cNvSpPr/>
          <p:nvPr/>
        </p:nvSpPr>
        <p:spPr>
          <a:xfrm>
            <a:off x="0" y="6021288"/>
            <a:ext cx="9144000" cy="836712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619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hier om een titel te maken.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2960"/>
            <a:ext cx="2715949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0" y="6021287"/>
            <a:ext cx="9144000" cy="836712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hier om een titel te maken.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19672" y="62570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6105013"/>
            <a:ext cx="2000261" cy="669261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395536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1"/>
                </a:solidFill>
              </a:rPr>
              <a:t>www.goab.eu</a:t>
            </a:r>
          </a:p>
        </p:txBody>
      </p:sp>
    </p:spTree>
    <p:extLst>
      <p:ext uri="{BB962C8B-B14F-4D97-AF65-F5344CB8AC3E}">
        <p14:creationId xmlns:p14="http://schemas.microsoft.com/office/powerpoint/2010/main" val="405551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92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CB7C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300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09C1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B6C9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0" y="5589240"/>
            <a:ext cx="9144000" cy="1268760"/>
          </a:xfrm>
          <a:prstGeom prst="round1Rect">
            <a:avLst>
              <a:gd name="adj" fmla="val 50000"/>
            </a:avLst>
          </a:prstGeom>
          <a:solidFill>
            <a:srgbClr val="6CB7CB"/>
          </a:solidFill>
          <a:ln>
            <a:solidFill>
              <a:srgbClr val="6C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2555776" y="5761955"/>
            <a:ext cx="620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een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samenwerking</a:t>
            </a:r>
          </a:p>
          <a:p>
            <a:r>
              <a:rPr lang="nl-NL" sz="1600" dirty="0">
                <a:solidFill>
                  <a:schemeClr val="bg1"/>
                </a:solidFill>
              </a:rPr>
              <a:t>van: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62360"/>
            <a:ext cx="1944216" cy="6505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31562"/>
            <a:ext cx="1075456" cy="9473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048312"/>
            <a:ext cx="1227509" cy="4581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42" y="5862360"/>
            <a:ext cx="2030194" cy="5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600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ab.eu/pathtoimg.php?image=Handreikingen/beleidsnota_onderwijsachterstandenbeleid_voor_goab_sept_21_versie__def_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.derooij@cedgroep.n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Zuidam@oberon.e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Webinar Evaluatie GOAB periode 2019-2022</a:t>
            </a:r>
            <a:b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20 januari 2022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Anja de Rooij CED-Groep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Marco Zuidam Oberon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62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308CD-075F-4945-B7F4-68704862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Effectevaluatie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7783C1-2D00-4937-AEC5-47FE41A4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heeft de uitvoering van het beleidsplan opgeleverd?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hoeverre komt de opbrengst overeen met de doelstellingen?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Zijn er ook nog andere effecten die niet voorzien waren (zowel positieve/gewenste, maar ook negatieve/ongewenste effecten)?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Welke v</a:t>
            </a: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erbeterpunten kunnen we formuleren om de gewenste opbrengsten te realiseren?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hoeverre kan de opbrengst worden toegeschreven aan de uitvoering van het beleidsplan?</a:t>
            </a:r>
          </a:p>
          <a:p>
            <a:pPr lvl="0">
              <a:buSzPts val="1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endParaRPr lang="nl-NL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 is een kwantitatieve evaluatie, gevolgd door kwalitatieve evaluatie.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38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811CD-6857-49A5-8F9F-4B0CB0DC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Onderdelen GOAB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9874D649-61F0-40F1-A26D-9C30176DF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312500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94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2BE9D-C608-4B13-9020-EC8D6B0B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Planevaluatie GOAB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B24D8-A112-488A-8290-EDC1EA6E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SzPts val="1000"/>
              <a:buNone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Bekijk eigen GOAB-plan en beantwoord vragen als:</a:t>
            </a: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er een goede probleemanalyse rond OA?</a:t>
            </a: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 welke oplossingen is gekozen en waarom? </a:t>
            </a:r>
            <a:r>
              <a:rPr lang="nl-NL" sz="18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Evidence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Hoe staat beschreven hoe partijen betrokken zijn bij planvorming en bij uitvoering?</a:t>
            </a: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er afspraken gemaakt over de implementatie, borging en evaluatie? 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6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2BE9D-C608-4B13-9020-EC8D6B0B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Procesevaluatie GOAB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B24D8-A112-488A-8290-EDC1EA6E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ts val="1000"/>
              <a:buNone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Kijk naar de uitvoering per onderdeel van het GOAB-plan en formuleer per onderdeel n.a.v. de doelen evaluatievragen – is er volgens plan uitgevoerd?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Toeleiding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Bereik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Voorschoolse educatie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Vroegschoolse educatie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Doorgaande lijn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andere OAB-activiteiten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5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002BA-CCCD-4ABC-803A-A1767F0F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Procesevaluatie Toeleiding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B49E1-51D1-4F0A-A97A-96DBCF8B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Voorbeeldvragen: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Heeft de JGZ/CB wel alle kinderen gezien de afgelopen periode </a:t>
            </a: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(corona)?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er bruikbare informatie over VE en beschikbaar op de ‘vindplaatsen’ van ouders, zoals folders in verschillende talen, een goede website, informatie bij de verloskundigen, maatschappelijk werk, huisartsen.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de ouders begeleid naar de VE?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er inzet van een consulent zou zijn: is daar gebruik van gemaakt?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de VE –aanbieder goed bereikbaar en had deze wel plaatsen beschikbaar?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juiste betrokkenen, tijdpad, tussentijdse wijzingen? 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05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8CE41-0354-400E-A22C-2B561532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Procesevaluatie Bereik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4CA24-E40E-4068-AECC-749460E9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2000"/>
              </a:lnSpc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Voorbeeldvragen:</a:t>
            </a:r>
          </a:p>
          <a:p>
            <a:pPr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Heeft de VE-aanbieder teruggekoppeld aan de JGZ/CB over de plaatsing?</a:t>
            </a:r>
          </a:p>
          <a:p>
            <a:pPr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Weet de VE aanbieder welk VE kind er aan komt?</a:t>
            </a:r>
          </a:p>
          <a:p>
            <a:pPr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Heeft JGZ/CB teruggekoppeld aan de gemeente?</a:t>
            </a:r>
          </a:p>
          <a:p>
            <a:pPr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 de signalering vanuit de kinderopvang tijdig opgepakt door JGZ/CB?</a:t>
            </a:r>
          </a:p>
          <a:p>
            <a:pPr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Zijn de kinderen terechtgekomen op de VE-plaatsen binnen de wijk/gemeente of ook elders geplaatst, ook bij niet-VE aanbieders?</a:t>
            </a:r>
          </a:p>
          <a:p>
            <a:pPr marL="0" indent="0" algn="just">
              <a:lnSpc>
                <a:spcPct val="112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 juiste betrokkenen, tijdpad, tussentijdse wijzingen? </a:t>
            </a: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2000"/>
              </a:lnSpc>
              <a:buNone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2000"/>
              </a:lnSpc>
              <a:buNone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2000"/>
              </a:lnSpc>
              <a:buNone/>
            </a:pPr>
            <a:endParaRPr lang="nl-NL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1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0B90C-2EE6-4F5A-BFB3-0F5DA9B4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Procesevaluatie Voorschoolse educatie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68550-CD66-4221-B88D-4BC34B19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Voorbeeldvragen: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Hebben de aanbieders 960 uur VE aangeboden voor VE doelgroepkinderen van 2,5 tot 4 jaar?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Zijn er meer of andere VE aanbieders wenselijk?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de afgesproken VE inhoud uitgevoerd: VE programma, beredeneerd aanbod, kindvolgsysteem of zijn er wijzingen geweest?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de inzet van de PBM-er gelukt?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er zicht op de kwaliteit van VE? (zelf en toezicht GGD/IvhO)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juiste betrokkenen, tijdpad, tussentijdse wijzingen? 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6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1143F-6A0E-44E8-82DA-0499B2E8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Procesevaluatie Vroegschoolse ed</a:t>
            </a:r>
            <a:r>
              <a:rPr lang="nl-NL" dirty="0"/>
              <a:t>ucatie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BB6A0-4A09-4067-A4A3-DA732C5C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Let op: toezichtkader zit in PO IvhO en onderwijs heeft zelf niet geoormerkt OAB budget.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Voorbeeldvragen: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bekend of een leerling een VVE-indicatie heeft en zo ja, ontvangt een VE leerling een passend aanbod?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Werkt de school met een VVE-programma of beredeneerd aanbod?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Wordt het afgesproken kvs/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lvs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 gebruikt?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er een VVE coördinator?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juiste betrokkenen, tijdpad, tussentijdse wijzingen? 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1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0950-C4AC-4455-955B-439168A2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Procesevaluatie Doorgaande lijn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E8A951-AB2C-45DE-8D8A-426CB08C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Voorbeeldvragen: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er een warme overdracht voor de VE-kinderen, bij hoeveel kinderen wel/niet?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Waren de ouders hierbij betrokken?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er sprake van een inhoudelijk doorgaande lijn? En zo ja – volgens afspraak?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Zijn de gezamenlijke scholingsmomenten uitgevoerd?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het VVE overleg per locatie / wijk / gemeente gehouden?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Is het locatieplan gemaakt?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juiste betrokkenen, tijdpad, tussentijdse wijzingen? 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8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2CA54-6EFD-4B4C-96F4-D64E9493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Procesevaluatie OAB-activiteiten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1DE59-005C-49B0-8E49-8DC2870C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Voorbeeldvragen, gaat o.a. over Schakelklassen en Zomerscholen:</a:t>
            </a: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Hebben de kinderen het hele jaar de activiteit gevolgd?</a:t>
            </a:r>
          </a:p>
          <a:p>
            <a:pPr lvl="0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 het aanbod gedaan door de onderwijsspecialisten die voorafgaand bedacht zijn?</a:t>
            </a:r>
          </a:p>
          <a:p>
            <a:pPr lvl="0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nl-NL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 de selectie van kinderen uitgevoerd volgens plan?</a:t>
            </a:r>
          </a:p>
          <a:p>
            <a:pPr lvl="0" algn="just">
              <a:lnSpc>
                <a:spcPct val="112000"/>
              </a:lnSpc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2000"/>
              </a:lnSpc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2000"/>
              </a:lnSpc>
              <a:buFont typeface="Wingdings" panose="05000000000000000000" pitchFamily="2" charset="2"/>
              <a:buChar char="ü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juiste betrokkenen, tijdpad, tussentijdse wijzingen? 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buFont typeface="Wingdings" panose="05000000000000000000" pitchFamily="2" charset="2"/>
              <a:buChar char="ü"/>
            </a:pPr>
            <a:endParaRPr lang="nl-NL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5360F-8CD4-4DBC-B9BD-F44527A5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95F13B-A984-49A9-89A4-D7E39660E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Voorstellen: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Marco Zuidam - Oberon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Anja de Rooij –  CED-Groep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Carla Bienemann – Brancheorganisatie Kinderopvang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Ellen Lacor – CED-Groep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087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36" y="825850"/>
            <a:ext cx="8229600" cy="658934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Effectmeting GOAB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36" y="1916832"/>
            <a:ext cx="8229600" cy="345638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nl-NL" sz="2000" dirty="0">
              <a:solidFill>
                <a:srgbClr val="293B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2" indent="0">
              <a:buNone/>
            </a:pPr>
            <a:endParaRPr lang="nl-NL" sz="2000" dirty="0">
              <a:solidFill>
                <a:srgbClr val="293B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Heeft GOAB een bijdrage geleverd aan het voorkomen c.q. inlopen van onderwijsachterstanden? </a:t>
            </a: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Waaraan kunnen we dat afmeten? </a:t>
            </a:r>
            <a:endParaRPr lang="nl-NL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 zijn de trends van de opbrengsten van de (voor)scholen? </a:t>
            </a:r>
          </a:p>
          <a:p>
            <a:pPr marL="0" lvl="2" indent="0">
              <a:buNone/>
            </a:pPr>
            <a:endParaRPr lang="nl-NL" sz="2000" dirty="0">
              <a:solidFill>
                <a:srgbClr val="293B4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914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792088"/>
          </a:xfrm>
        </p:spPr>
        <p:txBody>
          <a:bodyPr>
            <a:no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Hoe antwoorden: benutten lokale bronnen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16058" cy="3384376"/>
          </a:xfrm>
        </p:spPr>
        <p:txBody>
          <a:bodyPr>
            <a:normAutofit fontScale="55000" lnSpcReduction="20000"/>
          </a:bodyPr>
          <a:lstStyle/>
          <a:p>
            <a:pPr marL="457200" lvl="2" indent="-457200">
              <a:lnSpc>
                <a:spcPct val="120000"/>
              </a:lnSpc>
            </a:pPr>
            <a:r>
              <a:rPr lang="nl-NL" sz="34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Kwalitatieve evaluatie via (</a:t>
            </a:r>
            <a:r>
              <a:rPr lang="nl-NL" sz="3400" dirty="0" err="1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groeps</a:t>
            </a:r>
            <a:r>
              <a:rPr lang="nl-NL" sz="34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)gesprekken.</a:t>
            </a:r>
          </a:p>
          <a:p>
            <a:pPr marL="457200" lvl="2" indent="-457200">
              <a:lnSpc>
                <a:spcPct val="120000"/>
              </a:lnSpc>
            </a:pPr>
            <a:r>
              <a:rPr lang="nl-NL" sz="34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Subsidie-verantwoordingen (voor)scholen: hoeveel activiteiten en hoeveel deelnemers en gegeven toelichting op afwijkingen.</a:t>
            </a:r>
          </a:p>
          <a:p>
            <a:pPr marL="457200" lvl="2" indent="-457200">
              <a:lnSpc>
                <a:spcPct val="120000"/>
              </a:lnSpc>
            </a:pPr>
            <a:r>
              <a:rPr lang="nl-NL" sz="34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JGZ-rapportages: Aantal indicaties VVE, aantal toeleiding VVE en non-bereik VVE.</a:t>
            </a:r>
          </a:p>
          <a:p>
            <a:pPr marL="457200" lvl="2" indent="-457200">
              <a:lnSpc>
                <a:spcPct val="120000"/>
              </a:lnSpc>
            </a:pPr>
            <a:r>
              <a:rPr lang="nl-NL" sz="34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Kindvolgsystemen (voor)scholen: ontwikkelingen van kinderen (deelnemers GOAB en niet-deelnemers). Om effecten en verbanden aan te tonen.</a:t>
            </a:r>
          </a:p>
          <a:p>
            <a:pPr marL="457200" lvl="2" indent="-457200">
              <a:lnSpc>
                <a:spcPct val="120000"/>
              </a:lnSpc>
            </a:pPr>
            <a:r>
              <a:rPr lang="nl-NL" sz="3400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 informatie van werkgroepen VVE, LEA.</a:t>
            </a: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17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20688"/>
            <a:ext cx="8939844" cy="936104"/>
          </a:xfrm>
        </p:spPr>
        <p:txBody>
          <a:bodyPr>
            <a:no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Hoe antwoorden: benutten landelijke bronnen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848"/>
            <a:ext cx="7797552" cy="2880320"/>
          </a:xfrm>
        </p:spPr>
        <p:txBody>
          <a:bodyPr>
            <a:normAutofit/>
          </a:bodyPr>
          <a:lstStyle/>
          <a:p>
            <a:pPr marL="457200" lvl="2" indent="-457200"/>
            <a:r>
              <a:rPr lang="nl-NL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LRK: hoeveel VE-plekken, spreiding VE-plekken.</a:t>
            </a:r>
          </a:p>
          <a:p>
            <a:pPr marL="457200" lvl="2" indent="-457200"/>
            <a:r>
              <a:rPr lang="nl-NL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CBS dashboard.</a:t>
            </a:r>
          </a:p>
          <a:p>
            <a:pPr marL="457200" lvl="2" indent="-457200"/>
            <a:r>
              <a:rPr lang="nl-NL" dirty="0">
                <a:solidFill>
                  <a:srgbClr val="293B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Scholen op de kaart voor trends opbrengsten scholen.</a:t>
            </a: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59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58934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Voorbeelden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9107"/>
            <a:ext cx="8229600" cy="3350173"/>
          </a:xfrm>
        </p:spPr>
        <p:txBody>
          <a:bodyPr>
            <a:normAutofit fontScale="62500" lnSpcReduction="20000"/>
          </a:bodyPr>
          <a:lstStyle/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Rhenen heeft 8 VE-locaties, kunnen 85 VVE peuters plaatsen (170 plekken). Spreiding over kernen Elst (31 peuters te plaatsen) en Rhenen (54 te plaatsen)</a:t>
            </a:r>
          </a:p>
        </p:txBody>
      </p:sp>
      <p:pic>
        <p:nvPicPr>
          <p:cNvPr id="7" name="Afbeelding 6" descr="Afbeelding met tekst, ontvangstbewijs, document&#10;&#10;Automatisch gegenereerde beschrijving">
            <a:extLst>
              <a:ext uri="{FF2B5EF4-FFF2-40B4-BE49-F238E27FC236}">
                <a16:creationId xmlns:a16="http://schemas.microsoft.com/office/drawing/2014/main" id="{48B60017-A0B6-43A7-A9F5-90A00DDB7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38" y="1484784"/>
            <a:ext cx="6775524" cy="30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0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9253"/>
            <a:ext cx="8229600" cy="658934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Voorbeelden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9107"/>
            <a:ext cx="8229600" cy="3350173"/>
          </a:xfrm>
        </p:spPr>
        <p:txBody>
          <a:bodyPr>
            <a:normAutofit/>
          </a:bodyPr>
          <a:lstStyle/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BBDCC2C-3890-44E2-8633-FD51C65B0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08490"/>
              </p:ext>
            </p:extLst>
          </p:nvPr>
        </p:nvGraphicFramePr>
        <p:xfrm>
          <a:off x="827584" y="1808820"/>
          <a:ext cx="6840759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544">
                  <a:extLst>
                    <a:ext uri="{9D8B030D-6E8A-4147-A177-3AD203B41FA5}">
                      <a16:colId xmlns:a16="http://schemas.microsoft.com/office/drawing/2014/main" val="1735198314"/>
                    </a:ext>
                  </a:extLst>
                </a:gridCol>
                <a:gridCol w="2650575">
                  <a:extLst>
                    <a:ext uri="{9D8B030D-6E8A-4147-A177-3AD203B41FA5}">
                      <a16:colId xmlns:a16="http://schemas.microsoft.com/office/drawing/2014/main" val="3934271866"/>
                    </a:ext>
                  </a:extLst>
                </a:gridCol>
                <a:gridCol w="2227640">
                  <a:extLst>
                    <a:ext uri="{9D8B030D-6E8A-4147-A177-3AD203B41FA5}">
                      <a16:colId xmlns:a16="http://schemas.microsoft.com/office/drawing/2014/main" val="1890598979"/>
                    </a:ext>
                  </a:extLst>
                </a:gridCol>
              </a:tblGrid>
              <a:tr h="621609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Categorie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Midden-Groningen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Nederland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373417"/>
                  </a:ext>
                </a:extLst>
              </a:tr>
              <a:tr h="657207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Arbeid &amp; Inkomen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0,4% schuldsanering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0,2% schuldsanering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800282"/>
                  </a:ext>
                </a:extLst>
              </a:tr>
              <a:tr h="621609">
                <a:tc rowSpan="3"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Onderwijs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Gem. CITO: 534,8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Gem. CITO: 536,1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00676"/>
                  </a:ext>
                </a:extLst>
              </a:tr>
              <a:tr h="657207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15,7% </a:t>
                      </a:r>
                      <a:r>
                        <a:rPr lang="nl-NL" sz="1800" dirty="0" err="1">
                          <a:effectLst/>
                        </a:rPr>
                        <a:t>z.startkwal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11,7% </a:t>
                      </a:r>
                      <a:r>
                        <a:rPr lang="nl-NL" sz="1800" dirty="0" err="1">
                          <a:effectLst/>
                        </a:rPr>
                        <a:t>z</a:t>
                      </a:r>
                      <a:r>
                        <a:rPr lang="nl-NL" sz="1800" dirty="0">
                          <a:effectLst/>
                        </a:rPr>
                        <a:t> startkwal.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19098"/>
                  </a:ext>
                </a:extLst>
              </a:tr>
              <a:tr h="682728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15,1% jongeren hoogopgeleid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31,9% jongeren hoogopgeleid</a:t>
                      </a:r>
                      <a:endParaRPr lang="en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666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53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58934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Voorbeelden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9107"/>
            <a:ext cx="8229600" cy="3350173"/>
          </a:xfrm>
        </p:spPr>
        <p:txBody>
          <a:bodyPr>
            <a:normAutofit/>
          </a:bodyPr>
          <a:lstStyle/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8D5BBE09-DA0C-4D61-8316-36B3C8FF4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339640" y="1556792"/>
            <a:ext cx="4464719" cy="353942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989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23" y="476672"/>
            <a:ext cx="8229600" cy="658934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Voorbeelden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9107"/>
            <a:ext cx="8229600" cy="3350173"/>
          </a:xfrm>
        </p:spPr>
        <p:txBody>
          <a:bodyPr>
            <a:normAutofit/>
          </a:bodyPr>
          <a:lstStyle/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1C4C22-922C-4170-8A89-3F7B5E74D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6749647" cy="33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8E6EC-2DD5-4F77-9FE7-467F2CE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58934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Voorbeelden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BB20D-35CD-4871-BA66-BB283F03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9107"/>
            <a:ext cx="8229600" cy="3350173"/>
          </a:xfrm>
        </p:spPr>
        <p:txBody>
          <a:bodyPr>
            <a:normAutofit/>
          </a:bodyPr>
          <a:lstStyle/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457200" lvl="2" indent="-457200"/>
            <a:endParaRPr lang="nl-NL" sz="3200" dirty="0">
              <a:solidFill>
                <a:srgbClr val="293B43"/>
              </a:solidFill>
            </a:endParaRPr>
          </a:p>
          <a:p>
            <a:pPr marL="0" lvl="2" indent="0">
              <a:buNone/>
            </a:pPr>
            <a:endParaRPr lang="nl-NL" sz="3200" dirty="0">
              <a:solidFill>
                <a:srgbClr val="293B43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640FB10D-93D1-460F-B483-52C586FA4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"/>
          <a:stretch/>
        </p:blipFill>
        <p:spPr bwMode="auto">
          <a:xfrm>
            <a:off x="2663311" y="2062588"/>
            <a:ext cx="3492865" cy="3350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87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03A5A-4313-4CEB-95DF-38454B2B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</a:rPr>
              <a:t>Vervolg: nieuw/herzien GOAB-plan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E29195-A532-4683-8EE3-116294D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Format OAB-beleidsplan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in starterskit.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Per hoofdstuk beschreven wat je kunt opnemen.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Leidraad i.p.v. ‘invuloefening’.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Met elkaar opstellen.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Gaat om de dialoog: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Hoe kunnen we het GOAB samen verbeteren, optimaliseren?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Wat wordt de volgende stap?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Wanneer zijn we tevreden?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68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D4FC9D-E3E5-472A-A95B-BD0D2DD88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Voorwoord door wethouder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Inleiding en leeswijzer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OAB op dit moment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Voorschoolse educatie </a:t>
            </a:r>
            <a:r>
              <a:rPr lang="nl-NL" sz="2200" b="1" dirty="0">
                <a:solidFill>
                  <a:srgbClr val="6CB7C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(wettelijke verplichting)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OAB in het </a:t>
            </a:r>
            <a:r>
              <a:rPr lang="nl-NL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bao</a:t>
            </a:r>
            <a:r>
              <a:rPr lang="nl-NL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200" b="1" dirty="0">
                <a:solidFill>
                  <a:srgbClr val="6CB7C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(geen wettelijke verplichting)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1E094FF-0BFD-4AED-A87F-9FD788946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Overkoepelende thema’s </a:t>
            </a:r>
            <a:r>
              <a:rPr lang="nl-NL" sz="2400" b="1" dirty="0">
                <a:solidFill>
                  <a:srgbClr val="6CB7C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(ouders, doorgaande lijn, resultaatafspraken, monitoring)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Afstemming overig beleid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Samenwerking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Begroting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Werkagenda</a:t>
            </a:r>
          </a:p>
          <a:p>
            <a:pPr marL="514350" indent="-514350">
              <a:buFont typeface="+mj-lt"/>
              <a:buAutoNum type="arabicPeriod" startAt="6"/>
            </a:pPr>
            <a:endParaRPr lang="nl-NL" dirty="0"/>
          </a:p>
          <a:p>
            <a:pPr marL="514350" indent="-514350">
              <a:buFont typeface="+mj-lt"/>
              <a:buAutoNum type="arabicPeriod" startAt="6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333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C7C45-1AEB-433D-87E1-285A3562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Dit webinar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FA959-34E5-4F72-87B9-427B556A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Is onderdeel van het GOAB ondersteuningstraject vanuit OCW voor de OAB-gemeenten en VE-aanbieders.</a:t>
            </a: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/>
                <a:ea typeface="Verdana"/>
              </a:rPr>
              <a:t>En is bestemd voor: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Beleidsambtenaren van de OAB-gemeenten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VE-aanbieders </a:t>
            </a:r>
          </a:p>
          <a:p>
            <a:r>
              <a:rPr lang="nl-NL" sz="2400" dirty="0">
                <a:latin typeface="Verdana"/>
                <a:ea typeface="Verdana"/>
              </a:rPr>
              <a:t>(Onderwijs – vroegschools)</a:t>
            </a:r>
          </a:p>
        </p:txBody>
      </p:sp>
    </p:spTree>
    <p:extLst>
      <p:ext uri="{BB962C8B-B14F-4D97-AF65-F5344CB8AC3E}">
        <p14:creationId xmlns:p14="http://schemas.microsoft.com/office/powerpoint/2010/main" val="304639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2BB71-8A9C-493E-8892-A1D12180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4.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15F9C-2BE1-4AA0-89BD-9373396E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Leer met elkaar van de ervaringen!</a:t>
            </a:r>
          </a:p>
          <a:p>
            <a:r>
              <a:rPr lang="nl-NL" dirty="0"/>
              <a:t>Maak van het GOAB een cyclisch proces.</a:t>
            </a:r>
          </a:p>
          <a:p>
            <a:r>
              <a:rPr lang="nl-NL" dirty="0"/>
              <a:t>Maak gebruik van wat er al ligt aan informatie en van bestaande overlegstructuren.</a:t>
            </a:r>
          </a:p>
          <a:p>
            <a:r>
              <a:rPr lang="nl-NL" dirty="0"/>
              <a:t>Besteed aandacht aan de interne en externe communicatie.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967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6D718-96C4-49C5-9EDD-412CECB1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5. Afsluiting</a:t>
            </a:r>
            <a:br>
              <a:rPr lang="nl-NL" sz="3700" dirty="0"/>
            </a:br>
            <a:endParaRPr lang="nl-NL" sz="3700" dirty="0"/>
          </a:p>
        </p:txBody>
      </p:sp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ED9FC4CD-566B-458B-A4E4-42419F6708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1662"/>
            <a:ext cx="4038600" cy="26430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38FED952-00CC-4BC8-A6FB-D790831517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Bedankt voor het deelnemen!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Voor verdere informatie: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a.derooij@cedgroep.nl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mzuidam@oberon.eu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77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E600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br>
              <a:rPr lang="nl-NL" sz="4000" dirty="0">
                <a:solidFill>
                  <a:srgbClr val="E6003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dirty="0">
              <a:solidFill>
                <a:srgbClr val="E6003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Waarom evalueren?</a:t>
            </a:r>
          </a:p>
          <a:p>
            <a:pPr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webinar: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Planevaluatie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Procesevaluatie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Effectevaluatie</a:t>
            </a:r>
          </a:p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Vervolg na evaluatie: nieuw/herzien GOAB plan</a:t>
            </a:r>
          </a:p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Tips</a:t>
            </a:r>
          </a:p>
          <a:p>
            <a:pPr lvl="0"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Vragen en afsluiting</a:t>
            </a:r>
          </a:p>
          <a:p>
            <a:pPr marL="0" lvl="0" indent="0">
              <a:buNone/>
            </a:pPr>
            <a:endParaRPr lang="nl-NL" sz="24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600" dirty="0"/>
          </a:p>
          <a:p>
            <a:pPr marL="514350" indent="-514350">
              <a:buAutoNum type="arabicPeriod"/>
            </a:pPr>
            <a:endParaRPr lang="nl-N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AC238-EB4A-4A0C-925F-505A8D04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1. Waarom evalueren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17E3BED-1071-4608-8898-CA785F022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07805"/>
              </p:ext>
            </p:extLst>
          </p:nvPr>
        </p:nvGraphicFramePr>
        <p:xfrm>
          <a:off x="395536" y="14307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63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CF3A78C-5501-40A0-994F-7B0733E6E7E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600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  <a:t>2. Invalshoek evaluatie deze webinar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C6B82B-4798-4024-8327-389B28123CEC}"/>
              </a:ext>
            </a:extLst>
          </p:cNvPr>
          <p:cNvSpPr txBox="1"/>
          <p:nvPr/>
        </p:nvSpPr>
        <p:spPr>
          <a:xfrm>
            <a:off x="755576" y="1484784"/>
            <a:ext cx="7560840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We introduceren een evaluatiemodel met brede insteek.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Afkomstig uit toezicht.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Goed toepasbaar voor evaluatie GOAB: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Gaat in op alle stappen in beleidscyclus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Geeft ruimte voor zowel kwalitatieve als kwantitatieve evaluatie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Eerst algemene introductie model, later specificeren voor GOAB.</a:t>
            </a:r>
            <a:endParaRPr lang="en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5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05B75EF-EB9E-4ACC-ADD1-7BA8E13F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Planevaluatie, procesevaluatie en effectevaluatie</a:t>
            </a:r>
            <a:br>
              <a:rPr lang="nl-NL" sz="4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26" name="Picture 2" descr="De ideale tijdlijn">
            <a:extLst>
              <a:ext uri="{FF2B5EF4-FFF2-40B4-BE49-F238E27FC236}">
                <a16:creationId xmlns:a16="http://schemas.microsoft.com/office/drawing/2014/main" id="{01529FF1-9D47-40DD-8AA0-0BC43F1B0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80729"/>
            <a:ext cx="7805272" cy="49685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0642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2BE9D-C608-4B13-9020-EC8D6B0B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Planevaluatie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B24D8-A112-488A-8290-EDC1EA6E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Zijn de doelen duidelijk en biedt het </a:t>
            </a: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beleidsplan daarvoor oplossingen </a:t>
            </a: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én hoe kan </a:t>
            </a:r>
            <a:r>
              <a:rPr lang="nl-NL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 aannemelijk worden gemaakt?</a:t>
            </a: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het beleidsplan onderbouwd en zijn alle actualiteiten meegenomen?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er resultaatafspraken vastgesteld? Is er een convenant / overeenkomst / beleidskader / subsidiekader /prestatieafspraken opgesteld? Zijn afspraken en voorwaarden duidelijk beschreven? 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er afspraken gemaakt over de implementatie, borging en evaluatie? 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alle partners/betrokken partijen – en hun rollen/opdrachten - erin opgenomen? (taken, bevoegdheden, verantwoordelijkheden)?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er een communicatieplan?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is een kwalitatieve evaluatie.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nl-NL" sz="18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5CB09-362C-44CD-922C-905759B4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Procesevaluatie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5123FF-160F-40EE-9232-B5BCFF7B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Hoe verloopt de uitvoering, welke hobbels moeten er worden genomen, wat de belemmeringen, wat zijn de mogelijke oplossingen?</a:t>
            </a:r>
          </a:p>
          <a:p>
            <a:pPr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Zijn de juiste organisaties erbij betrokken 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hebben zij volgens afspraak uitgevoerd?</a:t>
            </a:r>
            <a:endParaRPr lang="nl-NL" sz="18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Lukt het binnen de termijn?</a:t>
            </a:r>
          </a:p>
          <a:p>
            <a:pPr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Klopt de voorgestelde organisatiestructuur / projectstructuur?</a:t>
            </a:r>
          </a:p>
          <a:p>
            <a:pPr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er tussentijdse wijzigingen geweest, zo ja welke, waarom en voldeden ze?</a:t>
            </a:r>
          </a:p>
          <a:p>
            <a:pPr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Moet er worden bijgestuurd, doorontwikkeld of stopgezet?</a:t>
            </a:r>
          </a:p>
          <a:p>
            <a:pPr marL="0" indent="0">
              <a:buNone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tabLst>
                <a:tab pos="228600" algn="l"/>
              </a:tabLst>
            </a:pP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</a:rPr>
              <a:t>Dit is met name kwalitatieve evaluatie.</a:t>
            </a:r>
          </a:p>
        </p:txBody>
      </p:sp>
    </p:spTree>
    <p:extLst>
      <p:ext uri="{BB962C8B-B14F-4D97-AF65-F5344CB8AC3E}">
        <p14:creationId xmlns:p14="http://schemas.microsoft.com/office/powerpoint/2010/main" val="142759557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F03459E3B1AE429A6269F6506A6BFD" ma:contentTypeVersion="13" ma:contentTypeDescription="Een nieuw document maken." ma:contentTypeScope="" ma:versionID="62185ffd90fe6362dc07367f4eac9c73">
  <xsd:schema xmlns:xsd="http://www.w3.org/2001/XMLSchema" xmlns:xs="http://www.w3.org/2001/XMLSchema" xmlns:p="http://schemas.microsoft.com/office/2006/metadata/properties" xmlns:ns2="1abb52bf-6d3b-4806-851d-c3f959f665d9" xmlns:ns3="f3ae9720-85b6-4d36-b51d-11c8bdafdcf6" targetNamespace="http://schemas.microsoft.com/office/2006/metadata/properties" ma:root="true" ma:fieldsID="d0ba8ff5ab34e733ed1cbbc85e11df5c" ns2:_="" ns3:_="">
    <xsd:import namespace="1abb52bf-6d3b-4806-851d-c3f959f665d9"/>
    <xsd:import namespace="f3ae9720-85b6-4d36-b51d-11c8bdafdc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b52bf-6d3b-4806-851d-c3f959f66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9720-85b6-4d36-b51d-11c8bdafdc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ae9720-85b6-4d36-b51d-11c8bdafdcf6">
      <UserInfo>
        <DisplayName>Ellen Lacor</DisplayName>
        <AccountId>457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5A6B265-6EF4-4841-9836-265BB9320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C429E-7B9B-4B76-AEAE-6EF5C9328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bb52bf-6d3b-4806-851d-c3f959f665d9"/>
    <ds:schemaRef ds:uri="f3ae9720-85b6-4d36-b51d-11c8bdafd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6E82AF-B77A-4BEB-BAEE-6967456B48A8}">
  <ds:schemaRefs>
    <ds:schemaRef ds:uri="http://purl.org/dc/dcmitype/"/>
    <ds:schemaRef ds:uri="http://schemas.openxmlformats.org/package/2006/metadata/core-properties"/>
    <ds:schemaRef ds:uri="1abb52bf-6d3b-4806-851d-c3f959f665d9"/>
    <ds:schemaRef ds:uri="f3ae9720-85b6-4d36-b51d-11c8bdafdcf6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1592</Words>
  <Application>Microsoft Office PowerPoint</Application>
  <PresentationFormat>Diavoorstelling (4:3)</PresentationFormat>
  <Paragraphs>312</Paragraphs>
  <Slides>31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Aangepast ontwerp</vt:lpstr>
      <vt:lpstr>1_Aangepast ontwerp</vt:lpstr>
      <vt:lpstr>2_Aangepast ontwerp</vt:lpstr>
      <vt:lpstr>Webinar Evaluatie GOAB periode 2019-2022 </vt:lpstr>
      <vt:lpstr>Welkom</vt:lpstr>
      <vt:lpstr>Dit webinar </vt:lpstr>
      <vt:lpstr>Agenda </vt:lpstr>
      <vt:lpstr>1. Waarom evalueren</vt:lpstr>
      <vt:lpstr>PowerPoint-presentatie</vt:lpstr>
      <vt:lpstr>Planevaluatie, procesevaluatie en effectevaluatie </vt:lpstr>
      <vt:lpstr>Planevaluatie </vt:lpstr>
      <vt:lpstr>Procesevaluatie </vt:lpstr>
      <vt:lpstr>Effectevaluatie </vt:lpstr>
      <vt:lpstr>Onderdelen GOAB</vt:lpstr>
      <vt:lpstr>Planevaluatie GOAB </vt:lpstr>
      <vt:lpstr>Procesevaluatie GOAB </vt:lpstr>
      <vt:lpstr>Procesevaluatie Toeleiding</vt:lpstr>
      <vt:lpstr>Procesevaluatie Bereik </vt:lpstr>
      <vt:lpstr>Procesevaluatie Voorschoolse educatie</vt:lpstr>
      <vt:lpstr>Procesevaluatie Vroegschoolse educatie</vt:lpstr>
      <vt:lpstr>Procesevaluatie Doorgaande lijn</vt:lpstr>
      <vt:lpstr>Procesevaluatie OAB-activiteiten</vt:lpstr>
      <vt:lpstr>Effectmeting GOAB </vt:lpstr>
      <vt:lpstr>Hoe antwoorden: benutten lokale bronnen </vt:lpstr>
      <vt:lpstr>Hoe antwoorden: benutten landelijke bronnen </vt:lpstr>
      <vt:lpstr>Voorbeelden </vt:lpstr>
      <vt:lpstr>Voorbeelden </vt:lpstr>
      <vt:lpstr>Voorbeelden </vt:lpstr>
      <vt:lpstr>Voorbeelden </vt:lpstr>
      <vt:lpstr>Voorbeelden </vt:lpstr>
      <vt:lpstr>3. Vervolg: nieuw/herzien GOAB-plan</vt:lpstr>
      <vt:lpstr>PowerPoint-presentatie</vt:lpstr>
      <vt:lpstr>4. Tips</vt:lpstr>
      <vt:lpstr>5. 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Kenniskring GOAB  regio Midden</dc:title>
  <dc:creator/>
  <cp:lastModifiedBy/>
  <cp:revision>84</cp:revision>
  <dcterms:created xsi:type="dcterms:W3CDTF">2018-03-12T08:46:11Z</dcterms:created>
  <dcterms:modified xsi:type="dcterms:W3CDTF">2022-01-28T15:11:21Z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0x0101003CF03459E3B1AE429A6269F6506A6BFD</vt:lpwstr>
  </property>
  <property fmtid="{D5CDD505-2E9C-101B-9397-08002B2CF9AE}" pid="3" name="Order">
    <vt:r8>14403800</vt:r8>
  </property>
</Properties>
</file>