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 id="2147483672" r:id="rId5"/>
    <p:sldMasterId id="2147483684" r:id="rId6"/>
  </p:sldMasterIdLst>
  <p:notesMasterIdLst>
    <p:notesMasterId r:id="rId21"/>
  </p:notesMasterIdLst>
  <p:handoutMasterIdLst>
    <p:handoutMasterId r:id="rId22"/>
  </p:handoutMasterIdLst>
  <p:sldIdLst>
    <p:sldId id="472" r:id="rId7"/>
    <p:sldId id="482" r:id="rId8"/>
    <p:sldId id="470" r:id="rId9"/>
    <p:sldId id="486" r:id="rId10"/>
    <p:sldId id="495" r:id="rId11"/>
    <p:sldId id="490" r:id="rId12"/>
    <p:sldId id="498" r:id="rId13"/>
    <p:sldId id="493" r:id="rId14"/>
    <p:sldId id="496" r:id="rId15"/>
    <p:sldId id="487" r:id="rId16"/>
    <p:sldId id="494" r:id="rId17"/>
    <p:sldId id="497" r:id="rId18"/>
    <p:sldId id="491" r:id="rId19"/>
    <p:sldId id="478" r:id="rId20"/>
  </p:sldIdLst>
  <p:sldSz cx="9144000" cy="6858000" type="screen4x3"/>
  <p:notesSz cx="6797675" cy="992822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eu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eur" initials="A" lastIdx="1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E60038"/>
    <a:srgbClr val="F00038"/>
    <a:srgbClr val="DC0038"/>
    <a:srgbClr val="D20038"/>
    <a:srgbClr val="E09C17"/>
    <a:srgbClr val="B6C930"/>
    <a:srgbClr val="6CB7CB"/>
    <a:srgbClr val="C300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3E4663-7AEA-40A1-A9C7-DFB0075CE569}" v="3" dt="2022-11-23T13:17:29.31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84E427A-3D55-4303-BF80-6455036E1DE7}" styleName="Stijl, thema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7B26C5-4107-4FEC-AEDC-1716B250A1EF}" styleName="Stijl, lich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Stijl, licht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76398" autoAdjust="0"/>
  </p:normalViewPr>
  <p:slideViewPr>
    <p:cSldViewPr>
      <p:cViewPr varScale="1">
        <p:scale>
          <a:sx n="58" d="100"/>
          <a:sy n="58" d="100"/>
        </p:scale>
        <p:origin x="1488" y="56"/>
      </p:cViewPr>
      <p:guideLst>
        <p:guide orient="horz" pos="2160"/>
        <p:guide pos="2880"/>
      </p:guideLst>
    </p:cSldViewPr>
  </p:slideViewPr>
  <p:notesTextViewPr>
    <p:cViewPr>
      <p:scale>
        <a:sx n="1" d="1"/>
        <a:sy n="1" d="1"/>
      </p:scale>
      <p:origin x="0" y="0"/>
    </p:cViewPr>
  </p:notesTextViewPr>
  <p:notesViewPr>
    <p:cSldViewPr>
      <p:cViewPr varScale="1">
        <p:scale>
          <a:sx n="82" d="100"/>
          <a:sy n="82" d="100"/>
        </p:scale>
        <p:origin x="-2064"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2"/>
            <a:ext cx="2945659" cy="496412"/>
          </a:xfrm>
          <a:prstGeom prst="rect">
            <a:avLst/>
          </a:prstGeom>
        </p:spPr>
        <p:txBody>
          <a:bodyPr vert="horz" lIns="91402" tIns="45701" rIns="91402" bIns="45701" rtlCol="0"/>
          <a:lstStyle>
            <a:lvl1pPr algn="l">
              <a:defRPr sz="1200"/>
            </a:lvl1pPr>
          </a:lstStyle>
          <a:p>
            <a:endParaRPr lang="nl-NL" dirty="0"/>
          </a:p>
        </p:txBody>
      </p:sp>
      <p:sp>
        <p:nvSpPr>
          <p:cNvPr id="3" name="Tijdelijke aanduiding voor datum 2"/>
          <p:cNvSpPr>
            <a:spLocks noGrp="1"/>
          </p:cNvSpPr>
          <p:nvPr>
            <p:ph type="dt" sz="quarter" idx="1"/>
          </p:nvPr>
        </p:nvSpPr>
        <p:spPr>
          <a:xfrm>
            <a:off x="3850444" y="2"/>
            <a:ext cx="2945659" cy="496412"/>
          </a:xfrm>
          <a:prstGeom prst="rect">
            <a:avLst/>
          </a:prstGeom>
        </p:spPr>
        <p:txBody>
          <a:bodyPr vert="horz" lIns="91402" tIns="45701" rIns="91402" bIns="45701" rtlCol="0"/>
          <a:lstStyle>
            <a:lvl1pPr algn="r">
              <a:defRPr sz="1200"/>
            </a:lvl1pPr>
          </a:lstStyle>
          <a:p>
            <a:fld id="{8F0E7337-30A0-40FD-83DB-14D720A00201}" type="datetimeFigureOut">
              <a:rPr lang="nl-NL" smtClean="0"/>
              <a:pPr/>
              <a:t>29-11-2022</a:t>
            </a:fld>
            <a:endParaRPr lang="nl-NL" dirty="0"/>
          </a:p>
        </p:txBody>
      </p:sp>
      <p:sp>
        <p:nvSpPr>
          <p:cNvPr id="4" name="Tijdelijke aanduiding voor voettekst 3"/>
          <p:cNvSpPr>
            <a:spLocks noGrp="1"/>
          </p:cNvSpPr>
          <p:nvPr>
            <p:ph type="ftr" sz="quarter" idx="2"/>
          </p:nvPr>
        </p:nvSpPr>
        <p:spPr>
          <a:xfrm>
            <a:off x="0" y="9430092"/>
            <a:ext cx="2945659" cy="496412"/>
          </a:xfrm>
          <a:prstGeom prst="rect">
            <a:avLst/>
          </a:prstGeom>
        </p:spPr>
        <p:txBody>
          <a:bodyPr vert="horz" lIns="91402" tIns="45701" rIns="91402" bIns="45701"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50444" y="9430092"/>
            <a:ext cx="2945659" cy="496412"/>
          </a:xfrm>
          <a:prstGeom prst="rect">
            <a:avLst/>
          </a:prstGeom>
        </p:spPr>
        <p:txBody>
          <a:bodyPr vert="horz" lIns="91402" tIns="45701" rIns="91402" bIns="45701" rtlCol="0" anchor="b"/>
          <a:lstStyle>
            <a:lvl1pPr algn="r">
              <a:defRPr sz="1200"/>
            </a:lvl1pPr>
          </a:lstStyle>
          <a:p>
            <a:fld id="{F9CEAF4C-C301-4D37-A231-F5DA0E1F4D94}" type="slidenum">
              <a:rPr lang="nl-NL" smtClean="0"/>
              <a:pPr/>
              <a:t>‹nr.›</a:t>
            </a:fld>
            <a:endParaRPr lang="nl-NL" dirty="0"/>
          </a:p>
        </p:txBody>
      </p:sp>
    </p:spTree>
    <p:extLst>
      <p:ext uri="{BB962C8B-B14F-4D97-AF65-F5344CB8AC3E}">
        <p14:creationId xmlns:p14="http://schemas.microsoft.com/office/powerpoint/2010/main" val="1742545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2"/>
            <a:ext cx="2945659" cy="496412"/>
          </a:xfrm>
          <a:prstGeom prst="rect">
            <a:avLst/>
          </a:prstGeom>
        </p:spPr>
        <p:txBody>
          <a:bodyPr vert="horz" lIns="91402" tIns="45701" rIns="91402" bIns="45701" rtlCol="0"/>
          <a:lstStyle>
            <a:lvl1pPr algn="l">
              <a:defRPr sz="1200"/>
            </a:lvl1pPr>
          </a:lstStyle>
          <a:p>
            <a:endParaRPr lang="nl-NL" dirty="0"/>
          </a:p>
        </p:txBody>
      </p:sp>
      <p:sp>
        <p:nvSpPr>
          <p:cNvPr id="3" name="Tijdelijke aanduiding voor datum 2"/>
          <p:cNvSpPr>
            <a:spLocks noGrp="1"/>
          </p:cNvSpPr>
          <p:nvPr>
            <p:ph type="dt" idx="1"/>
          </p:nvPr>
        </p:nvSpPr>
        <p:spPr>
          <a:xfrm>
            <a:off x="3850444" y="2"/>
            <a:ext cx="2945659" cy="496412"/>
          </a:xfrm>
          <a:prstGeom prst="rect">
            <a:avLst/>
          </a:prstGeom>
        </p:spPr>
        <p:txBody>
          <a:bodyPr vert="horz" lIns="91402" tIns="45701" rIns="91402" bIns="45701" rtlCol="0"/>
          <a:lstStyle>
            <a:lvl1pPr algn="r">
              <a:defRPr sz="1200"/>
            </a:lvl1pPr>
          </a:lstStyle>
          <a:p>
            <a:fld id="{BF9AE5E5-352E-438A-8CFC-4858913546C3}" type="datetimeFigureOut">
              <a:rPr lang="nl-NL" smtClean="0"/>
              <a:pPr/>
              <a:t>29-11-2022</a:t>
            </a:fld>
            <a:endParaRPr lang="nl-NL" dirty="0"/>
          </a:p>
        </p:txBody>
      </p:sp>
      <p:sp>
        <p:nvSpPr>
          <p:cNvPr id="4" name="Tijdelijke aanduiding voor dia-afbeelding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02" tIns="45701" rIns="91402" bIns="45701" rtlCol="0" anchor="ctr"/>
          <a:lstStyle/>
          <a:p>
            <a:endParaRPr lang="nl-NL" dirty="0"/>
          </a:p>
        </p:txBody>
      </p:sp>
      <p:sp>
        <p:nvSpPr>
          <p:cNvPr id="5" name="Tijdelijke aanduiding voor notities 4"/>
          <p:cNvSpPr>
            <a:spLocks noGrp="1"/>
          </p:cNvSpPr>
          <p:nvPr>
            <p:ph type="body" sz="quarter" idx="3"/>
          </p:nvPr>
        </p:nvSpPr>
        <p:spPr>
          <a:xfrm>
            <a:off x="679768" y="4715911"/>
            <a:ext cx="5438140" cy="4467701"/>
          </a:xfrm>
          <a:prstGeom prst="rect">
            <a:avLst/>
          </a:prstGeom>
        </p:spPr>
        <p:txBody>
          <a:bodyPr vert="horz" lIns="91402" tIns="45701" rIns="91402" bIns="45701"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30092"/>
            <a:ext cx="2945659" cy="496412"/>
          </a:xfrm>
          <a:prstGeom prst="rect">
            <a:avLst/>
          </a:prstGeom>
        </p:spPr>
        <p:txBody>
          <a:bodyPr vert="horz" lIns="91402" tIns="45701" rIns="91402" bIns="45701"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50444" y="9430092"/>
            <a:ext cx="2945659" cy="496412"/>
          </a:xfrm>
          <a:prstGeom prst="rect">
            <a:avLst/>
          </a:prstGeom>
        </p:spPr>
        <p:txBody>
          <a:bodyPr vert="horz" lIns="91402" tIns="45701" rIns="91402" bIns="45701" rtlCol="0" anchor="b"/>
          <a:lstStyle>
            <a:lvl1pPr algn="r">
              <a:defRPr sz="1200"/>
            </a:lvl1pPr>
          </a:lstStyle>
          <a:p>
            <a:fld id="{4213B8BC-D8C5-4B33-B5A5-D5EC5D998100}" type="slidenum">
              <a:rPr lang="nl-NL" smtClean="0"/>
              <a:pPr/>
              <a:t>‹nr.›</a:t>
            </a:fld>
            <a:endParaRPr lang="nl-NL"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213B8BC-D8C5-4B33-B5A5-D5EC5D998100}" type="slidenum">
              <a:rPr lang="nl-NL" smtClean="0"/>
              <a:pPr/>
              <a:t>1</a:t>
            </a:fld>
            <a:endParaRPr lang="nl-NL" dirty="0"/>
          </a:p>
        </p:txBody>
      </p:sp>
    </p:spTree>
    <p:extLst>
      <p:ext uri="{BB962C8B-B14F-4D97-AF65-F5344CB8AC3E}">
        <p14:creationId xmlns:p14="http://schemas.microsoft.com/office/powerpoint/2010/main" val="1956890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gn="l" fontAlgn="base"/>
            <a:endParaRPr lang="nl-NL" dirty="0">
              <a:solidFill>
                <a:srgbClr val="000000"/>
              </a:solidFill>
              <a:latin typeface="Calibri" panose="020F0502020204030204" pitchFamily="34" charset="0"/>
            </a:endParaRPr>
          </a:p>
        </p:txBody>
      </p:sp>
      <p:sp>
        <p:nvSpPr>
          <p:cNvPr id="4" name="Tijdelijke aanduiding voor dianummer 3"/>
          <p:cNvSpPr>
            <a:spLocks noGrp="1"/>
          </p:cNvSpPr>
          <p:nvPr>
            <p:ph type="sldNum" sz="quarter" idx="5"/>
          </p:nvPr>
        </p:nvSpPr>
        <p:spPr/>
        <p:txBody>
          <a:bodyPr/>
          <a:lstStyle/>
          <a:p>
            <a:fld id="{4213B8BC-D8C5-4B33-B5A5-D5EC5D998100}" type="slidenum">
              <a:rPr lang="nl-NL" smtClean="0"/>
              <a:pPr/>
              <a:t>11</a:t>
            </a:fld>
            <a:endParaRPr lang="nl-NL" dirty="0"/>
          </a:p>
        </p:txBody>
      </p:sp>
    </p:spTree>
    <p:extLst>
      <p:ext uri="{BB962C8B-B14F-4D97-AF65-F5344CB8AC3E}">
        <p14:creationId xmlns:p14="http://schemas.microsoft.com/office/powerpoint/2010/main" val="4276407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gn="l" fontAlgn="base"/>
            <a:endParaRPr lang="nl-NL" dirty="0">
              <a:solidFill>
                <a:srgbClr val="000000"/>
              </a:solidFill>
              <a:latin typeface="Calibri" panose="020F0502020204030204" pitchFamily="34" charset="0"/>
            </a:endParaRPr>
          </a:p>
        </p:txBody>
      </p:sp>
      <p:sp>
        <p:nvSpPr>
          <p:cNvPr id="4" name="Tijdelijke aanduiding voor dianummer 3"/>
          <p:cNvSpPr>
            <a:spLocks noGrp="1"/>
          </p:cNvSpPr>
          <p:nvPr>
            <p:ph type="sldNum" sz="quarter" idx="5"/>
          </p:nvPr>
        </p:nvSpPr>
        <p:spPr/>
        <p:txBody>
          <a:bodyPr/>
          <a:lstStyle/>
          <a:p>
            <a:fld id="{4213B8BC-D8C5-4B33-B5A5-D5EC5D998100}" type="slidenum">
              <a:rPr lang="nl-NL" smtClean="0"/>
              <a:pPr/>
              <a:t>12</a:t>
            </a:fld>
            <a:endParaRPr lang="nl-NL" dirty="0"/>
          </a:p>
        </p:txBody>
      </p:sp>
    </p:spTree>
    <p:extLst>
      <p:ext uri="{BB962C8B-B14F-4D97-AF65-F5344CB8AC3E}">
        <p14:creationId xmlns:p14="http://schemas.microsoft.com/office/powerpoint/2010/main" val="376959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gn="l" fontAlgn="base"/>
            <a:endParaRPr lang="nl-NL" dirty="0">
              <a:solidFill>
                <a:srgbClr val="000000"/>
              </a:solidFill>
              <a:latin typeface="Calibri" panose="020F0502020204030204" pitchFamily="34" charset="0"/>
            </a:endParaRPr>
          </a:p>
        </p:txBody>
      </p:sp>
      <p:sp>
        <p:nvSpPr>
          <p:cNvPr id="4" name="Tijdelijke aanduiding voor dianummer 3"/>
          <p:cNvSpPr>
            <a:spLocks noGrp="1"/>
          </p:cNvSpPr>
          <p:nvPr>
            <p:ph type="sldNum" sz="quarter" idx="5"/>
          </p:nvPr>
        </p:nvSpPr>
        <p:spPr/>
        <p:txBody>
          <a:bodyPr/>
          <a:lstStyle/>
          <a:p>
            <a:fld id="{4213B8BC-D8C5-4B33-B5A5-D5EC5D998100}" type="slidenum">
              <a:rPr lang="nl-NL" smtClean="0"/>
              <a:pPr/>
              <a:t>13</a:t>
            </a:fld>
            <a:endParaRPr lang="nl-NL" dirty="0"/>
          </a:p>
        </p:txBody>
      </p:sp>
    </p:spTree>
    <p:extLst>
      <p:ext uri="{BB962C8B-B14F-4D97-AF65-F5344CB8AC3E}">
        <p14:creationId xmlns:p14="http://schemas.microsoft.com/office/powerpoint/2010/main" val="4276407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Wij blijven nog even online voor eventuele vragen.</a:t>
            </a:r>
          </a:p>
          <a:p>
            <a:endParaRPr lang="nl-NL" dirty="0"/>
          </a:p>
        </p:txBody>
      </p:sp>
      <p:sp>
        <p:nvSpPr>
          <p:cNvPr id="4" name="Tijdelijke aanduiding voor dianummer 3"/>
          <p:cNvSpPr>
            <a:spLocks noGrp="1"/>
          </p:cNvSpPr>
          <p:nvPr>
            <p:ph type="sldNum" sz="quarter" idx="5"/>
          </p:nvPr>
        </p:nvSpPr>
        <p:spPr/>
        <p:txBody>
          <a:bodyPr/>
          <a:lstStyle/>
          <a:p>
            <a:fld id="{4213B8BC-D8C5-4B33-B5A5-D5EC5D998100}" type="slidenum">
              <a:rPr lang="nl-NL" smtClean="0"/>
              <a:pPr/>
              <a:t>14</a:t>
            </a:fld>
            <a:endParaRPr lang="nl-NL" dirty="0"/>
          </a:p>
        </p:txBody>
      </p:sp>
    </p:spTree>
    <p:extLst>
      <p:ext uri="{BB962C8B-B14F-4D97-AF65-F5344CB8AC3E}">
        <p14:creationId xmlns:p14="http://schemas.microsoft.com/office/powerpoint/2010/main" val="95198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p:cNvSpPr>
            <a:spLocks noGrp="1"/>
          </p:cNvSpPr>
          <p:nvPr>
            <p:ph type="sldNum" sz="quarter" idx="10"/>
          </p:nvPr>
        </p:nvSpPr>
        <p:spPr/>
        <p:txBody>
          <a:bodyPr/>
          <a:lstStyle/>
          <a:p>
            <a:fld id="{4213B8BC-D8C5-4B33-B5A5-D5EC5D998100}" type="slidenum">
              <a:rPr lang="nl-NL" smtClean="0"/>
              <a:pPr/>
              <a:t>2</a:t>
            </a:fld>
            <a:endParaRPr lang="nl-NL" dirty="0"/>
          </a:p>
        </p:txBody>
      </p:sp>
    </p:spTree>
    <p:extLst>
      <p:ext uri="{BB962C8B-B14F-4D97-AF65-F5344CB8AC3E}">
        <p14:creationId xmlns:p14="http://schemas.microsoft.com/office/powerpoint/2010/main" val="3366922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4213B8BC-D8C5-4B33-B5A5-D5EC5D998100}" type="slidenum">
              <a:rPr lang="nl-NL" smtClean="0"/>
              <a:pPr/>
              <a:t>3</a:t>
            </a:fld>
            <a:endParaRPr lang="nl-NL" dirty="0"/>
          </a:p>
        </p:txBody>
      </p:sp>
    </p:spTree>
    <p:extLst>
      <p:ext uri="{BB962C8B-B14F-4D97-AF65-F5344CB8AC3E}">
        <p14:creationId xmlns:p14="http://schemas.microsoft.com/office/powerpoint/2010/main" val="3351228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buFont typeface="Symbol" panose="05050102010706020507" pitchFamily="18" charset="2"/>
              <a:buChar char="-"/>
            </a:pPr>
            <a:endParaRPr lang="nl-NL" sz="1200" b="1" dirty="0">
              <a:solidFill>
                <a:srgbClr val="000000"/>
              </a:solidFill>
              <a:cs typeface="Calibri"/>
            </a:endParaRPr>
          </a:p>
          <a:p>
            <a:pPr marL="0" indent="0">
              <a:buNone/>
            </a:pPr>
            <a:endParaRPr lang="nl-NL" sz="1200" dirty="0">
              <a:cs typeface="Calibri"/>
            </a:endParaRPr>
          </a:p>
          <a:p>
            <a:pPr marL="0" lvl="0" indent="0">
              <a:buSzPts val="1000"/>
              <a:buFont typeface="Symbol" panose="05050102010706020507" pitchFamily="18" charset="2"/>
              <a:buNone/>
              <a:tabLst>
                <a:tab pos="457200" algn="l"/>
              </a:tabLst>
            </a:pPr>
            <a:endParaRPr lang="nl-NL" dirty="0"/>
          </a:p>
        </p:txBody>
      </p:sp>
      <p:sp>
        <p:nvSpPr>
          <p:cNvPr id="4" name="Tijdelijke aanduiding voor dianummer 3"/>
          <p:cNvSpPr>
            <a:spLocks noGrp="1"/>
          </p:cNvSpPr>
          <p:nvPr>
            <p:ph type="sldNum" sz="quarter" idx="5"/>
          </p:nvPr>
        </p:nvSpPr>
        <p:spPr/>
        <p:txBody>
          <a:bodyPr/>
          <a:lstStyle/>
          <a:p>
            <a:fld id="{4213B8BC-D8C5-4B33-B5A5-D5EC5D998100}" type="slidenum">
              <a:rPr lang="nl-NL" smtClean="0"/>
              <a:pPr/>
              <a:t>4</a:t>
            </a:fld>
            <a:endParaRPr lang="nl-NL" dirty="0"/>
          </a:p>
        </p:txBody>
      </p:sp>
    </p:spTree>
    <p:extLst>
      <p:ext uri="{BB962C8B-B14F-4D97-AF65-F5344CB8AC3E}">
        <p14:creationId xmlns:p14="http://schemas.microsoft.com/office/powerpoint/2010/main" val="3129735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lvl="0" indent="0">
              <a:buSzPts val="1000"/>
              <a:buFont typeface="Symbol" panose="05050102010706020507" pitchFamily="18" charset="2"/>
              <a:buNone/>
              <a:tabLst>
                <a:tab pos="457200" algn="l"/>
              </a:tabLst>
            </a:pPr>
            <a:endParaRPr lang="nl-NL" dirty="0"/>
          </a:p>
        </p:txBody>
      </p:sp>
      <p:sp>
        <p:nvSpPr>
          <p:cNvPr id="4" name="Tijdelijke aanduiding voor dianummer 3"/>
          <p:cNvSpPr>
            <a:spLocks noGrp="1"/>
          </p:cNvSpPr>
          <p:nvPr>
            <p:ph type="sldNum" sz="quarter" idx="5"/>
          </p:nvPr>
        </p:nvSpPr>
        <p:spPr/>
        <p:txBody>
          <a:bodyPr/>
          <a:lstStyle/>
          <a:p>
            <a:fld id="{4213B8BC-D8C5-4B33-B5A5-D5EC5D998100}" type="slidenum">
              <a:rPr lang="nl-NL" smtClean="0"/>
              <a:pPr/>
              <a:t>5</a:t>
            </a:fld>
            <a:endParaRPr lang="nl-NL" dirty="0"/>
          </a:p>
        </p:txBody>
      </p:sp>
    </p:spTree>
    <p:extLst>
      <p:ext uri="{BB962C8B-B14F-4D97-AF65-F5344CB8AC3E}">
        <p14:creationId xmlns:p14="http://schemas.microsoft.com/office/powerpoint/2010/main" val="3893699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sz="1200" dirty="0">
              <a:effectLst/>
              <a:highlight>
                <a:srgbClr val="FFFF00"/>
              </a:highlight>
              <a:latin typeface="Calibri" panose="020F0502020204030204" pitchFamily="34" charset="0"/>
              <a:ea typeface="Calibri" panose="020F0502020204030204" pitchFamily="34" charset="0"/>
            </a:endParaRPr>
          </a:p>
        </p:txBody>
      </p:sp>
      <p:sp>
        <p:nvSpPr>
          <p:cNvPr id="4" name="Tijdelijke aanduiding voor dianummer 3"/>
          <p:cNvSpPr>
            <a:spLocks noGrp="1"/>
          </p:cNvSpPr>
          <p:nvPr>
            <p:ph type="sldNum" sz="quarter" idx="5"/>
          </p:nvPr>
        </p:nvSpPr>
        <p:spPr/>
        <p:txBody>
          <a:bodyPr/>
          <a:lstStyle/>
          <a:p>
            <a:fld id="{4213B8BC-D8C5-4B33-B5A5-D5EC5D998100}" type="slidenum">
              <a:rPr lang="nl-NL" smtClean="0"/>
              <a:pPr/>
              <a:t>6</a:t>
            </a:fld>
            <a:endParaRPr lang="nl-NL" dirty="0"/>
          </a:p>
        </p:txBody>
      </p:sp>
    </p:spTree>
    <p:extLst>
      <p:ext uri="{BB962C8B-B14F-4D97-AF65-F5344CB8AC3E}">
        <p14:creationId xmlns:p14="http://schemas.microsoft.com/office/powerpoint/2010/main" val="3777730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213B8BC-D8C5-4B33-B5A5-D5EC5D998100}" type="slidenum">
              <a:rPr lang="nl-NL" smtClean="0"/>
              <a:pPr/>
              <a:t>8</a:t>
            </a:fld>
            <a:endParaRPr lang="nl-NL" dirty="0"/>
          </a:p>
        </p:txBody>
      </p:sp>
    </p:spTree>
    <p:extLst>
      <p:ext uri="{BB962C8B-B14F-4D97-AF65-F5344CB8AC3E}">
        <p14:creationId xmlns:p14="http://schemas.microsoft.com/office/powerpoint/2010/main" val="3864798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213B8BC-D8C5-4B33-B5A5-D5EC5D998100}" type="slidenum">
              <a:rPr lang="nl-NL" smtClean="0"/>
              <a:pPr/>
              <a:t>9</a:t>
            </a:fld>
            <a:endParaRPr lang="nl-NL" dirty="0"/>
          </a:p>
        </p:txBody>
      </p:sp>
    </p:spTree>
    <p:extLst>
      <p:ext uri="{BB962C8B-B14F-4D97-AF65-F5344CB8AC3E}">
        <p14:creationId xmlns:p14="http://schemas.microsoft.com/office/powerpoint/2010/main" val="3795257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213B8BC-D8C5-4B33-B5A5-D5EC5D998100}" type="slidenum">
              <a:rPr lang="nl-NL" smtClean="0"/>
              <a:pPr/>
              <a:t>10</a:t>
            </a:fld>
            <a:endParaRPr lang="nl-NL" dirty="0"/>
          </a:p>
        </p:txBody>
      </p:sp>
    </p:spTree>
    <p:extLst>
      <p:ext uri="{BB962C8B-B14F-4D97-AF65-F5344CB8AC3E}">
        <p14:creationId xmlns:p14="http://schemas.microsoft.com/office/powerpoint/2010/main" val="2840728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dirty="0"/>
              <a:t>Klik om de stijl te bewerken</a:t>
            </a:r>
          </a:p>
        </p:txBody>
      </p:sp>
      <p:sp>
        <p:nvSpPr>
          <p:cNvPr id="3" name="Ondertitel 2"/>
          <p:cNvSpPr>
            <a:spLocks noGrp="1"/>
          </p:cNvSpPr>
          <p:nvPr>
            <p:ph type="subTitle" idx="1"/>
          </p:nvPr>
        </p:nvSpPr>
        <p:spPr>
          <a:xfrm>
            <a:off x="1403648" y="386104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8" name="Tijdelijke aanduiding voor tekst 7"/>
          <p:cNvSpPr>
            <a:spLocks noGrp="1"/>
          </p:cNvSpPr>
          <p:nvPr>
            <p:ph type="body" sz="quarter" idx="13" hasCustomPrompt="1"/>
          </p:nvPr>
        </p:nvSpPr>
        <p:spPr>
          <a:xfrm>
            <a:off x="179512" y="6237312"/>
            <a:ext cx="2232025" cy="360040"/>
          </a:xfrm>
        </p:spPr>
        <p:txBody>
          <a:bodyPr>
            <a:noAutofit/>
          </a:bodyPr>
          <a:lstStyle>
            <a:lvl1pPr marL="0" indent="0">
              <a:buNone/>
              <a:defRPr sz="1800">
                <a:solidFill>
                  <a:schemeClr val="bg1"/>
                </a:solidFill>
              </a:defRPr>
            </a:lvl1pPr>
          </a:lstStyle>
          <a:p>
            <a:pPr lvl="0"/>
            <a:r>
              <a:rPr lang="nl-NL" dirty="0"/>
              <a:t>Datum</a:t>
            </a:r>
          </a:p>
        </p:txBody>
      </p:sp>
      <p:sp>
        <p:nvSpPr>
          <p:cNvPr id="10" name="Tijdelijke aanduiding voor tekst 9"/>
          <p:cNvSpPr>
            <a:spLocks noGrp="1"/>
          </p:cNvSpPr>
          <p:nvPr>
            <p:ph type="body" sz="quarter" idx="14" hasCustomPrompt="1"/>
          </p:nvPr>
        </p:nvSpPr>
        <p:spPr>
          <a:xfrm>
            <a:off x="6156176" y="6021288"/>
            <a:ext cx="2592388" cy="836712"/>
          </a:xfrm>
        </p:spPr>
        <p:txBody>
          <a:bodyPr>
            <a:noAutofit/>
          </a:bodyPr>
          <a:lstStyle>
            <a:lvl1pPr marL="0" indent="0" algn="r">
              <a:buNone/>
              <a:defRPr sz="1800">
                <a:solidFill>
                  <a:schemeClr val="bg1"/>
                </a:solidFill>
              </a:defRPr>
            </a:lvl1pPr>
          </a:lstStyle>
          <a:p>
            <a:r>
              <a:rPr lang="nl-NL" dirty="0"/>
              <a:t>Naam</a:t>
            </a:r>
          </a:p>
          <a:p>
            <a:r>
              <a:rPr lang="nl-NL" dirty="0"/>
              <a:t>Contactgegevens</a:t>
            </a:r>
          </a:p>
        </p:txBody>
      </p:sp>
    </p:spTree>
    <p:extLst>
      <p:ext uri="{BB962C8B-B14F-4D97-AF65-F5344CB8AC3E}">
        <p14:creationId xmlns:p14="http://schemas.microsoft.com/office/powerpoint/2010/main" val="3603522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467544" y="6005053"/>
            <a:ext cx="2133600" cy="365125"/>
          </a:xfrm>
          <a:prstGeom prst="rect">
            <a:avLst/>
          </a:prstGeom>
        </p:spPr>
        <p:txBody>
          <a:bodyPr/>
          <a:lstStyle/>
          <a:p>
            <a:fld id="{236AC199-9482-441B-B9EC-5B9D494825EE}" type="datetimeFigureOut">
              <a:rPr lang="nl-NL" smtClean="0"/>
              <a:pPr/>
              <a:t>29-11-2022</a:t>
            </a:fld>
            <a:endParaRPr lang="nl-NL" dirty="0"/>
          </a:p>
        </p:txBody>
      </p:sp>
      <p:sp>
        <p:nvSpPr>
          <p:cNvPr id="5" name="Tijdelijke aanduiding voor voettekst 4"/>
          <p:cNvSpPr>
            <a:spLocks noGrp="1"/>
          </p:cNvSpPr>
          <p:nvPr>
            <p:ph type="ftr" sz="quarter" idx="11"/>
          </p:nvPr>
        </p:nvSpPr>
        <p:spPr>
          <a:xfrm>
            <a:off x="4489698" y="5545774"/>
            <a:ext cx="360040" cy="864096"/>
          </a:xfrm>
          <a:prstGeom prst="rect">
            <a:avLst/>
          </a:prstGeom>
        </p:spPr>
        <p:txBody>
          <a:bodyPr/>
          <a:lstStyle/>
          <a:p>
            <a:endParaRPr lang="nl-NL" dirty="0"/>
          </a:p>
        </p:txBody>
      </p:sp>
      <p:sp>
        <p:nvSpPr>
          <p:cNvPr id="6" name="Tijdelijke aanduiding voor dianummer 5"/>
          <p:cNvSpPr>
            <a:spLocks noGrp="1"/>
          </p:cNvSpPr>
          <p:nvPr>
            <p:ph type="sldNum" sz="quarter" idx="12"/>
          </p:nvPr>
        </p:nvSpPr>
        <p:spPr>
          <a:xfrm>
            <a:off x="1790328" y="5764181"/>
            <a:ext cx="1773560" cy="846869"/>
          </a:xfrm>
          <a:prstGeom prst="rect">
            <a:avLst/>
          </a:prstGeom>
        </p:spPr>
        <p:txBody>
          <a:bodyPr/>
          <a:lstStyle/>
          <a:p>
            <a:fld id="{5FF7CC98-7642-4BCD-A3C1-C8256B60A87D}" type="slidenum">
              <a:rPr lang="nl-NL" smtClean="0"/>
              <a:pPr/>
              <a:t>‹nr.›</a:t>
            </a:fld>
            <a:endParaRPr lang="nl-NL" dirty="0"/>
          </a:p>
        </p:txBody>
      </p:sp>
    </p:spTree>
    <p:extLst>
      <p:ext uri="{BB962C8B-B14F-4D97-AF65-F5344CB8AC3E}">
        <p14:creationId xmlns:p14="http://schemas.microsoft.com/office/powerpoint/2010/main" val="3058853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a:xfrm>
            <a:off x="467544" y="6005053"/>
            <a:ext cx="2133600" cy="365125"/>
          </a:xfrm>
          <a:prstGeom prst="rect">
            <a:avLst/>
          </a:prstGeom>
        </p:spPr>
        <p:txBody>
          <a:bodyPr/>
          <a:lstStyle/>
          <a:p>
            <a:fld id="{236AC199-9482-441B-B9EC-5B9D494825EE}" type="datetimeFigureOut">
              <a:rPr lang="nl-NL" smtClean="0"/>
              <a:pPr/>
              <a:t>29-11-2022</a:t>
            </a:fld>
            <a:endParaRPr lang="nl-NL" dirty="0"/>
          </a:p>
        </p:txBody>
      </p:sp>
      <p:sp>
        <p:nvSpPr>
          <p:cNvPr id="4" name="Tijdelijke aanduiding voor voettekst 3"/>
          <p:cNvSpPr>
            <a:spLocks noGrp="1"/>
          </p:cNvSpPr>
          <p:nvPr>
            <p:ph type="ftr" sz="quarter" idx="11"/>
          </p:nvPr>
        </p:nvSpPr>
        <p:spPr>
          <a:xfrm>
            <a:off x="4489698" y="5545774"/>
            <a:ext cx="360040" cy="864096"/>
          </a:xfrm>
          <a:prstGeom prst="rect">
            <a:avLst/>
          </a:prstGeom>
        </p:spPr>
        <p:txBody>
          <a:bodyPr/>
          <a:lstStyle/>
          <a:p>
            <a:endParaRPr lang="nl-NL" dirty="0"/>
          </a:p>
        </p:txBody>
      </p:sp>
      <p:sp>
        <p:nvSpPr>
          <p:cNvPr id="5" name="Tijdelijke aanduiding voor dianummer 4"/>
          <p:cNvSpPr>
            <a:spLocks noGrp="1"/>
          </p:cNvSpPr>
          <p:nvPr>
            <p:ph type="sldNum" sz="quarter" idx="12"/>
          </p:nvPr>
        </p:nvSpPr>
        <p:spPr>
          <a:xfrm>
            <a:off x="1790328" y="5764181"/>
            <a:ext cx="1773560" cy="846869"/>
          </a:xfrm>
          <a:prstGeom prst="rect">
            <a:avLst/>
          </a:prstGeom>
        </p:spPr>
        <p:txBody>
          <a:bodyPr/>
          <a:lstStyle/>
          <a:p>
            <a:fld id="{5FF7CC98-7642-4BCD-A3C1-C8256B60A87D}" type="slidenum">
              <a:rPr lang="nl-NL" smtClean="0"/>
              <a:pPr/>
              <a:t>‹nr.›</a:t>
            </a:fld>
            <a:endParaRPr lang="nl-NL" dirty="0"/>
          </a:p>
        </p:txBody>
      </p:sp>
    </p:spTree>
    <p:extLst>
      <p:ext uri="{BB962C8B-B14F-4D97-AF65-F5344CB8AC3E}">
        <p14:creationId xmlns:p14="http://schemas.microsoft.com/office/powerpoint/2010/main" val="3994292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a:xfrm>
            <a:off x="467544" y="6005053"/>
            <a:ext cx="2133600" cy="365125"/>
          </a:xfrm>
          <a:prstGeom prst="rect">
            <a:avLst/>
          </a:prstGeom>
        </p:spPr>
        <p:txBody>
          <a:bodyPr/>
          <a:lstStyle/>
          <a:p>
            <a:fld id="{236AC199-9482-441B-B9EC-5B9D494825EE}" type="datetimeFigureOut">
              <a:rPr lang="nl-NL" smtClean="0"/>
              <a:pPr/>
              <a:t>29-11-2022</a:t>
            </a:fld>
            <a:endParaRPr lang="nl-NL" dirty="0"/>
          </a:p>
        </p:txBody>
      </p:sp>
      <p:sp>
        <p:nvSpPr>
          <p:cNvPr id="3" name="Tijdelijke aanduiding voor voettekst 2"/>
          <p:cNvSpPr>
            <a:spLocks noGrp="1"/>
          </p:cNvSpPr>
          <p:nvPr>
            <p:ph type="ftr" sz="quarter" idx="11"/>
          </p:nvPr>
        </p:nvSpPr>
        <p:spPr>
          <a:xfrm>
            <a:off x="4489698" y="5545774"/>
            <a:ext cx="360040" cy="864096"/>
          </a:xfrm>
          <a:prstGeom prst="rect">
            <a:avLst/>
          </a:prstGeom>
        </p:spPr>
        <p:txBody>
          <a:bodyPr/>
          <a:lstStyle/>
          <a:p>
            <a:endParaRPr lang="nl-NL" dirty="0"/>
          </a:p>
        </p:txBody>
      </p:sp>
      <p:sp>
        <p:nvSpPr>
          <p:cNvPr id="4" name="Tijdelijke aanduiding voor dianummer 3"/>
          <p:cNvSpPr>
            <a:spLocks noGrp="1"/>
          </p:cNvSpPr>
          <p:nvPr>
            <p:ph type="sldNum" sz="quarter" idx="12"/>
          </p:nvPr>
        </p:nvSpPr>
        <p:spPr>
          <a:xfrm>
            <a:off x="1790328" y="5764181"/>
            <a:ext cx="1773560" cy="846869"/>
          </a:xfrm>
          <a:prstGeom prst="rect">
            <a:avLst/>
          </a:prstGeom>
        </p:spPr>
        <p:txBody>
          <a:bodyPr/>
          <a:lstStyle/>
          <a:p>
            <a:fld id="{5FF7CC98-7642-4BCD-A3C1-C8256B60A87D}" type="slidenum">
              <a:rPr lang="nl-NL" smtClean="0"/>
              <a:pPr/>
              <a:t>‹nr.›</a:t>
            </a:fld>
            <a:endParaRPr lang="nl-NL" dirty="0"/>
          </a:p>
        </p:txBody>
      </p:sp>
    </p:spTree>
    <p:extLst>
      <p:ext uri="{BB962C8B-B14F-4D97-AF65-F5344CB8AC3E}">
        <p14:creationId xmlns:p14="http://schemas.microsoft.com/office/powerpoint/2010/main" val="2997216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tekst 7"/>
          <p:cNvSpPr>
            <a:spLocks noGrp="1"/>
          </p:cNvSpPr>
          <p:nvPr>
            <p:ph type="body" sz="quarter" idx="13" hasCustomPrompt="1"/>
          </p:nvPr>
        </p:nvSpPr>
        <p:spPr>
          <a:xfrm>
            <a:off x="179512" y="6237312"/>
            <a:ext cx="2232025" cy="360040"/>
          </a:xfrm>
        </p:spPr>
        <p:txBody>
          <a:bodyPr>
            <a:normAutofit/>
          </a:bodyPr>
          <a:lstStyle>
            <a:lvl1pPr marL="0" indent="0">
              <a:buNone/>
              <a:defRPr sz="1400">
                <a:solidFill>
                  <a:schemeClr val="bg1"/>
                </a:solidFill>
              </a:defRPr>
            </a:lvl1pPr>
          </a:lstStyle>
          <a:p>
            <a:pPr lvl="0"/>
            <a:r>
              <a:rPr lang="nl-NL" dirty="0"/>
              <a:t>Datum</a:t>
            </a:r>
          </a:p>
        </p:txBody>
      </p:sp>
      <p:sp>
        <p:nvSpPr>
          <p:cNvPr id="8" name="Tijdelijke aanduiding voor tekst 9"/>
          <p:cNvSpPr>
            <a:spLocks noGrp="1"/>
          </p:cNvSpPr>
          <p:nvPr>
            <p:ph type="body" sz="quarter" idx="14" hasCustomPrompt="1"/>
          </p:nvPr>
        </p:nvSpPr>
        <p:spPr>
          <a:xfrm>
            <a:off x="6156176" y="6093296"/>
            <a:ext cx="2592388" cy="648271"/>
          </a:xfrm>
        </p:spPr>
        <p:txBody>
          <a:bodyPr/>
          <a:lstStyle>
            <a:lvl1pPr marL="0" indent="0" algn="r">
              <a:buNone/>
              <a:defRPr sz="1400">
                <a:solidFill>
                  <a:schemeClr val="bg1"/>
                </a:solidFill>
              </a:defRPr>
            </a:lvl1pPr>
          </a:lstStyle>
          <a:p>
            <a:r>
              <a:rPr lang="nl-NL" dirty="0"/>
              <a:t>Naam</a:t>
            </a:r>
          </a:p>
          <a:p>
            <a:r>
              <a:rPr lang="nl-NL" dirty="0"/>
              <a:t>Contactgegevens</a:t>
            </a:r>
          </a:p>
        </p:txBody>
      </p:sp>
    </p:spTree>
    <p:extLst>
      <p:ext uri="{BB962C8B-B14F-4D97-AF65-F5344CB8AC3E}">
        <p14:creationId xmlns:p14="http://schemas.microsoft.com/office/powerpoint/2010/main" val="3053695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6" name="Tijdelijke aanduiding voor tekst 7"/>
          <p:cNvSpPr>
            <a:spLocks noGrp="1"/>
          </p:cNvSpPr>
          <p:nvPr>
            <p:ph type="body" sz="quarter" idx="13" hasCustomPrompt="1"/>
          </p:nvPr>
        </p:nvSpPr>
        <p:spPr>
          <a:xfrm>
            <a:off x="179512" y="6237312"/>
            <a:ext cx="2232025" cy="360040"/>
          </a:xfrm>
        </p:spPr>
        <p:txBody>
          <a:bodyPr>
            <a:normAutofit/>
          </a:bodyPr>
          <a:lstStyle>
            <a:lvl1pPr marL="0" indent="0">
              <a:buNone/>
              <a:defRPr sz="1400">
                <a:solidFill>
                  <a:schemeClr val="bg1"/>
                </a:solidFill>
              </a:defRPr>
            </a:lvl1pPr>
          </a:lstStyle>
          <a:p>
            <a:pPr lvl="0"/>
            <a:r>
              <a:rPr lang="nl-NL" dirty="0"/>
              <a:t>Datum</a:t>
            </a:r>
          </a:p>
        </p:txBody>
      </p:sp>
      <p:sp>
        <p:nvSpPr>
          <p:cNvPr id="7" name="Tijdelijke aanduiding voor tekst 9"/>
          <p:cNvSpPr>
            <a:spLocks noGrp="1"/>
          </p:cNvSpPr>
          <p:nvPr>
            <p:ph type="body" sz="quarter" idx="14" hasCustomPrompt="1"/>
          </p:nvPr>
        </p:nvSpPr>
        <p:spPr>
          <a:xfrm>
            <a:off x="6156176" y="6093296"/>
            <a:ext cx="2592388" cy="648271"/>
          </a:xfrm>
        </p:spPr>
        <p:txBody>
          <a:bodyPr/>
          <a:lstStyle>
            <a:lvl1pPr marL="0" indent="0" algn="r">
              <a:buNone/>
              <a:defRPr sz="1400">
                <a:solidFill>
                  <a:schemeClr val="bg1"/>
                </a:solidFill>
              </a:defRPr>
            </a:lvl1pPr>
          </a:lstStyle>
          <a:p>
            <a:r>
              <a:rPr lang="nl-NL" dirty="0"/>
              <a:t>Naam</a:t>
            </a:r>
          </a:p>
          <a:p>
            <a:r>
              <a:rPr lang="nl-NL" dirty="0"/>
              <a:t>Contactgegevens</a:t>
            </a:r>
          </a:p>
        </p:txBody>
      </p:sp>
    </p:spTree>
    <p:extLst>
      <p:ext uri="{BB962C8B-B14F-4D97-AF65-F5344CB8AC3E}">
        <p14:creationId xmlns:p14="http://schemas.microsoft.com/office/powerpoint/2010/main" val="3087873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a:xfrm>
            <a:off x="1619672" y="6166306"/>
            <a:ext cx="2133600" cy="365125"/>
          </a:xfrm>
        </p:spPr>
        <p:txBody>
          <a:bodyPr/>
          <a:lstStyle>
            <a:lvl1pPr>
              <a:defRPr/>
            </a:lvl1pPr>
          </a:lstStyle>
          <a:p>
            <a:r>
              <a:rPr lang="nl-NL" dirty="0"/>
              <a:t> </a:t>
            </a:r>
          </a:p>
        </p:txBody>
      </p:sp>
      <p:sp>
        <p:nvSpPr>
          <p:cNvPr id="5" name="Tijdelijke aanduiding voor voettekst 4"/>
          <p:cNvSpPr>
            <a:spLocks noGrp="1"/>
          </p:cNvSpPr>
          <p:nvPr>
            <p:ph type="ftr" sz="quarter" idx="11"/>
          </p:nvPr>
        </p:nvSpPr>
        <p:spPr/>
        <p:txBody>
          <a:bodyPr/>
          <a:lstStyle/>
          <a:p>
            <a:r>
              <a:rPr lang="nl-NL" dirty="0"/>
              <a:t> </a:t>
            </a:r>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lvl1pPr>
              <a:defRPr/>
            </a:lvl1pPr>
          </a:lstStyle>
          <a:p>
            <a:r>
              <a:rPr lang="nl-NL" dirty="0"/>
              <a:t> </a:t>
            </a:r>
          </a:p>
        </p:txBody>
      </p:sp>
      <p:sp>
        <p:nvSpPr>
          <p:cNvPr id="7" name="Tekstvak 6"/>
          <p:cNvSpPr txBox="1"/>
          <p:nvPr userDrawn="1"/>
        </p:nvSpPr>
        <p:spPr>
          <a:xfrm>
            <a:off x="395536" y="6309320"/>
            <a:ext cx="1872208"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solidFill>
                  <a:schemeClr val="bg1"/>
                </a:solidFill>
              </a:rPr>
              <a:t>www.goab.eu</a:t>
            </a:r>
          </a:p>
        </p:txBody>
      </p:sp>
    </p:spTree>
    <p:extLst>
      <p:ext uri="{BB962C8B-B14F-4D97-AF65-F5344CB8AC3E}">
        <p14:creationId xmlns:p14="http://schemas.microsoft.com/office/powerpoint/2010/main" val="3770163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3B78ECC-C7B1-4575-A671-6FDC86F479BC}" type="datetimeFigureOut">
              <a:rPr lang="nl-NL" smtClean="0"/>
              <a:pPr/>
              <a:t>29-11-2022</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p>
            <a:fld id="{5907496F-C5C7-42CF-A1A0-C62DBFA76FEB}" type="slidenum">
              <a:rPr lang="nl-NL" smtClean="0"/>
              <a:pPr/>
              <a:t>‹nr.›</a:t>
            </a:fld>
            <a:endParaRPr lang="nl-NL" dirty="0"/>
          </a:p>
        </p:txBody>
      </p:sp>
    </p:spTree>
    <p:extLst>
      <p:ext uri="{BB962C8B-B14F-4D97-AF65-F5344CB8AC3E}">
        <p14:creationId xmlns:p14="http://schemas.microsoft.com/office/powerpoint/2010/main" val="2584405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23B78ECC-C7B1-4575-A671-6FDC86F479BC}" type="datetimeFigureOut">
              <a:rPr lang="nl-NL" smtClean="0"/>
              <a:pPr/>
              <a:t>29-11-2022</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a:xfrm>
            <a:off x="6553200" y="6356350"/>
            <a:ext cx="2133600" cy="365125"/>
          </a:xfrm>
          <a:prstGeom prst="rect">
            <a:avLst/>
          </a:prstGeom>
        </p:spPr>
        <p:txBody>
          <a:bodyPr/>
          <a:lstStyle/>
          <a:p>
            <a:fld id="{5907496F-C5C7-42CF-A1A0-C62DBFA76FEB}" type="slidenum">
              <a:rPr lang="nl-NL" smtClean="0"/>
              <a:pPr/>
              <a:t>‹nr.›</a:t>
            </a:fld>
            <a:endParaRPr lang="nl-NL" dirty="0"/>
          </a:p>
        </p:txBody>
      </p:sp>
    </p:spTree>
    <p:extLst>
      <p:ext uri="{BB962C8B-B14F-4D97-AF65-F5344CB8AC3E}">
        <p14:creationId xmlns:p14="http://schemas.microsoft.com/office/powerpoint/2010/main" val="1927622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23B78ECC-C7B1-4575-A671-6FDC86F479BC}" type="datetimeFigureOut">
              <a:rPr lang="nl-NL" smtClean="0"/>
              <a:pPr/>
              <a:t>29-11-2022</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a:xfrm>
            <a:off x="6553200" y="6356350"/>
            <a:ext cx="2133600" cy="365125"/>
          </a:xfrm>
          <a:prstGeom prst="rect">
            <a:avLst/>
          </a:prstGeom>
        </p:spPr>
        <p:txBody>
          <a:bodyPr/>
          <a:lstStyle/>
          <a:p>
            <a:fld id="{5907496F-C5C7-42CF-A1A0-C62DBFA76FEB}" type="slidenum">
              <a:rPr lang="nl-NL" smtClean="0"/>
              <a:pPr/>
              <a:t>‹nr.›</a:t>
            </a:fld>
            <a:endParaRPr lang="nl-NL" dirty="0"/>
          </a:p>
        </p:txBody>
      </p:sp>
    </p:spTree>
    <p:extLst>
      <p:ext uri="{BB962C8B-B14F-4D97-AF65-F5344CB8AC3E}">
        <p14:creationId xmlns:p14="http://schemas.microsoft.com/office/powerpoint/2010/main" val="666114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3B78ECC-C7B1-4575-A671-6FDC86F479BC}" type="datetimeFigureOut">
              <a:rPr lang="nl-NL" smtClean="0"/>
              <a:pPr/>
              <a:t>29-11-2022</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a:xfrm>
            <a:off x="6553200" y="6356350"/>
            <a:ext cx="2133600" cy="365125"/>
          </a:xfrm>
          <a:prstGeom prst="rect">
            <a:avLst/>
          </a:prstGeom>
        </p:spPr>
        <p:txBody>
          <a:bodyPr/>
          <a:lstStyle/>
          <a:p>
            <a:fld id="{5907496F-C5C7-42CF-A1A0-C62DBFA76FEB}" type="slidenum">
              <a:rPr lang="nl-NL" smtClean="0"/>
              <a:pPr/>
              <a:t>‹nr.›</a:t>
            </a:fld>
            <a:endParaRPr lang="nl-NL" dirty="0"/>
          </a:p>
        </p:txBody>
      </p:sp>
    </p:spTree>
    <p:extLst>
      <p:ext uri="{BB962C8B-B14F-4D97-AF65-F5344CB8AC3E}">
        <p14:creationId xmlns:p14="http://schemas.microsoft.com/office/powerpoint/2010/main" val="257298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a:xfrm>
            <a:off x="467544" y="6005053"/>
            <a:ext cx="2133600" cy="365125"/>
          </a:xfrm>
          <a:prstGeom prst="rect">
            <a:avLst/>
          </a:prstGeom>
        </p:spPr>
        <p:txBody>
          <a:bodyPr/>
          <a:lstStyle/>
          <a:p>
            <a:endParaRPr lang="nl-NL" dirty="0"/>
          </a:p>
        </p:txBody>
      </p:sp>
      <p:sp>
        <p:nvSpPr>
          <p:cNvPr id="5" name="Tijdelijke aanduiding voor voettekst 4"/>
          <p:cNvSpPr>
            <a:spLocks noGrp="1"/>
          </p:cNvSpPr>
          <p:nvPr>
            <p:ph type="ftr" sz="quarter" idx="11"/>
          </p:nvPr>
        </p:nvSpPr>
        <p:spPr>
          <a:xfrm>
            <a:off x="4489698" y="5545774"/>
            <a:ext cx="360040" cy="864096"/>
          </a:xfrm>
          <a:prstGeom prst="rect">
            <a:avLst/>
          </a:prstGeom>
        </p:spPr>
        <p:txBody>
          <a:bodyPr/>
          <a:lstStyle/>
          <a:p>
            <a:r>
              <a:rPr lang="nl-NL" dirty="0"/>
              <a:t> </a:t>
            </a:r>
          </a:p>
        </p:txBody>
      </p:sp>
      <p:sp>
        <p:nvSpPr>
          <p:cNvPr id="6" name="Tijdelijke aanduiding voor dianummer 5"/>
          <p:cNvSpPr>
            <a:spLocks noGrp="1"/>
          </p:cNvSpPr>
          <p:nvPr>
            <p:ph type="sldNum" sz="quarter" idx="12"/>
          </p:nvPr>
        </p:nvSpPr>
        <p:spPr>
          <a:xfrm>
            <a:off x="1790328" y="5764181"/>
            <a:ext cx="1773560" cy="846869"/>
          </a:xfrm>
          <a:prstGeom prst="rect">
            <a:avLst/>
          </a:prstGeom>
        </p:spPr>
        <p:txBody>
          <a:bodyPr/>
          <a:lstStyle/>
          <a:p>
            <a:endParaRPr lang="nl-NL" dirty="0"/>
          </a:p>
        </p:txBody>
      </p:sp>
    </p:spTree>
    <p:extLst>
      <p:ext uri="{BB962C8B-B14F-4D97-AF65-F5344CB8AC3E}">
        <p14:creationId xmlns:p14="http://schemas.microsoft.com/office/powerpoint/2010/main" val="31437649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1.xml"/><Relationship Id="rId7" Type="http://schemas.openxmlformats.org/officeDocument/2006/relationships/image" Target="../media/image4.gif"/><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3.png"/><Relationship Id="rId5" Type="http://schemas.openxmlformats.org/officeDocument/2006/relationships/theme" Target="../theme/theme3.xml"/><Relationship Id="rId4" Type="http://schemas.openxmlformats.org/officeDocument/2006/relationships/slideLayout" Target="../slideLayouts/slideLayout12.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Afbeelding 8"/>
          <p:cNvPicPr>
            <a:picLocks noChangeAspect="1"/>
          </p:cNvPicPr>
          <p:nvPr/>
        </p:nvPicPr>
        <p:blipFill rotWithShape="1">
          <a:blip r:embed="rId5" cstate="print">
            <a:extLst>
              <a:ext uri="{28A0092B-C50C-407E-A947-70E740481C1C}">
                <a14:useLocalDpi xmlns:a14="http://schemas.microsoft.com/office/drawing/2010/main" val="0"/>
              </a:ext>
            </a:extLst>
          </a:blip>
          <a:srcRect l="17805" b="67802"/>
          <a:stretch/>
        </p:blipFill>
        <p:spPr>
          <a:xfrm>
            <a:off x="0" y="-243408"/>
            <a:ext cx="9144000" cy="1944216"/>
          </a:xfrm>
          <a:prstGeom prst="rect">
            <a:avLst/>
          </a:prstGeom>
        </p:spPr>
      </p:pic>
      <p:sp>
        <p:nvSpPr>
          <p:cNvPr id="8" name="Rond enkele hoek rechthoek 7"/>
          <p:cNvSpPr/>
          <p:nvPr/>
        </p:nvSpPr>
        <p:spPr>
          <a:xfrm>
            <a:off x="0" y="6021288"/>
            <a:ext cx="9144000" cy="836712"/>
          </a:xfrm>
          <a:prstGeom prst="round1Rect">
            <a:avLst>
              <a:gd name="adj" fmla="val 50000"/>
            </a:avLst>
          </a:prstGeom>
          <a:solidFill>
            <a:srgbClr val="6CB7CB"/>
          </a:solidFill>
          <a:ln>
            <a:solidFill>
              <a:srgbClr val="6CB7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titel 1"/>
          <p:cNvSpPr>
            <a:spLocks noGrp="1"/>
          </p:cNvSpPr>
          <p:nvPr>
            <p:ph type="title"/>
          </p:nvPr>
        </p:nvSpPr>
        <p:spPr>
          <a:xfrm>
            <a:off x="457200" y="1761954"/>
            <a:ext cx="8229600" cy="1143000"/>
          </a:xfrm>
          <a:prstGeom prst="rect">
            <a:avLst/>
          </a:prstGeom>
        </p:spPr>
        <p:txBody>
          <a:bodyPr vert="horz" lIns="91440" tIns="45720" rIns="91440" bIns="45720" rtlCol="0" anchor="ctr">
            <a:normAutofit/>
          </a:bodyPr>
          <a:lstStyle/>
          <a:p>
            <a:r>
              <a:rPr lang="nl-NL" dirty="0"/>
              <a:t>Klik hier om een titel te maken.</a:t>
            </a:r>
          </a:p>
        </p:txBody>
      </p:sp>
      <p:sp>
        <p:nvSpPr>
          <p:cNvPr id="3" name="Tijdelijke aanduiding voor tekst 2"/>
          <p:cNvSpPr>
            <a:spLocks noGrp="1"/>
          </p:cNvSpPr>
          <p:nvPr>
            <p:ph type="body" idx="1"/>
          </p:nvPr>
        </p:nvSpPr>
        <p:spPr>
          <a:xfrm>
            <a:off x="457200" y="2996952"/>
            <a:ext cx="8229600" cy="2880320"/>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dirty="0"/>
              <a:t> </a:t>
            </a:r>
          </a:p>
        </p:txBody>
      </p:sp>
      <p:pic>
        <p:nvPicPr>
          <p:cNvPr id="7" name="Afbeelding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59632" y="182960"/>
            <a:ext cx="2715949" cy="908720"/>
          </a:xfrm>
          <a:prstGeom prst="rect">
            <a:avLst/>
          </a:prstGeom>
        </p:spPr>
      </p:pic>
    </p:spTree>
    <p:extLst>
      <p:ext uri="{BB962C8B-B14F-4D97-AF65-F5344CB8AC3E}">
        <p14:creationId xmlns:p14="http://schemas.microsoft.com/office/powerpoint/2010/main" val="39025754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Lst>
  <p:txStyles>
    <p:titleStyle>
      <a:lvl1pPr algn="ctr" defTabSz="914400" rtl="0" eaLnBrk="1" latinLnBrk="0" hangingPunct="1">
        <a:spcBef>
          <a:spcPct val="0"/>
        </a:spcBef>
        <a:buNone/>
        <a:defRPr sz="4400" kern="1200">
          <a:solidFill>
            <a:srgbClr val="E60038"/>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ond enkele hoek rechthoek 10"/>
          <p:cNvSpPr/>
          <p:nvPr userDrawn="1"/>
        </p:nvSpPr>
        <p:spPr>
          <a:xfrm>
            <a:off x="0" y="6021287"/>
            <a:ext cx="9144000" cy="836712"/>
          </a:xfrm>
          <a:prstGeom prst="round1Rect">
            <a:avLst>
              <a:gd name="adj" fmla="val 50000"/>
            </a:avLst>
          </a:prstGeom>
          <a:solidFill>
            <a:srgbClr val="6CB7CB"/>
          </a:solidFill>
          <a:ln>
            <a:solidFill>
              <a:srgbClr val="6CB7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a:t>Klik hier om een titel te maken.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endParaRPr lang="nl-NL" dirty="0"/>
          </a:p>
        </p:txBody>
      </p:sp>
      <p:sp>
        <p:nvSpPr>
          <p:cNvPr id="4" name="Tijdelijke aanduiding voor datum 3"/>
          <p:cNvSpPr>
            <a:spLocks noGrp="1"/>
          </p:cNvSpPr>
          <p:nvPr>
            <p:ph type="dt" sz="half" idx="2"/>
          </p:nvPr>
        </p:nvSpPr>
        <p:spPr>
          <a:xfrm>
            <a:off x="1619672" y="6257080"/>
            <a:ext cx="2133600" cy="365125"/>
          </a:xfrm>
          <a:prstGeom prst="rect">
            <a:avLst/>
          </a:prstGeom>
        </p:spPr>
        <p:txBody>
          <a:bodyPr vert="horz" lIns="91440" tIns="45720" rIns="91440" bIns="45720" rtlCol="0" anchor="ctr"/>
          <a:lstStyle>
            <a:lvl1pPr algn="l">
              <a:defRPr sz="1800">
                <a:solidFill>
                  <a:schemeClr val="bg1"/>
                </a:solidFill>
              </a:defRPr>
            </a:lvl1pPr>
          </a:lstStyle>
          <a:p>
            <a:r>
              <a:rPr lang="nl-NL" dirty="0"/>
              <a:t> </a:t>
            </a:r>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dirty="0"/>
              <a:t> </a:t>
            </a:r>
          </a:p>
        </p:txBody>
      </p:sp>
      <p:pic>
        <p:nvPicPr>
          <p:cNvPr id="8" name="Afbeelding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76255" y="6105013"/>
            <a:ext cx="2000261" cy="669261"/>
          </a:xfrm>
          <a:prstGeom prst="rect">
            <a:avLst/>
          </a:prstGeom>
        </p:spPr>
      </p:pic>
      <p:sp>
        <p:nvSpPr>
          <p:cNvPr id="9" name="Tekstvak 8"/>
          <p:cNvSpPr txBox="1"/>
          <p:nvPr userDrawn="1"/>
        </p:nvSpPr>
        <p:spPr>
          <a:xfrm>
            <a:off x="395536" y="6309320"/>
            <a:ext cx="1872208"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solidFill>
                  <a:schemeClr val="bg1"/>
                </a:solidFill>
              </a:rPr>
              <a:t>www.goab.eu</a:t>
            </a:r>
          </a:p>
        </p:txBody>
      </p:sp>
    </p:spTree>
    <p:extLst>
      <p:ext uri="{BB962C8B-B14F-4D97-AF65-F5344CB8AC3E}">
        <p14:creationId xmlns:p14="http://schemas.microsoft.com/office/powerpoint/2010/main" val="40555136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8" r:id="rId4"/>
    <p:sldLayoutId id="2147483679" r:id="rId5"/>
  </p:sldLayoutIdLst>
  <p:txStyles>
    <p:titleStyle>
      <a:lvl1pPr algn="ctr" defTabSz="914400" rtl="0" eaLnBrk="1" latinLnBrk="0" hangingPunct="1">
        <a:spcBef>
          <a:spcPct val="0"/>
        </a:spcBef>
        <a:buNone/>
        <a:defRPr sz="4400" kern="1200">
          <a:solidFill>
            <a:srgbClr val="E60038"/>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6CB7CB"/>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C30038"/>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E09C17"/>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B6C93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ond enkele hoek rechthoek 10"/>
          <p:cNvSpPr/>
          <p:nvPr userDrawn="1"/>
        </p:nvSpPr>
        <p:spPr>
          <a:xfrm>
            <a:off x="0" y="5589240"/>
            <a:ext cx="9144000" cy="1268760"/>
          </a:xfrm>
          <a:prstGeom prst="round1Rect">
            <a:avLst>
              <a:gd name="adj" fmla="val 50000"/>
            </a:avLst>
          </a:prstGeom>
          <a:solidFill>
            <a:srgbClr val="6CB7CB"/>
          </a:solidFill>
          <a:ln>
            <a:solidFill>
              <a:srgbClr val="6CB7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a:t>Klik om de stijl te bewerken</a:t>
            </a:r>
          </a:p>
        </p:txBody>
      </p:sp>
      <p:sp>
        <p:nvSpPr>
          <p:cNvPr id="3" name="Tijdelijke aanduiding voor tekst 2"/>
          <p:cNvSpPr>
            <a:spLocks noGrp="1"/>
          </p:cNvSpPr>
          <p:nvPr>
            <p:ph type="body" idx="1"/>
          </p:nvPr>
        </p:nvSpPr>
        <p:spPr>
          <a:xfrm>
            <a:off x="457200" y="1600201"/>
            <a:ext cx="8229600" cy="3917032"/>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8" name="Tekstvak 7"/>
          <p:cNvSpPr txBox="1"/>
          <p:nvPr userDrawn="1"/>
        </p:nvSpPr>
        <p:spPr>
          <a:xfrm>
            <a:off x="2555776" y="5761955"/>
            <a:ext cx="6206618" cy="830997"/>
          </a:xfrm>
          <a:prstGeom prst="rect">
            <a:avLst/>
          </a:prstGeom>
          <a:noFill/>
        </p:spPr>
        <p:txBody>
          <a:bodyPr wrap="square" rtlCol="0">
            <a:spAutoFit/>
          </a:bodyPr>
          <a:lstStyle/>
          <a:p>
            <a:r>
              <a:rPr lang="nl-NL" sz="1600" dirty="0">
                <a:solidFill>
                  <a:schemeClr val="bg1"/>
                </a:solidFill>
              </a:rPr>
              <a:t>een</a:t>
            </a:r>
          </a:p>
          <a:p>
            <a:r>
              <a:rPr lang="nl-NL" sz="1600" dirty="0">
                <a:solidFill>
                  <a:schemeClr val="bg1"/>
                </a:solidFill>
              </a:rPr>
              <a:t>samenwerking</a:t>
            </a:r>
          </a:p>
          <a:p>
            <a:r>
              <a:rPr lang="nl-NL" sz="1600" dirty="0">
                <a:solidFill>
                  <a:schemeClr val="bg1"/>
                </a:solidFill>
              </a:rPr>
              <a:t>van:</a:t>
            </a:r>
          </a:p>
        </p:txBody>
      </p:sp>
      <p:pic>
        <p:nvPicPr>
          <p:cNvPr id="9" name="Afbeelding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51520" y="5862360"/>
            <a:ext cx="1944216" cy="650509"/>
          </a:xfrm>
          <a:prstGeom prst="rect">
            <a:avLst/>
          </a:prstGeom>
        </p:spPr>
      </p:pic>
      <p:pic>
        <p:nvPicPr>
          <p:cNvPr id="10" name="Afbeelding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580112" y="5731562"/>
            <a:ext cx="1075456" cy="947381"/>
          </a:xfrm>
          <a:prstGeom prst="rect">
            <a:avLst/>
          </a:prstGeom>
        </p:spPr>
      </p:pic>
      <p:pic>
        <p:nvPicPr>
          <p:cNvPr id="4" name="Afbeelding 3"/>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139952" y="6048312"/>
            <a:ext cx="1227509" cy="458137"/>
          </a:xfrm>
          <a:prstGeom prst="rect">
            <a:avLst/>
          </a:prstGeom>
        </p:spPr>
      </p:pic>
      <p:pic>
        <p:nvPicPr>
          <p:cNvPr id="5" name="Afbeelding 4"/>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936542" y="5862360"/>
            <a:ext cx="2030194" cy="557947"/>
          </a:xfrm>
          <a:prstGeom prst="rect">
            <a:avLst/>
          </a:prstGeom>
        </p:spPr>
      </p:pic>
    </p:spTree>
    <p:extLst>
      <p:ext uri="{BB962C8B-B14F-4D97-AF65-F5344CB8AC3E}">
        <p14:creationId xmlns:p14="http://schemas.microsoft.com/office/powerpoint/2010/main" val="265424091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90" r:id="rId3"/>
    <p:sldLayoutId id="2147483691" r:id="rId4"/>
  </p:sldLayoutIdLst>
  <p:txStyles>
    <p:titleStyle>
      <a:lvl1pPr algn="ctr" defTabSz="914400" rtl="0" eaLnBrk="1" latinLnBrk="0" hangingPunct="1">
        <a:spcBef>
          <a:spcPct val="0"/>
        </a:spcBef>
        <a:buNone/>
        <a:defRPr sz="4400" kern="1200">
          <a:solidFill>
            <a:srgbClr val="E60038"/>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8.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hyperlink" Target="https://open.overheid.nl/repository/ronl-add1856bc0de6e01d3769181e9b2e1c97cb4f2b3/1/pdf/werkprogramma-onderwijsraad-2023.pdf" TargetMode="External"/><Relationship Id="rId3" Type="http://schemas.openxmlformats.org/officeDocument/2006/relationships/hyperlink" Target="https://www.tweedekamer.nl/kamerstukken/brieven_regering/detail?id=2022Z18971&amp;did=2022D40573" TargetMode="External"/><Relationship Id="rId7" Type="http://schemas.openxmlformats.org/officeDocument/2006/relationships/hyperlink" Target="https://www.onderwijsraad.nl/publicaties/adviezen/2022/11/3/taal-en-rekenen-in-het-vizier"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hyperlink" Target="https://www.rijksoverheid.nl/documenten/rapporten/2022/10/05/handreiking-organiseren-en-financieren-van-gezamenlijke-huisvesting-kinderopvang-en-onderwijs" TargetMode="External"/><Relationship Id="rId5" Type="http://schemas.openxmlformats.org/officeDocument/2006/relationships/hyperlink" Target="https://www.rijksoverheid.nl/documenten/publicaties/2022/09/01/masterplan-basisvaardigheden" TargetMode="External"/><Relationship Id="rId4" Type="http://schemas.openxmlformats.org/officeDocument/2006/relationships/hyperlink" Target="https://open.overheid.nl/repository/ronl-0a1e77cfbb8115b216db3b6e40f6c11dc71a2d53/1/pdf/kamerbrief-aanpak-personeelstekort-in-de-kinderopvang.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oab.eu/nieuws/bekendmaking-van-de-oab-beschikkingen-2022-en-2023/"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hyperlink" Target="https://www.onderwijsinspectie.nl/onderwerpen/themaonderzoeken/themaonderzoeken-vve" TargetMode="External"/><Relationship Id="rId4" Type="http://schemas.openxmlformats.org/officeDocument/2006/relationships/hyperlink" Target="https://zoek.officielebekendmakingen.nl/stcrt-2022-27531.html"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onderwijskennis.nl/themas/leertijduitbreiding" TargetMode="External"/><Relationship Id="rId3" Type="http://schemas.openxmlformats.org/officeDocument/2006/relationships/hyperlink" Target="https://kohnstamminstituut.nl/wp-content/uploads/2022/10/1080-Het-pre-COOL-cohort-tot-en-met-groep-8.pdf" TargetMode="External"/><Relationship Id="rId7" Type="http://schemas.openxmlformats.org/officeDocument/2006/relationships/hyperlink" Target="https://www.onderwijskennis.nl/toolkit-jonge-kind"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hyperlink" Target="http://www.onderwijskennis.nl/" TargetMode="External"/><Relationship Id="rId5" Type="http://schemas.openxmlformats.org/officeDocument/2006/relationships/hyperlink" Target="https://dashboards.cbs.nl/v4/onderwijsachterstanden/" TargetMode="External"/><Relationship Id="rId4" Type="http://schemas.openxmlformats.org/officeDocument/2006/relationships/hyperlink" Target="https://kohnstamminstituut.nl/wp-content/uploads/2022/10/1082-Voor-en-vroegschoolse-educatie-helpt.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rijksoverheid.nl/onderwerpen/opvang-vluchtelingen-uit-oekraine/informatie-voor-scholen/rol-van-gemeenten-leerlingenvervoer-en-onderwijshuisvesting#anker-3-specifieke-uitkering-voorschoolse-educatie"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https://www.rijksoverheid.nl/onderwerpen/opvang-vluchtelingen-uit-oekraine/documenten/publicaties/2022/03/13/handreiking-gemeentelijke-opvang-oekrainer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www.kinderopvangtotaal.nl/onderzoek-rtl-nieuws-kinderopvang-fors-duurder-in-2023/"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open.overheid.nl/repository/ronl-9a64dfdff38f524ce00e8c051826aae1e0e04749/1/pdf/Concept%20Invulwijzer%20SiSa%202022%20%20augustus%202022.pdf"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99592" y="2408417"/>
            <a:ext cx="7772400" cy="1470025"/>
          </a:xfrm>
        </p:spPr>
        <p:txBody>
          <a:bodyPr>
            <a:normAutofit fontScale="90000"/>
          </a:bodyPr>
          <a:lstStyle/>
          <a:p>
            <a:br>
              <a:rPr lang="nl-NL" sz="4000" dirty="0">
                <a:latin typeface="Verdana" panose="020B0604030504040204" pitchFamily="34" charset="0"/>
                <a:ea typeface="Verdana" panose="020B0604030504040204" pitchFamily="34" charset="0"/>
              </a:rPr>
            </a:br>
            <a:r>
              <a:rPr lang="nl-NL" sz="4000" dirty="0">
                <a:latin typeface="Verdana" panose="020B0604030504040204" pitchFamily="34" charset="0"/>
                <a:ea typeface="Verdana" panose="020B0604030504040204" pitchFamily="34" charset="0"/>
              </a:rPr>
              <a:t>Kenniskring GOAB </a:t>
            </a:r>
            <a:br>
              <a:rPr lang="nl-NL" sz="4000" dirty="0">
                <a:latin typeface="Verdana" panose="020B0604030504040204" pitchFamily="34" charset="0"/>
                <a:ea typeface="Verdana" panose="020B0604030504040204" pitchFamily="34" charset="0"/>
              </a:rPr>
            </a:br>
            <a:r>
              <a:rPr lang="nl-NL" sz="4000" dirty="0">
                <a:latin typeface="Verdana" panose="020B0604030504040204" pitchFamily="34" charset="0"/>
                <a:ea typeface="Verdana" panose="020B0604030504040204" pitchFamily="34" charset="0"/>
              </a:rPr>
              <a:t>Regio Zuid</a:t>
            </a:r>
            <a:br>
              <a:rPr lang="nl-NL" sz="4000" dirty="0">
                <a:latin typeface="Verdana" panose="020B0604030504040204" pitchFamily="34" charset="0"/>
                <a:ea typeface="Verdana" panose="020B0604030504040204" pitchFamily="34" charset="0"/>
              </a:rPr>
            </a:br>
            <a:endParaRPr lang="nl-NL" sz="4000" dirty="0">
              <a:latin typeface="Verdana" panose="020B0604030504040204" pitchFamily="34" charset="0"/>
              <a:ea typeface="Verdana" panose="020B0604030504040204" pitchFamily="34" charset="0"/>
            </a:endParaRPr>
          </a:p>
        </p:txBody>
      </p:sp>
      <p:sp>
        <p:nvSpPr>
          <p:cNvPr id="3" name="Ondertitel 2"/>
          <p:cNvSpPr>
            <a:spLocks noGrp="1"/>
          </p:cNvSpPr>
          <p:nvPr>
            <p:ph type="subTitle" idx="1"/>
          </p:nvPr>
        </p:nvSpPr>
        <p:spPr>
          <a:xfrm>
            <a:off x="1585392" y="4664732"/>
            <a:ext cx="6400800" cy="1752600"/>
          </a:xfrm>
        </p:spPr>
        <p:txBody>
          <a:bodyPr/>
          <a:lstStyle/>
          <a:p>
            <a:r>
              <a:rPr lang="nl-NL" dirty="0">
                <a:latin typeface="Verdana" panose="020B0604030504040204" pitchFamily="34" charset="0"/>
                <a:ea typeface="Verdana" panose="020B0604030504040204" pitchFamily="34" charset="0"/>
              </a:rPr>
              <a:t>1 december 2022</a:t>
            </a:r>
          </a:p>
        </p:txBody>
      </p:sp>
      <p:sp>
        <p:nvSpPr>
          <p:cNvPr id="4" name="Tijdelijke aanduiding voor tekst 3"/>
          <p:cNvSpPr>
            <a:spLocks noGrp="1"/>
          </p:cNvSpPr>
          <p:nvPr>
            <p:ph type="body" sz="quarter" idx="13"/>
          </p:nvPr>
        </p:nvSpPr>
        <p:spPr/>
        <p:txBody>
          <a:bodyPr/>
          <a:lstStyle/>
          <a:p>
            <a:r>
              <a:rPr lang="nl-NL" dirty="0"/>
              <a:t> </a:t>
            </a:r>
          </a:p>
        </p:txBody>
      </p:sp>
      <p:sp>
        <p:nvSpPr>
          <p:cNvPr id="5" name="Tijdelijke aanduiding voor tekst 4"/>
          <p:cNvSpPr>
            <a:spLocks noGrp="1"/>
          </p:cNvSpPr>
          <p:nvPr>
            <p:ph type="body" sz="quarter" idx="14"/>
          </p:nvPr>
        </p:nvSpPr>
        <p:spPr/>
        <p:txBody>
          <a:bodyPr/>
          <a:lstStyle/>
          <a:p>
            <a:r>
              <a:rPr lang="nl-NL" sz="2000" dirty="0"/>
              <a:t>Anke Oomens</a:t>
            </a:r>
          </a:p>
          <a:p>
            <a:r>
              <a:rPr lang="nl-NL" sz="2000" dirty="0"/>
              <a:t>Anja de Rooij</a:t>
            </a:r>
            <a:endParaRPr lang="nl-NL" dirty="0"/>
          </a:p>
          <a:p>
            <a:endParaRPr lang="nl-NL" dirty="0"/>
          </a:p>
        </p:txBody>
      </p:sp>
    </p:spTree>
    <p:extLst>
      <p:ext uri="{BB962C8B-B14F-4D97-AF65-F5344CB8AC3E}">
        <p14:creationId xmlns:p14="http://schemas.microsoft.com/office/powerpoint/2010/main" val="2786356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BC16BB-37F5-45AF-AC29-10BDB0C3D062}"/>
              </a:ext>
            </a:extLst>
          </p:cNvPr>
          <p:cNvSpPr>
            <a:spLocks noGrp="1"/>
          </p:cNvSpPr>
          <p:nvPr>
            <p:ph type="title"/>
          </p:nvPr>
        </p:nvSpPr>
        <p:spPr>
          <a:xfrm>
            <a:off x="107504" y="274638"/>
            <a:ext cx="8928992" cy="1570186"/>
          </a:xfrm>
        </p:spPr>
        <p:txBody>
          <a:bodyPr>
            <a:normAutofit/>
          </a:bodyPr>
          <a:lstStyle/>
          <a:p>
            <a:r>
              <a:rPr lang="nl-NL" dirty="0">
                <a:latin typeface="Verdana" panose="020B0604030504040204" pitchFamily="34" charset="0"/>
                <a:ea typeface="Verdana" panose="020B0604030504040204" pitchFamily="34" charset="0"/>
              </a:rPr>
              <a:t>6. Een nieuwe GOAB periode</a:t>
            </a:r>
          </a:p>
        </p:txBody>
      </p:sp>
      <p:sp>
        <p:nvSpPr>
          <p:cNvPr id="3" name="Tijdelijke aanduiding voor inhoud 2">
            <a:extLst>
              <a:ext uri="{FF2B5EF4-FFF2-40B4-BE49-F238E27FC236}">
                <a16:creationId xmlns:a16="http://schemas.microsoft.com/office/drawing/2014/main" id="{01E3BAC1-3C88-4880-831B-8ED51086C0F5}"/>
              </a:ext>
            </a:extLst>
          </p:cNvPr>
          <p:cNvSpPr>
            <a:spLocks noGrp="1"/>
          </p:cNvSpPr>
          <p:nvPr>
            <p:ph idx="1"/>
          </p:nvPr>
        </p:nvSpPr>
        <p:spPr>
          <a:xfrm>
            <a:off x="457200" y="1700808"/>
            <a:ext cx="8229600" cy="4353347"/>
          </a:xfrm>
        </p:spPr>
        <p:txBody>
          <a:bodyPr vert="horz" lIns="91440" tIns="45720" rIns="91440" bIns="45720" rtlCol="0" anchor="t">
            <a:noAutofit/>
          </a:bodyPr>
          <a:lstStyle/>
          <a:p>
            <a:pPr marL="0" indent="0">
              <a:buNone/>
            </a:pPr>
            <a:r>
              <a:rPr lang="nl-NL" sz="2000" dirty="0"/>
              <a:t>Waar zet je de komende periode (extra) op in? Bijv doorgaande lijn of ouderbetrokkenheid? </a:t>
            </a:r>
          </a:p>
          <a:p>
            <a:pPr marL="0" indent="0">
              <a:buNone/>
            </a:pPr>
            <a:endParaRPr lang="nl-NL" sz="2000" dirty="0"/>
          </a:p>
          <a:p>
            <a:pPr marL="0" indent="0">
              <a:buNone/>
            </a:pPr>
            <a:r>
              <a:rPr lang="nl-NL" sz="2000" dirty="0"/>
              <a:t>Welke rol spelen: </a:t>
            </a:r>
          </a:p>
          <a:p>
            <a:pPr>
              <a:buFontTx/>
              <a:buChar char="-"/>
            </a:pPr>
            <a:r>
              <a:rPr lang="nl-NL" sz="2000" dirty="0"/>
              <a:t>Plannen van het kabinet (o.a. School en omgeving, Masterplan Basisvaardigheden i.r.t. het Jonge Kind)</a:t>
            </a:r>
          </a:p>
          <a:p>
            <a:pPr>
              <a:buFontTx/>
              <a:buChar char="-"/>
            </a:pPr>
            <a:r>
              <a:rPr lang="nl-NL" sz="2000" dirty="0">
                <a:cs typeface="Calibri"/>
              </a:rPr>
              <a:t>Nationaal Programma Onderwijs (NPO)</a:t>
            </a:r>
          </a:p>
          <a:p>
            <a:pPr>
              <a:buFontTx/>
              <a:buChar char="-"/>
            </a:pPr>
            <a:r>
              <a:rPr lang="nl-NL" sz="2000" dirty="0"/>
              <a:t>Plannen van het nieuwe college</a:t>
            </a:r>
          </a:p>
          <a:p>
            <a:pPr>
              <a:buFontTx/>
              <a:buChar char="-"/>
            </a:pPr>
            <a:r>
              <a:rPr lang="nl-NL" sz="2000" dirty="0">
                <a:solidFill>
                  <a:schemeClr val="tx1"/>
                </a:solidFill>
              </a:rPr>
              <a:t>Verbeterpunten uit Inspectieonderzoek, eigen evaluaties, ve-monitor of resultaatafsprake</a:t>
            </a:r>
            <a:r>
              <a:rPr lang="nl-NL" sz="2000" dirty="0"/>
              <a:t>n</a:t>
            </a:r>
          </a:p>
          <a:p>
            <a:pPr>
              <a:buFontTx/>
              <a:buChar char="-"/>
            </a:pPr>
            <a:endParaRPr lang="nl-NL" sz="2000" dirty="0"/>
          </a:p>
          <a:p>
            <a:pPr marL="0" indent="0">
              <a:buNone/>
            </a:pPr>
            <a:r>
              <a:rPr lang="nl-NL" sz="2000" dirty="0"/>
              <a:t>Welke plannen heb je?</a:t>
            </a:r>
          </a:p>
          <a:p>
            <a:pPr>
              <a:buFontTx/>
              <a:buChar char="-"/>
            </a:pPr>
            <a:endParaRPr lang="nl-NL" sz="1900" dirty="0">
              <a:solidFill>
                <a:schemeClr val="tx1"/>
              </a:solidFill>
            </a:endParaRPr>
          </a:p>
          <a:p>
            <a:endParaRPr lang="nl-NL" sz="1800" dirty="0">
              <a:highlight>
                <a:srgbClr val="FFFF00"/>
              </a:highlight>
            </a:endParaRPr>
          </a:p>
        </p:txBody>
      </p:sp>
    </p:spTree>
    <p:extLst>
      <p:ext uri="{BB962C8B-B14F-4D97-AF65-F5344CB8AC3E}">
        <p14:creationId xmlns:p14="http://schemas.microsoft.com/office/powerpoint/2010/main" val="602261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BC16BB-37F5-45AF-AC29-10BDB0C3D062}"/>
              </a:ext>
            </a:extLst>
          </p:cNvPr>
          <p:cNvSpPr>
            <a:spLocks noGrp="1"/>
          </p:cNvSpPr>
          <p:nvPr>
            <p:ph type="title"/>
          </p:nvPr>
        </p:nvSpPr>
        <p:spPr/>
        <p:txBody>
          <a:bodyPr>
            <a:normAutofit fontScale="90000"/>
          </a:bodyPr>
          <a:lstStyle/>
          <a:p>
            <a:r>
              <a:rPr lang="nl-NL" dirty="0">
                <a:latin typeface="Verdana"/>
                <a:ea typeface="Verdana"/>
              </a:rPr>
              <a:t>7. Overzicht bijeenkomsten en producten</a:t>
            </a:r>
            <a:endParaRPr lang="nl-NL" dirty="0">
              <a:latin typeface="Verdana" panose="020B0604030504040204" pitchFamily="34" charset="0"/>
              <a:ea typeface="Verdana" panose="020B0604030504040204" pitchFamily="34" charset="0"/>
            </a:endParaRPr>
          </a:p>
        </p:txBody>
      </p:sp>
      <p:sp>
        <p:nvSpPr>
          <p:cNvPr id="3" name="Tijdelijke aanduiding voor inhoud 2">
            <a:extLst>
              <a:ext uri="{FF2B5EF4-FFF2-40B4-BE49-F238E27FC236}">
                <a16:creationId xmlns:a16="http://schemas.microsoft.com/office/drawing/2014/main" id="{01E3BAC1-3C88-4880-831B-8ED51086C0F5}"/>
              </a:ext>
            </a:extLst>
          </p:cNvPr>
          <p:cNvSpPr>
            <a:spLocks noGrp="1"/>
          </p:cNvSpPr>
          <p:nvPr>
            <p:ph idx="1"/>
          </p:nvPr>
        </p:nvSpPr>
        <p:spPr/>
        <p:txBody>
          <a:bodyPr vert="horz" lIns="91440" tIns="45720" rIns="91440" bIns="45720" rtlCol="0" anchor="t">
            <a:noAutofit/>
          </a:bodyPr>
          <a:lstStyle/>
          <a:p>
            <a:pPr marL="0" indent="0">
              <a:buNone/>
            </a:pPr>
            <a:r>
              <a:rPr lang="nl-NL" sz="1800" b="1" dirty="0">
                <a:cs typeface="Calibri"/>
              </a:rPr>
              <a:t>Bijeenkomsten</a:t>
            </a:r>
            <a:endParaRPr lang="nl-NL" dirty="0"/>
          </a:p>
          <a:p>
            <a:pPr>
              <a:buFontTx/>
              <a:buChar char="-"/>
            </a:pPr>
            <a:r>
              <a:rPr lang="nl-NL" sz="1800" dirty="0">
                <a:cs typeface="Calibri"/>
              </a:rPr>
              <a:t>Thema bijeenkomst zorgpeuters (januari 2023)</a:t>
            </a:r>
          </a:p>
          <a:p>
            <a:pPr>
              <a:buFontTx/>
              <a:buChar char="-"/>
            </a:pPr>
            <a:r>
              <a:rPr lang="nl-NL" sz="1800" dirty="0">
                <a:cs typeface="Calibri"/>
              </a:rPr>
              <a:t>Inspiratiecollege ontwikkelingsaanbod 0 tot 2,5 jarigen (januari/februari 2023)</a:t>
            </a:r>
          </a:p>
          <a:p>
            <a:pPr>
              <a:buFontTx/>
              <a:buChar char="-"/>
            </a:pPr>
            <a:r>
              <a:rPr lang="nl-NL" sz="1800" dirty="0">
                <a:cs typeface="Calibri"/>
              </a:rPr>
              <a:t>Asielpeuters</a:t>
            </a:r>
          </a:p>
          <a:p>
            <a:pPr>
              <a:buFontTx/>
              <a:buChar char="-"/>
            </a:pPr>
            <a:r>
              <a:rPr lang="nl-NL" sz="1800" dirty="0">
                <a:cs typeface="Calibri"/>
              </a:rPr>
              <a:t>Digitale NPO bijeenkomsten (23, 26 en 31 januari)</a:t>
            </a:r>
          </a:p>
          <a:p>
            <a:pPr marL="0" indent="0">
              <a:buNone/>
            </a:pPr>
            <a:r>
              <a:rPr lang="nl-NL" sz="1800" dirty="0">
                <a:cs typeface="Calibri"/>
              </a:rPr>
              <a:t>Voor ve-aanbieders: </a:t>
            </a:r>
            <a:r>
              <a:rPr lang="nl-NL" sz="1800" dirty="0">
                <a:ea typeface="+mn-lt"/>
                <a:cs typeface="+mn-lt"/>
              </a:rPr>
              <a:t>Themabijeenkomst bereik </a:t>
            </a:r>
          </a:p>
          <a:p>
            <a:pPr marL="0" indent="0">
              <a:buNone/>
            </a:pPr>
            <a:endParaRPr lang="nl-NL" sz="1800" b="1" dirty="0">
              <a:cs typeface="Calibri"/>
            </a:endParaRPr>
          </a:p>
          <a:p>
            <a:pPr marL="0" indent="0">
              <a:buNone/>
            </a:pPr>
            <a:r>
              <a:rPr lang="nl-NL" sz="1800" b="1" dirty="0">
                <a:cs typeface="Calibri"/>
              </a:rPr>
              <a:t>Producten</a:t>
            </a:r>
          </a:p>
          <a:p>
            <a:pPr>
              <a:buFontTx/>
              <a:buChar char="-"/>
            </a:pPr>
            <a:r>
              <a:rPr lang="nl-NL" sz="1800" dirty="0">
                <a:cs typeface="Calibri"/>
              </a:rPr>
              <a:t>Zicht op bereik VE </a:t>
            </a:r>
          </a:p>
          <a:p>
            <a:pPr>
              <a:buFontTx/>
              <a:buChar char="-"/>
            </a:pPr>
            <a:r>
              <a:rPr lang="nl-NL" sz="1800" dirty="0">
                <a:cs typeface="Calibri"/>
              </a:rPr>
              <a:t>Samenwerken met ouders (voor ve-aanbieders en gemeenten)</a:t>
            </a:r>
          </a:p>
          <a:p>
            <a:pPr>
              <a:buFontTx/>
              <a:buChar char="-"/>
            </a:pPr>
            <a:r>
              <a:rPr lang="nl-NL" sz="1800" dirty="0">
                <a:cs typeface="Calibri"/>
              </a:rPr>
              <a:t>Handreiking startende VE-aanbieders </a:t>
            </a:r>
          </a:p>
          <a:p>
            <a:pPr>
              <a:buFontTx/>
              <a:buChar char="-"/>
            </a:pPr>
            <a:r>
              <a:rPr lang="nl-NL" sz="1800" dirty="0">
                <a:cs typeface="Calibri"/>
              </a:rPr>
              <a:t>Kennisclip rond doorgaande lijn VVE </a:t>
            </a:r>
          </a:p>
          <a:p>
            <a:pPr>
              <a:buFontTx/>
              <a:buChar char="-"/>
            </a:pPr>
            <a:r>
              <a:rPr lang="nl-NL" sz="1800" dirty="0">
                <a:cs typeface="Calibri"/>
              </a:rPr>
              <a:t>Kennisclip rond vroegschoolse educatie </a:t>
            </a:r>
          </a:p>
          <a:p>
            <a:pPr marL="0" indent="0">
              <a:buNone/>
            </a:pPr>
            <a:endParaRPr lang="nl-NL" sz="1800" dirty="0">
              <a:cs typeface="Calibri"/>
            </a:endParaRPr>
          </a:p>
        </p:txBody>
      </p:sp>
    </p:spTree>
    <p:extLst>
      <p:ext uri="{BB962C8B-B14F-4D97-AF65-F5344CB8AC3E}">
        <p14:creationId xmlns:p14="http://schemas.microsoft.com/office/powerpoint/2010/main" val="4238760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BC16BB-37F5-45AF-AC29-10BDB0C3D062}"/>
              </a:ext>
            </a:extLst>
          </p:cNvPr>
          <p:cNvSpPr>
            <a:spLocks noGrp="1"/>
          </p:cNvSpPr>
          <p:nvPr>
            <p:ph type="title"/>
          </p:nvPr>
        </p:nvSpPr>
        <p:spPr/>
        <p:txBody>
          <a:bodyPr>
            <a:normAutofit fontScale="90000"/>
          </a:bodyPr>
          <a:lstStyle/>
          <a:p>
            <a:r>
              <a:rPr lang="nl-NL" dirty="0">
                <a:latin typeface="Verdana"/>
                <a:ea typeface="Verdana"/>
              </a:rPr>
              <a:t>7. Terugblik bijeenkomst ve in kleine kernen</a:t>
            </a:r>
            <a:endParaRPr lang="nl-NL" dirty="0">
              <a:latin typeface="Verdana" panose="020B0604030504040204" pitchFamily="34" charset="0"/>
              <a:ea typeface="Verdana" panose="020B0604030504040204" pitchFamily="34" charset="0"/>
            </a:endParaRPr>
          </a:p>
        </p:txBody>
      </p:sp>
      <p:sp>
        <p:nvSpPr>
          <p:cNvPr id="3" name="Tijdelijke aanduiding voor inhoud 2">
            <a:extLst>
              <a:ext uri="{FF2B5EF4-FFF2-40B4-BE49-F238E27FC236}">
                <a16:creationId xmlns:a16="http://schemas.microsoft.com/office/drawing/2014/main" id="{01E3BAC1-3C88-4880-831B-8ED51086C0F5}"/>
              </a:ext>
            </a:extLst>
          </p:cNvPr>
          <p:cNvSpPr>
            <a:spLocks noGrp="1"/>
          </p:cNvSpPr>
          <p:nvPr>
            <p:ph idx="1"/>
          </p:nvPr>
        </p:nvSpPr>
        <p:spPr/>
        <p:txBody>
          <a:bodyPr vert="horz" lIns="91440" tIns="45720" rIns="91440" bIns="45720" rtlCol="0" anchor="t">
            <a:noAutofit/>
          </a:bodyPr>
          <a:lstStyle/>
          <a:p>
            <a:pPr marL="0" indent="0">
              <a:buNone/>
            </a:pPr>
            <a:r>
              <a:rPr lang="nl-NL" sz="1800" b="1" dirty="0">
                <a:cs typeface="Calibri"/>
              </a:rPr>
              <a:t>Digitale bijeenkomst, goede opkomst over ve in kleine kernen</a:t>
            </a:r>
          </a:p>
          <a:p>
            <a:pPr marL="0" indent="0">
              <a:buNone/>
            </a:pPr>
            <a:endParaRPr lang="nl-NL" sz="1800" b="1" dirty="0">
              <a:cs typeface="Calibri"/>
            </a:endParaRPr>
          </a:p>
          <a:p>
            <a:pPr marL="0" indent="0">
              <a:buNone/>
            </a:pPr>
            <a:r>
              <a:rPr lang="nl-NL" sz="1800" b="1" dirty="0">
                <a:cs typeface="Calibri"/>
              </a:rPr>
              <a:t>Tips:</a:t>
            </a:r>
            <a:endParaRPr lang="nl-NL" dirty="0"/>
          </a:p>
          <a:p>
            <a:pPr>
              <a:buFontTx/>
              <a:buChar char="-"/>
            </a:pPr>
            <a:r>
              <a:rPr lang="nl-NL" sz="1800" dirty="0">
                <a:cs typeface="Calibri"/>
              </a:rPr>
              <a:t>ve over twee locaties (incl. vervoer)</a:t>
            </a:r>
          </a:p>
          <a:p>
            <a:pPr>
              <a:buFontTx/>
              <a:buChar char="-"/>
            </a:pPr>
            <a:r>
              <a:rPr lang="nl-NL" sz="1800" dirty="0">
                <a:cs typeface="Calibri"/>
              </a:rPr>
              <a:t>kleine kernen subsidie - toeslag</a:t>
            </a:r>
          </a:p>
          <a:p>
            <a:pPr>
              <a:buFontTx/>
              <a:buChar char="-"/>
            </a:pPr>
            <a:r>
              <a:rPr lang="nl-NL" sz="1800" dirty="0">
                <a:cs typeface="Calibri"/>
              </a:rPr>
              <a:t>groep met 1 pm’er (en max 8 kinderen) evt. i.c.m. kleuters</a:t>
            </a:r>
          </a:p>
          <a:p>
            <a:pPr>
              <a:buFontTx/>
              <a:buChar char="-"/>
            </a:pPr>
            <a:r>
              <a:rPr lang="nl-NL" sz="1800" dirty="0">
                <a:cs typeface="Calibri"/>
              </a:rPr>
              <a:t>combinatie 8 uur met sterk thuisprogramma (geen officieel ve)</a:t>
            </a:r>
          </a:p>
          <a:p>
            <a:pPr>
              <a:buFontTx/>
              <a:buChar char="-"/>
            </a:pPr>
            <a:r>
              <a:rPr lang="nl-NL" sz="1800" dirty="0">
                <a:cs typeface="Calibri"/>
              </a:rPr>
              <a:t>leg keuzes goed vast, houd rekening met gelijk speelveld</a:t>
            </a:r>
          </a:p>
          <a:p>
            <a:pPr>
              <a:buFontTx/>
              <a:buChar char="-"/>
            </a:pPr>
            <a:endParaRPr lang="nl-NL" sz="1800" dirty="0">
              <a:cs typeface="Calibri"/>
            </a:endParaRPr>
          </a:p>
          <a:p>
            <a:pPr marL="0" indent="0">
              <a:buNone/>
            </a:pPr>
            <a:r>
              <a:rPr lang="nl-NL" sz="1800" dirty="0">
                <a:cs typeface="Calibri"/>
              </a:rPr>
              <a:t>Vragen?</a:t>
            </a:r>
          </a:p>
          <a:p>
            <a:pPr>
              <a:buFontTx/>
              <a:buChar char="-"/>
            </a:pPr>
            <a:endParaRPr lang="nl-NL" sz="1800" dirty="0">
              <a:cs typeface="Calibri"/>
            </a:endParaRPr>
          </a:p>
          <a:p>
            <a:pPr>
              <a:buFontTx/>
              <a:buChar char="-"/>
            </a:pPr>
            <a:endParaRPr lang="nl-NL" sz="1800" dirty="0">
              <a:cs typeface="Calibri"/>
            </a:endParaRPr>
          </a:p>
          <a:p>
            <a:pPr>
              <a:buFontTx/>
              <a:buChar char="-"/>
            </a:pPr>
            <a:endParaRPr lang="nl-NL" sz="1800" dirty="0">
              <a:ea typeface="+mn-lt"/>
              <a:cs typeface="+mn-lt"/>
            </a:endParaRPr>
          </a:p>
          <a:p>
            <a:pPr marL="0" indent="0">
              <a:buNone/>
            </a:pPr>
            <a:endParaRPr lang="nl-NL" sz="1800" b="1" dirty="0">
              <a:cs typeface="Calibri"/>
            </a:endParaRPr>
          </a:p>
          <a:p>
            <a:pPr marL="0" indent="0">
              <a:buNone/>
            </a:pPr>
            <a:endParaRPr lang="nl-NL" sz="1800" dirty="0">
              <a:cs typeface="Calibri"/>
            </a:endParaRPr>
          </a:p>
          <a:p>
            <a:pPr marL="0" indent="0">
              <a:buNone/>
            </a:pPr>
            <a:endParaRPr lang="nl-NL" sz="1800" dirty="0">
              <a:cs typeface="Calibri"/>
            </a:endParaRPr>
          </a:p>
        </p:txBody>
      </p:sp>
    </p:spTree>
    <p:extLst>
      <p:ext uri="{BB962C8B-B14F-4D97-AF65-F5344CB8AC3E}">
        <p14:creationId xmlns:p14="http://schemas.microsoft.com/office/powerpoint/2010/main" val="2469584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BC16BB-37F5-45AF-AC29-10BDB0C3D062}"/>
              </a:ext>
            </a:extLst>
          </p:cNvPr>
          <p:cNvSpPr>
            <a:spLocks noGrp="1"/>
          </p:cNvSpPr>
          <p:nvPr>
            <p:ph type="title"/>
          </p:nvPr>
        </p:nvSpPr>
        <p:spPr/>
        <p:txBody>
          <a:bodyPr>
            <a:normAutofit/>
          </a:bodyPr>
          <a:lstStyle/>
          <a:p>
            <a:r>
              <a:rPr lang="nl-NL" dirty="0">
                <a:latin typeface="Verdana"/>
                <a:ea typeface="Verdana"/>
              </a:rPr>
              <a:t>8. In de Etalage </a:t>
            </a:r>
            <a:endParaRPr lang="nl-NL" dirty="0">
              <a:latin typeface="Verdana" panose="020B0604030504040204" pitchFamily="34" charset="0"/>
              <a:ea typeface="Verdana" panose="020B0604030504040204" pitchFamily="34" charset="0"/>
            </a:endParaRPr>
          </a:p>
        </p:txBody>
      </p:sp>
      <p:sp>
        <p:nvSpPr>
          <p:cNvPr id="3" name="Tijdelijke aanduiding voor inhoud 2">
            <a:extLst>
              <a:ext uri="{FF2B5EF4-FFF2-40B4-BE49-F238E27FC236}">
                <a16:creationId xmlns:a16="http://schemas.microsoft.com/office/drawing/2014/main" id="{01E3BAC1-3C88-4880-831B-8ED51086C0F5}"/>
              </a:ext>
            </a:extLst>
          </p:cNvPr>
          <p:cNvSpPr>
            <a:spLocks noGrp="1"/>
          </p:cNvSpPr>
          <p:nvPr>
            <p:ph idx="1"/>
          </p:nvPr>
        </p:nvSpPr>
        <p:spPr>
          <a:xfrm>
            <a:off x="457200" y="1417638"/>
            <a:ext cx="8229600" cy="4708525"/>
          </a:xfrm>
        </p:spPr>
        <p:txBody>
          <a:bodyPr vert="horz" lIns="91440" tIns="45720" rIns="91440" bIns="45720" rtlCol="0" anchor="t">
            <a:noAutofit/>
          </a:bodyPr>
          <a:lstStyle/>
          <a:p>
            <a:pPr marL="457200" lvl="1" indent="0">
              <a:buNone/>
            </a:pPr>
            <a:endParaRPr lang="nl-NL" sz="2200" dirty="0">
              <a:solidFill>
                <a:schemeClr val="tx1"/>
              </a:solidFill>
            </a:endParaRPr>
          </a:p>
          <a:p>
            <a:pPr marL="0" indent="0">
              <a:buNone/>
            </a:pPr>
            <a:endParaRPr lang="nl-NL" sz="1800" dirty="0">
              <a:cs typeface="Calibri"/>
            </a:endParaRPr>
          </a:p>
        </p:txBody>
      </p:sp>
      <p:pic>
        <p:nvPicPr>
          <p:cNvPr id="5" name="Graphic 4" descr="Marketing silhouet">
            <a:extLst>
              <a:ext uri="{FF2B5EF4-FFF2-40B4-BE49-F238E27FC236}">
                <a16:creationId xmlns:a16="http://schemas.microsoft.com/office/drawing/2014/main" id="{66DCD857-FB40-268C-A568-901D287F5C1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7584" y="2204864"/>
            <a:ext cx="1969368" cy="1969368"/>
          </a:xfrm>
          <a:prstGeom prst="rect">
            <a:avLst/>
          </a:prstGeom>
        </p:spPr>
      </p:pic>
      <p:sp>
        <p:nvSpPr>
          <p:cNvPr id="4" name="Tekstvak 3">
            <a:extLst>
              <a:ext uri="{FF2B5EF4-FFF2-40B4-BE49-F238E27FC236}">
                <a16:creationId xmlns:a16="http://schemas.microsoft.com/office/drawing/2014/main" id="{74E72A8E-B9A6-A49E-CA14-5DCFD58E3DC9}"/>
              </a:ext>
            </a:extLst>
          </p:cNvPr>
          <p:cNvSpPr txBox="1"/>
          <p:nvPr/>
        </p:nvSpPr>
        <p:spPr>
          <a:xfrm>
            <a:off x="3635896" y="2636912"/>
            <a:ext cx="4680520" cy="2308324"/>
          </a:xfrm>
          <a:prstGeom prst="rect">
            <a:avLst/>
          </a:prstGeom>
          <a:noFill/>
        </p:spPr>
        <p:txBody>
          <a:bodyPr wrap="square" rtlCol="0">
            <a:spAutoFit/>
          </a:bodyPr>
          <a:lstStyle/>
          <a:p>
            <a:r>
              <a:rPr lang="nl-NL" sz="2400" b="1" dirty="0"/>
              <a:t>Welke tip, ervaring of vraag heb je voor andere gemeenten? </a:t>
            </a:r>
          </a:p>
          <a:p>
            <a:endParaRPr lang="nl-NL" sz="2400" b="1" dirty="0"/>
          </a:p>
          <a:p>
            <a:r>
              <a:rPr lang="nl-NL" sz="2400" b="1" dirty="0"/>
              <a:t>En wie is er al bezig met School en omgeving / Rijke Schooldag?  Wat zijn de ervaringen? </a:t>
            </a:r>
            <a:r>
              <a:rPr lang="nl-NL" sz="2400" b="1"/>
              <a:t>Heb je tips?</a:t>
            </a:r>
            <a:endParaRPr lang="nl-NL" sz="2400" b="1" dirty="0"/>
          </a:p>
        </p:txBody>
      </p:sp>
    </p:spTree>
    <p:extLst>
      <p:ext uri="{BB962C8B-B14F-4D97-AF65-F5344CB8AC3E}">
        <p14:creationId xmlns:p14="http://schemas.microsoft.com/office/powerpoint/2010/main" val="290160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BC16BB-37F5-45AF-AC29-10BDB0C3D062}"/>
              </a:ext>
            </a:extLst>
          </p:cNvPr>
          <p:cNvSpPr>
            <a:spLocks noGrp="1"/>
          </p:cNvSpPr>
          <p:nvPr>
            <p:ph type="title"/>
          </p:nvPr>
        </p:nvSpPr>
        <p:spPr/>
        <p:txBody>
          <a:bodyPr>
            <a:normAutofit/>
          </a:bodyPr>
          <a:lstStyle/>
          <a:p>
            <a:r>
              <a:rPr lang="nl-NL" dirty="0">
                <a:latin typeface="Verdana"/>
                <a:ea typeface="Verdana"/>
              </a:rPr>
              <a:t>9. Evaluatie en afronding</a:t>
            </a:r>
          </a:p>
        </p:txBody>
      </p:sp>
      <p:sp>
        <p:nvSpPr>
          <p:cNvPr id="3" name="Tijdelijke aanduiding voor inhoud 2">
            <a:extLst>
              <a:ext uri="{FF2B5EF4-FFF2-40B4-BE49-F238E27FC236}">
                <a16:creationId xmlns:a16="http://schemas.microsoft.com/office/drawing/2014/main" id="{01E3BAC1-3C88-4880-831B-8ED51086C0F5}"/>
              </a:ext>
            </a:extLst>
          </p:cNvPr>
          <p:cNvSpPr>
            <a:spLocks noGrp="1"/>
          </p:cNvSpPr>
          <p:nvPr>
            <p:ph idx="1"/>
          </p:nvPr>
        </p:nvSpPr>
        <p:spPr/>
        <p:txBody>
          <a:bodyPr vert="horz" lIns="91440" tIns="45720" rIns="91440" bIns="45720" rtlCol="0" anchor="t">
            <a:normAutofit lnSpcReduction="10000"/>
          </a:bodyPr>
          <a:lstStyle/>
          <a:p>
            <a:pPr marL="0" indent="0">
              <a:buNone/>
            </a:pPr>
            <a:r>
              <a:rPr lang="nl-NL" sz="2400" b="1" dirty="0"/>
              <a:t>Evaluatie bijeenkomst</a:t>
            </a:r>
          </a:p>
          <a:p>
            <a:pPr>
              <a:buFontTx/>
              <a:buChar char="-"/>
            </a:pPr>
            <a:r>
              <a:rPr lang="nl-NL" sz="2400" dirty="0"/>
              <a:t>Tips en tops</a:t>
            </a:r>
          </a:p>
          <a:p>
            <a:pPr>
              <a:buFontTx/>
              <a:buChar char="-"/>
            </a:pPr>
            <a:r>
              <a:rPr lang="nl-NL" sz="2400" dirty="0"/>
              <a:t>Vragen op opmerkingen? </a:t>
            </a:r>
          </a:p>
          <a:p>
            <a:pPr marL="0" indent="0">
              <a:buNone/>
            </a:pPr>
            <a:r>
              <a:rPr lang="nl-NL" sz="2400" b="1" dirty="0"/>
              <a:t>	→ mogen in de chat</a:t>
            </a:r>
          </a:p>
          <a:p>
            <a:r>
              <a:rPr lang="nl-NL" sz="2000" dirty="0">
                <a:effectLst/>
                <a:latin typeface="Calibri" panose="020F0502020204030204" pitchFamily="34" charset="0"/>
                <a:ea typeface="Calibri" panose="020F0502020204030204" pitchFamily="34" charset="0"/>
              </a:rPr>
              <a:t>Vraag: VVE peuters asielopvang die niet ingeschreven staan in het BRP van de gemeente tellen niet mee voor de OAB middelen. VVE trajecten nu bekostigd uit de reserve OAB, maar dit is geen structurele oplossing. </a:t>
            </a:r>
          </a:p>
          <a:p>
            <a:pPr marL="0" indent="0">
              <a:buNone/>
            </a:pPr>
            <a:r>
              <a:rPr lang="nl-NL" sz="2000">
                <a:effectLst/>
                <a:latin typeface="Calibri" panose="020F0502020204030204" pitchFamily="34" charset="0"/>
                <a:ea typeface="Calibri" panose="020F0502020204030204" pitchFamily="34" charset="0"/>
              </a:rPr>
              <a:t>       Wat </a:t>
            </a:r>
            <a:r>
              <a:rPr lang="nl-NL" sz="2000" dirty="0">
                <a:effectLst/>
                <a:latin typeface="Calibri" panose="020F0502020204030204" pitchFamily="34" charset="0"/>
                <a:ea typeface="Calibri" panose="020F0502020204030204" pitchFamily="34" charset="0"/>
              </a:rPr>
              <a:t>is het landelijk beleid en welke oplossingen zijn er mogelijk?</a:t>
            </a:r>
          </a:p>
          <a:p>
            <a:pPr marL="0" indent="0">
              <a:buNone/>
            </a:pPr>
            <a:endParaRPr lang="nl-NL" sz="2400" b="1" dirty="0"/>
          </a:p>
          <a:p>
            <a:pPr marL="0" indent="0">
              <a:buNone/>
            </a:pPr>
            <a:r>
              <a:rPr lang="nl-NL" sz="2400" b="1" dirty="0"/>
              <a:t>Ter afronding:</a:t>
            </a:r>
          </a:p>
          <a:p>
            <a:pPr marL="0" indent="0">
              <a:buNone/>
            </a:pPr>
            <a:r>
              <a:rPr lang="nl-NL" sz="2400" dirty="0"/>
              <a:t>Volgende (fysieke) kenniskring: 30 maart 2023 (met ve-aanbieders) en 29 juni 2023</a:t>
            </a:r>
          </a:p>
          <a:p>
            <a:pPr>
              <a:buFontTx/>
              <a:buChar char="-"/>
            </a:pPr>
            <a:endParaRPr lang="nl-NL" sz="1600" dirty="0"/>
          </a:p>
          <a:p>
            <a:pPr marL="0" indent="0">
              <a:buNone/>
            </a:pPr>
            <a:endParaRPr lang="nl-NL" sz="1600" dirty="0"/>
          </a:p>
        </p:txBody>
      </p:sp>
    </p:spTree>
    <p:extLst>
      <p:ext uri="{BB962C8B-B14F-4D97-AF65-F5344CB8AC3E}">
        <p14:creationId xmlns:p14="http://schemas.microsoft.com/office/powerpoint/2010/main" val="4281249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solidFill>
                  <a:srgbClr val="E60038"/>
                </a:solidFill>
                <a:latin typeface="Verdana" panose="020B0604030504040204" pitchFamily="34" charset="0"/>
                <a:ea typeface="Verdana" panose="020B0604030504040204" pitchFamily="34" charset="0"/>
              </a:rPr>
              <a:t>Agenda</a:t>
            </a:r>
          </a:p>
        </p:txBody>
      </p:sp>
      <p:sp>
        <p:nvSpPr>
          <p:cNvPr id="3" name="Tijdelijke aanduiding voor inhoud 2"/>
          <p:cNvSpPr>
            <a:spLocks noGrp="1"/>
          </p:cNvSpPr>
          <p:nvPr>
            <p:ph idx="1"/>
          </p:nvPr>
        </p:nvSpPr>
        <p:spPr>
          <a:xfrm>
            <a:off x="457200" y="1412776"/>
            <a:ext cx="8229600" cy="4713387"/>
          </a:xfrm>
        </p:spPr>
        <p:txBody>
          <a:bodyPr>
            <a:normAutofit/>
          </a:bodyPr>
          <a:lstStyle/>
          <a:p>
            <a:pPr lvl="0">
              <a:buFont typeface="+mj-lt"/>
              <a:buAutoNum type="arabicPeriod"/>
            </a:pPr>
            <a:r>
              <a:rPr lang="nl-NL" sz="2400" dirty="0">
                <a:latin typeface="Verdana" panose="020B0604030504040204" pitchFamily="34" charset="0"/>
                <a:ea typeface="Calibri" panose="020F0502020204030204" pitchFamily="34" charset="0"/>
                <a:cs typeface="Arial" panose="020B0604020202020204" pitchFamily="34" charset="0"/>
              </a:rPr>
              <a:t>Welkom</a:t>
            </a:r>
          </a:p>
          <a:p>
            <a:pPr lvl="0">
              <a:buFont typeface="+mj-lt"/>
              <a:buAutoNum type="arabicPeriod"/>
            </a:pPr>
            <a:r>
              <a:rPr lang="nl-NL" sz="2400" dirty="0">
                <a:latin typeface="Verdana" panose="020B0604030504040204" pitchFamily="34" charset="0"/>
                <a:ea typeface="Calibri" panose="020F0502020204030204" pitchFamily="34" charset="0"/>
                <a:cs typeface="Arial" panose="020B0604020202020204" pitchFamily="34" charset="0"/>
              </a:rPr>
              <a:t>Nieuws GOAB </a:t>
            </a:r>
          </a:p>
          <a:p>
            <a:pPr lvl="0">
              <a:buFont typeface="+mj-lt"/>
              <a:buAutoNum type="arabicPeriod"/>
            </a:pPr>
            <a:r>
              <a:rPr lang="nl-NL" sz="2400" dirty="0">
                <a:latin typeface="Verdana" panose="020B0604030504040204" pitchFamily="34" charset="0"/>
                <a:ea typeface="Calibri" panose="020F0502020204030204" pitchFamily="34" charset="0"/>
                <a:cs typeface="Arial" panose="020B0604020202020204" pitchFamily="34" charset="0"/>
              </a:rPr>
              <a:t>Oekraïne en ve: stand van zaken</a:t>
            </a:r>
          </a:p>
          <a:p>
            <a:pPr>
              <a:buFont typeface="+mj-lt"/>
              <a:buAutoNum type="arabicPeriod"/>
            </a:pPr>
            <a:r>
              <a:rPr lang="nl-NL" sz="2400" dirty="0">
                <a:latin typeface="Verdana" panose="020B0604030504040204" pitchFamily="34" charset="0"/>
                <a:ea typeface="Calibri" panose="020F0502020204030204" pitchFamily="34" charset="0"/>
                <a:cs typeface="Arial" panose="020B0604020202020204" pitchFamily="34" charset="0"/>
              </a:rPr>
              <a:t>Verantwoording in SiSA</a:t>
            </a:r>
          </a:p>
          <a:p>
            <a:pPr>
              <a:buFont typeface="+mj-lt"/>
              <a:buAutoNum type="arabicPeriod"/>
            </a:pPr>
            <a:r>
              <a:rPr lang="nl-NL" sz="2400" dirty="0">
                <a:latin typeface="Verdana" panose="020B0604030504040204" pitchFamily="34" charset="0"/>
                <a:ea typeface="Calibri" panose="020F0502020204030204" pitchFamily="34" charset="0"/>
                <a:cs typeface="Arial" panose="020B0604020202020204" pitchFamily="34" charset="0"/>
              </a:rPr>
              <a:t>Omgaan met kostenstijgingen</a:t>
            </a:r>
          </a:p>
          <a:p>
            <a:pPr lvl="0">
              <a:buFont typeface="+mj-lt"/>
              <a:buAutoNum type="arabicPeriod"/>
            </a:pPr>
            <a:r>
              <a:rPr lang="nl-NL" sz="2400" dirty="0">
                <a:latin typeface="Verdana" panose="020B0604030504040204" pitchFamily="34" charset="0"/>
                <a:ea typeface="Calibri" panose="020F0502020204030204" pitchFamily="34" charset="0"/>
                <a:cs typeface="Arial" panose="020B0604020202020204" pitchFamily="34" charset="0"/>
              </a:rPr>
              <a:t>Een nieuwe GOAB periode</a:t>
            </a:r>
          </a:p>
          <a:p>
            <a:pPr lvl="0">
              <a:buFont typeface="+mj-lt"/>
              <a:buAutoNum type="arabicPeriod"/>
            </a:pPr>
            <a:r>
              <a:rPr lang="nl-NL" sz="2400" dirty="0">
                <a:latin typeface="Verdana" panose="020B0604030504040204" pitchFamily="34" charset="0"/>
                <a:ea typeface="Calibri" panose="020F0502020204030204" pitchFamily="34" charset="0"/>
                <a:cs typeface="Arial" panose="020B0604020202020204" pitchFamily="34" charset="0"/>
              </a:rPr>
              <a:t>Overzicht bijeenkomsten en producten GOAB-ondersteuningstraject</a:t>
            </a:r>
          </a:p>
          <a:p>
            <a:pPr lvl="0">
              <a:buFont typeface="+mj-lt"/>
              <a:buAutoNum type="arabicPeriod"/>
            </a:pPr>
            <a:r>
              <a:rPr lang="nl-NL" sz="2400" dirty="0">
                <a:latin typeface="Verdana" panose="020B0604030504040204" pitchFamily="34" charset="0"/>
                <a:ea typeface="Calibri" panose="020F0502020204030204" pitchFamily="34" charset="0"/>
                <a:cs typeface="Arial" panose="020B0604020202020204" pitchFamily="34" charset="0"/>
              </a:rPr>
              <a:t>In de Etalage / school en omgeving </a:t>
            </a:r>
          </a:p>
          <a:p>
            <a:pPr lvl="0">
              <a:buFont typeface="+mj-lt"/>
              <a:buAutoNum type="arabicPeriod"/>
            </a:pPr>
            <a:r>
              <a:rPr lang="nl-NL" sz="2400" dirty="0">
                <a:latin typeface="Verdana" panose="020B0604030504040204" pitchFamily="34" charset="0"/>
                <a:ea typeface="Calibri" panose="020F0502020204030204" pitchFamily="34" charset="0"/>
                <a:cs typeface="Arial" panose="020B0604020202020204" pitchFamily="34" charset="0"/>
              </a:rPr>
              <a:t>Evaluatie en afronding</a:t>
            </a:r>
          </a:p>
          <a:p>
            <a:pPr marL="0" lvl="0" indent="0">
              <a:buNone/>
            </a:pPr>
            <a:endParaRPr lang="nl-NL" sz="2400" dirty="0">
              <a:latin typeface="Verdana" panose="020B0604030504040204" pitchFamily="34" charset="0"/>
              <a:ea typeface="Calibri" panose="020F0502020204030204" pitchFamily="34" charset="0"/>
              <a:cs typeface="Arial" panose="020B0604020202020204" pitchFamily="34" charset="0"/>
            </a:endParaRPr>
          </a:p>
          <a:p>
            <a:pPr marL="0" indent="0">
              <a:buNone/>
            </a:pPr>
            <a:endParaRPr lang="nl-NL" sz="2600" dirty="0"/>
          </a:p>
          <a:p>
            <a:pPr marL="514350" indent="-514350">
              <a:buAutoNum type="arabicPeriod"/>
            </a:pPr>
            <a:endParaRPr lang="nl-NL" sz="2200" dirty="0">
              <a:solidFill>
                <a:schemeClr val="tx1"/>
              </a:solidFill>
            </a:endParaRPr>
          </a:p>
        </p:txBody>
      </p:sp>
    </p:spTree>
    <p:extLst>
      <p:ext uri="{BB962C8B-B14F-4D97-AF65-F5344CB8AC3E}">
        <p14:creationId xmlns:p14="http://schemas.microsoft.com/office/powerpoint/2010/main" val="276051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BC16BB-37F5-45AF-AC29-10BDB0C3D062}"/>
              </a:ext>
            </a:extLst>
          </p:cNvPr>
          <p:cNvSpPr>
            <a:spLocks noGrp="1"/>
          </p:cNvSpPr>
          <p:nvPr>
            <p:ph type="title"/>
          </p:nvPr>
        </p:nvSpPr>
        <p:spPr/>
        <p:txBody>
          <a:bodyPr>
            <a:normAutofit/>
          </a:bodyPr>
          <a:lstStyle/>
          <a:p>
            <a:r>
              <a:rPr lang="nl-NL" dirty="0">
                <a:latin typeface="Verdana"/>
                <a:ea typeface="Verdana"/>
              </a:rPr>
              <a:t>2. Nieuws GOAB</a:t>
            </a:r>
            <a:endParaRPr lang="nl-NL" dirty="0">
              <a:latin typeface="Verdana" panose="020B0604030504040204" pitchFamily="34" charset="0"/>
              <a:ea typeface="Verdana" panose="020B0604030504040204" pitchFamily="34" charset="0"/>
            </a:endParaRPr>
          </a:p>
        </p:txBody>
      </p:sp>
      <p:sp>
        <p:nvSpPr>
          <p:cNvPr id="3" name="Tijdelijke aanduiding voor inhoud 2">
            <a:extLst>
              <a:ext uri="{FF2B5EF4-FFF2-40B4-BE49-F238E27FC236}">
                <a16:creationId xmlns:a16="http://schemas.microsoft.com/office/drawing/2014/main" id="{01E3BAC1-3C88-4880-831B-8ED51086C0F5}"/>
              </a:ext>
            </a:extLst>
          </p:cNvPr>
          <p:cNvSpPr>
            <a:spLocks noGrp="1"/>
          </p:cNvSpPr>
          <p:nvPr>
            <p:ph idx="1"/>
          </p:nvPr>
        </p:nvSpPr>
        <p:spPr>
          <a:xfrm>
            <a:off x="457200" y="1417638"/>
            <a:ext cx="8229600" cy="4487639"/>
          </a:xfrm>
        </p:spPr>
        <p:txBody>
          <a:bodyPr vert="horz" lIns="91440" tIns="45720" rIns="91440" bIns="45720" rtlCol="0" anchor="t">
            <a:noAutofit/>
          </a:bodyPr>
          <a:lstStyle/>
          <a:p>
            <a:pPr marL="0" indent="0">
              <a:buNone/>
            </a:pPr>
            <a:r>
              <a:rPr lang="nl-NL" sz="2000" b="1" dirty="0"/>
              <a:t>Algemeen</a:t>
            </a:r>
          </a:p>
          <a:p>
            <a:pPr>
              <a:buFontTx/>
              <a:buChar char="-"/>
            </a:pPr>
            <a:r>
              <a:rPr lang="nl-NL" sz="2000" dirty="0">
                <a:hlinkClick r:id="rId3"/>
              </a:rPr>
              <a:t>Brief</a:t>
            </a:r>
            <a:r>
              <a:rPr lang="nl-NL" sz="2000" dirty="0"/>
              <a:t> over wijziging kinderopvangstelsel: bijdrage 4% ipv 5% om ook laagste inkomens mee te nemen. Streefdatum 1-1-2025 (niet heilig). </a:t>
            </a:r>
            <a:endParaRPr lang="nl-NL" sz="2000" dirty="0">
              <a:cs typeface="Calibri"/>
            </a:endParaRPr>
          </a:p>
          <a:p>
            <a:pPr>
              <a:buFontTx/>
              <a:buChar char="-"/>
            </a:pPr>
            <a:r>
              <a:rPr lang="nl-NL" sz="2000" dirty="0">
                <a:cs typeface="Calibri"/>
                <a:hlinkClick r:id="rId4"/>
              </a:rPr>
              <a:t>Brief</a:t>
            </a:r>
            <a:r>
              <a:rPr lang="nl-NL" sz="2000" dirty="0">
                <a:cs typeface="Calibri"/>
              </a:rPr>
              <a:t> over personeelstekort kinderopvang: aankondiging onderzoek waar er tekort is</a:t>
            </a:r>
            <a:endParaRPr lang="nl-NL" sz="2000" dirty="0"/>
          </a:p>
          <a:p>
            <a:pPr>
              <a:buFontTx/>
              <a:buChar char="-"/>
            </a:pPr>
            <a:r>
              <a:rPr lang="nl-NL" sz="2000" dirty="0"/>
              <a:t>Masterplan basisvaardigheden irt jonge kind: ondersteuning voor kinderopvang bij ontluikende reken- en taalvaardigheden. </a:t>
            </a:r>
            <a:r>
              <a:rPr lang="nl-NL" sz="2000" dirty="0">
                <a:hlinkClick r:id="rId5"/>
              </a:rPr>
              <a:t>Gesprekken </a:t>
            </a:r>
            <a:r>
              <a:rPr lang="nl-NL" sz="2000" dirty="0"/>
              <a:t>met veld.</a:t>
            </a:r>
          </a:p>
          <a:p>
            <a:pPr>
              <a:buFontTx/>
              <a:buChar char="-"/>
            </a:pPr>
            <a:r>
              <a:rPr lang="nl-NL" sz="2000" dirty="0">
                <a:hlinkClick r:id="rId6"/>
              </a:rPr>
              <a:t>Handreiking</a:t>
            </a:r>
            <a:r>
              <a:rPr lang="nl-NL" sz="2000" dirty="0"/>
              <a:t> organiseren/financieren gezamenlijke huisvesting kinderopvang en onderwijs (maart 2022)</a:t>
            </a:r>
          </a:p>
          <a:p>
            <a:pPr>
              <a:buFontTx/>
              <a:buChar char="-"/>
            </a:pPr>
            <a:r>
              <a:rPr lang="nl-NL" sz="2000" dirty="0">
                <a:solidFill>
                  <a:schemeClr val="tx1"/>
                </a:solidFill>
                <a:cs typeface="Calibri"/>
              </a:rPr>
              <a:t>Onderwijsraad: </a:t>
            </a:r>
          </a:p>
          <a:p>
            <a:pPr lvl="1">
              <a:buFontTx/>
              <a:buChar char="-"/>
            </a:pPr>
            <a:r>
              <a:rPr lang="nl-NL" sz="1800" dirty="0">
                <a:solidFill>
                  <a:schemeClr val="tx1"/>
                </a:solidFill>
                <a:cs typeface="Calibri"/>
                <a:hlinkClick r:id="rId7"/>
              </a:rPr>
              <a:t>advies</a:t>
            </a:r>
            <a:r>
              <a:rPr lang="nl-NL" sz="1800" dirty="0">
                <a:solidFill>
                  <a:schemeClr val="tx1"/>
                </a:solidFill>
                <a:cs typeface="Calibri"/>
              </a:rPr>
              <a:t> taal en rekenen uitgebracht</a:t>
            </a:r>
          </a:p>
          <a:p>
            <a:pPr lvl="1">
              <a:buFontTx/>
              <a:buChar char="-"/>
            </a:pPr>
            <a:r>
              <a:rPr lang="nl-NL" sz="1800" dirty="0">
                <a:solidFill>
                  <a:schemeClr val="tx1"/>
                </a:solidFill>
              </a:rPr>
              <a:t>advies voorzieningen voor het jonge kind (werkprogramma </a:t>
            </a:r>
            <a:r>
              <a:rPr lang="nl-NL" sz="1800" dirty="0">
                <a:hlinkClick r:id="rId8"/>
              </a:rPr>
              <a:t>2023</a:t>
            </a:r>
            <a:r>
              <a:rPr lang="nl-NL" sz="1800" dirty="0">
                <a:solidFill>
                  <a:schemeClr val="tx1"/>
                </a:solidFill>
              </a:rPr>
              <a:t>)</a:t>
            </a:r>
          </a:p>
          <a:p>
            <a:endParaRPr lang="nl-NL" sz="2000" dirty="0">
              <a:solidFill>
                <a:srgbClr val="000000"/>
              </a:solidFill>
              <a:ea typeface="Calibri"/>
              <a:cs typeface="Calibri"/>
            </a:endParaRPr>
          </a:p>
          <a:p>
            <a:pPr lvl="1"/>
            <a:endParaRPr lang="nl-NL" sz="2000" dirty="0">
              <a:solidFill>
                <a:srgbClr val="000000"/>
              </a:solidFill>
              <a:ea typeface="Calibri"/>
              <a:cs typeface="Calibri"/>
            </a:endParaRPr>
          </a:p>
          <a:p>
            <a:pPr lvl="1"/>
            <a:endParaRPr lang="nl-NL" sz="1800" dirty="0">
              <a:ea typeface="Calibri"/>
              <a:cs typeface="Calibri"/>
            </a:endParaRPr>
          </a:p>
          <a:p>
            <a:endParaRPr lang="nl-NL" sz="2000" dirty="0">
              <a:ea typeface="Calibri"/>
              <a:cs typeface="Calibri"/>
            </a:endParaRPr>
          </a:p>
          <a:p>
            <a:pPr marL="0" indent="0">
              <a:buNone/>
            </a:pPr>
            <a:endParaRPr lang="nl-NL" sz="1800" dirty="0">
              <a:cs typeface="Calibri"/>
            </a:endParaRPr>
          </a:p>
          <a:p>
            <a:pPr marL="0" indent="0">
              <a:buNone/>
            </a:pPr>
            <a:endParaRPr lang="nl-NL" sz="1800" dirty="0">
              <a:ea typeface="Calibri"/>
              <a:cs typeface="Calibri"/>
            </a:endParaRPr>
          </a:p>
        </p:txBody>
      </p:sp>
    </p:spTree>
    <p:extLst>
      <p:ext uri="{BB962C8B-B14F-4D97-AF65-F5344CB8AC3E}">
        <p14:creationId xmlns:p14="http://schemas.microsoft.com/office/powerpoint/2010/main" val="3255986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BC16BB-37F5-45AF-AC29-10BDB0C3D062}"/>
              </a:ext>
            </a:extLst>
          </p:cNvPr>
          <p:cNvSpPr>
            <a:spLocks noGrp="1"/>
          </p:cNvSpPr>
          <p:nvPr>
            <p:ph type="title"/>
          </p:nvPr>
        </p:nvSpPr>
        <p:spPr>
          <a:xfrm>
            <a:off x="457200" y="260648"/>
            <a:ext cx="8229600" cy="1143000"/>
          </a:xfrm>
        </p:spPr>
        <p:txBody>
          <a:bodyPr>
            <a:normAutofit/>
          </a:bodyPr>
          <a:lstStyle/>
          <a:p>
            <a:r>
              <a:rPr lang="nl-NL" dirty="0">
                <a:latin typeface="Verdana"/>
                <a:ea typeface="Verdana"/>
              </a:rPr>
              <a:t>2. Nieuws GOAB</a:t>
            </a:r>
            <a:endParaRPr lang="nl-NL" dirty="0">
              <a:latin typeface="Verdana" panose="020B0604030504040204" pitchFamily="34" charset="0"/>
              <a:ea typeface="Verdana" panose="020B0604030504040204" pitchFamily="34" charset="0"/>
            </a:endParaRPr>
          </a:p>
        </p:txBody>
      </p:sp>
      <p:sp>
        <p:nvSpPr>
          <p:cNvPr id="3" name="Tijdelijke aanduiding voor inhoud 2">
            <a:extLst>
              <a:ext uri="{FF2B5EF4-FFF2-40B4-BE49-F238E27FC236}">
                <a16:creationId xmlns:a16="http://schemas.microsoft.com/office/drawing/2014/main" id="{01E3BAC1-3C88-4880-831B-8ED51086C0F5}"/>
              </a:ext>
            </a:extLst>
          </p:cNvPr>
          <p:cNvSpPr>
            <a:spLocks noGrp="1"/>
          </p:cNvSpPr>
          <p:nvPr>
            <p:ph idx="1"/>
          </p:nvPr>
        </p:nvSpPr>
        <p:spPr>
          <a:xfrm>
            <a:off x="457200" y="1268761"/>
            <a:ext cx="8229600" cy="4680520"/>
          </a:xfrm>
        </p:spPr>
        <p:txBody>
          <a:bodyPr vert="horz" lIns="91440" tIns="45720" rIns="91440" bIns="45720" rtlCol="0" anchor="t">
            <a:noAutofit/>
          </a:bodyPr>
          <a:lstStyle/>
          <a:p>
            <a:pPr marL="0" indent="0">
              <a:buNone/>
            </a:pPr>
            <a:r>
              <a:rPr lang="nl-NL" sz="2000" b="1" dirty="0"/>
              <a:t>Financiën OAB</a:t>
            </a:r>
          </a:p>
          <a:p>
            <a:pPr>
              <a:buFont typeface="Symbol" panose="05050102010706020507" pitchFamily="18" charset="2"/>
              <a:buChar char="-"/>
            </a:pPr>
            <a:r>
              <a:rPr lang="nl-NL" sz="2000" dirty="0"/>
              <a:t>Begin oktober zijn de </a:t>
            </a:r>
            <a:r>
              <a:rPr lang="nl-NL" sz="2000" dirty="0">
                <a:hlinkClick r:id="rId3"/>
              </a:rPr>
              <a:t>beschikkingen</a:t>
            </a:r>
            <a:r>
              <a:rPr lang="nl-NL" sz="2000" dirty="0"/>
              <a:t> GOAB uitgestuurd</a:t>
            </a:r>
            <a:endParaRPr lang="nl-NL" sz="2000" dirty="0">
              <a:cs typeface="Calibri"/>
            </a:endParaRPr>
          </a:p>
          <a:p>
            <a:pPr>
              <a:buFont typeface="Symbol" panose="05050102010706020507" pitchFamily="18" charset="2"/>
              <a:buChar char="-"/>
            </a:pPr>
            <a:r>
              <a:rPr lang="nl-NL" sz="2000" dirty="0"/>
              <a:t>In oktober is de </a:t>
            </a:r>
            <a:r>
              <a:rPr lang="nl-NL" sz="2000" dirty="0">
                <a:hlinkClick r:id="rId4"/>
              </a:rPr>
              <a:t>regeling NPO </a:t>
            </a:r>
            <a:r>
              <a:rPr lang="nl-NL" sz="2000" dirty="0"/>
              <a:t>aangepast met de verlengde bestedingstermijn.</a:t>
            </a:r>
          </a:p>
          <a:p>
            <a:pPr marL="0" indent="0">
              <a:buNone/>
            </a:pPr>
            <a:endParaRPr lang="nl-NL" sz="2000" dirty="0"/>
          </a:p>
          <a:p>
            <a:pPr marL="0" indent="0">
              <a:buNone/>
            </a:pPr>
            <a:r>
              <a:rPr lang="nl-NL" sz="2000" b="1" dirty="0"/>
              <a:t>Onderwijsinspectie</a:t>
            </a:r>
            <a:endParaRPr lang="nl-NL" sz="2000" b="1" dirty="0">
              <a:cs typeface="Calibri"/>
            </a:endParaRPr>
          </a:p>
          <a:p>
            <a:pPr>
              <a:buFontTx/>
              <a:buChar char="-"/>
            </a:pPr>
            <a:r>
              <a:rPr lang="nl-NL" sz="2000" dirty="0">
                <a:solidFill>
                  <a:srgbClr val="000000"/>
                </a:solidFill>
                <a:cs typeface="Calibri"/>
              </a:rPr>
              <a:t>Brief over VVE-vragenlijsten en toezicht (Brief Interbestuurlijk Toezicht van 21 sept 2022) aan gemeenten. </a:t>
            </a:r>
          </a:p>
          <a:p>
            <a:pPr>
              <a:buFontTx/>
              <a:buChar char="-"/>
            </a:pPr>
            <a:r>
              <a:rPr lang="nl-NL" sz="2000" dirty="0">
                <a:solidFill>
                  <a:srgbClr val="3366FF"/>
                </a:solidFill>
                <a:cs typeface="Calibri"/>
                <a:hlinkClick r:id="rId5">
                  <a:extLst>
                    <a:ext uri="{A12FA001-AC4F-418D-AE19-62706E023703}">
                      <ahyp:hlinkClr xmlns:ahyp="http://schemas.microsoft.com/office/drawing/2018/hyperlinkcolor" val="tx"/>
                    </a:ext>
                  </a:extLst>
                </a:hlinkClick>
              </a:rPr>
              <a:t>Themaonderzoek</a:t>
            </a:r>
            <a:r>
              <a:rPr lang="nl-NL" sz="2000" dirty="0">
                <a:solidFill>
                  <a:srgbClr val="000000"/>
                </a:solidFill>
                <a:cs typeface="Calibri"/>
              </a:rPr>
              <a:t> uitvoering 'LEA-afspraken' eind '22 afgerond</a:t>
            </a:r>
            <a:endParaRPr lang="nl-NL" sz="2000" b="1" dirty="0">
              <a:solidFill>
                <a:srgbClr val="000000"/>
              </a:solidFill>
              <a:cs typeface="Calibri"/>
            </a:endParaRPr>
          </a:p>
          <a:p>
            <a:pPr marL="0" indent="0">
              <a:buNone/>
            </a:pPr>
            <a:endParaRPr lang="nl-NL" sz="2000" dirty="0">
              <a:cs typeface="Calibri"/>
            </a:endParaRPr>
          </a:p>
          <a:p>
            <a:endParaRPr lang="nl-NL" sz="2000" dirty="0">
              <a:cs typeface="Calibri"/>
            </a:endParaRPr>
          </a:p>
          <a:p>
            <a:pPr marL="0" indent="0">
              <a:buNone/>
            </a:pPr>
            <a:endParaRPr lang="nl-NL" sz="1800" dirty="0">
              <a:cs typeface="Calibri"/>
            </a:endParaRPr>
          </a:p>
          <a:p>
            <a:pPr marL="0" indent="0">
              <a:buNone/>
            </a:pPr>
            <a:endParaRPr lang="nl-NL" sz="1800" dirty="0">
              <a:cs typeface="Calibri"/>
            </a:endParaRPr>
          </a:p>
        </p:txBody>
      </p:sp>
    </p:spTree>
    <p:extLst>
      <p:ext uri="{BB962C8B-B14F-4D97-AF65-F5344CB8AC3E}">
        <p14:creationId xmlns:p14="http://schemas.microsoft.com/office/powerpoint/2010/main" val="183739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BC16BB-37F5-45AF-AC29-10BDB0C3D062}"/>
              </a:ext>
            </a:extLst>
          </p:cNvPr>
          <p:cNvSpPr>
            <a:spLocks noGrp="1"/>
          </p:cNvSpPr>
          <p:nvPr>
            <p:ph type="title"/>
          </p:nvPr>
        </p:nvSpPr>
        <p:spPr>
          <a:xfrm>
            <a:off x="457200" y="260648"/>
            <a:ext cx="8229600" cy="1143000"/>
          </a:xfrm>
        </p:spPr>
        <p:txBody>
          <a:bodyPr>
            <a:normAutofit/>
          </a:bodyPr>
          <a:lstStyle/>
          <a:p>
            <a:r>
              <a:rPr lang="nl-NL" dirty="0">
                <a:latin typeface="Verdana"/>
                <a:ea typeface="Verdana"/>
              </a:rPr>
              <a:t>2. Nieuws GOAB</a:t>
            </a:r>
            <a:endParaRPr lang="nl-NL" dirty="0">
              <a:latin typeface="Verdana" panose="020B0604030504040204" pitchFamily="34" charset="0"/>
              <a:ea typeface="Verdana" panose="020B0604030504040204" pitchFamily="34" charset="0"/>
            </a:endParaRPr>
          </a:p>
        </p:txBody>
      </p:sp>
      <p:sp>
        <p:nvSpPr>
          <p:cNvPr id="3" name="Tijdelijke aanduiding voor inhoud 2">
            <a:extLst>
              <a:ext uri="{FF2B5EF4-FFF2-40B4-BE49-F238E27FC236}">
                <a16:creationId xmlns:a16="http://schemas.microsoft.com/office/drawing/2014/main" id="{01E3BAC1-3C88-4880-831B-8ED51086C0F5}"/>
              </a:ext>
            </a:extLst>
          </p:cNvPr>
          <p:cNvSpPr>
            <a:spLocks noGrp="1"/>
          </p:cNvSpPr>
          <p:nvPr>
            <p:ph idx="1"/>
          </p:nvPr>
        </p:nvSpPr>
        <p:spPr>
          <a:xfrm>
            <a:off x="457200" y="1268760"/>
            <a:ext cx="8229600" cy="4929411"/>
          </a:xfrm>
        </p:spPr>
        <p:txBody>
          <a:bodyPr vert="horz" lIns="91440" tIns="45720" rIns="91440" bIns="45720" rtlCol="0" anchor="t">
            <a:noAutofit/>
          </a:bodyPr>
          <a:lstStyle/>
          <a:p>
            <a:pPr marL="0" indent="0">
              <a:buNone/>
            </a:pPr>
            <a:r>
              <a:rPr lang="nl-NL" sz="2000" b="1" dirty="0"/>
              <a:t>Onderzoeken</a:t>
            </a:r>
          </a:p>
          <a:p>
            <a:pPr>
              <a:buFontTx/>
              <a:buChar char="-"/>
            </a:pPr>
            <a:r>
              <a:rPr lang="nl-NL" sz="2000" dirty="0">
                <a:ea typeface="Calibri"/>
                <a:cs typeface="Calibri"/>
              </a:rPr>
              <a:t>Implementatiemonitor 960 uur en pbm'er en besteding GOAB: laatste meting nov-dec</a:t>
            </a:r>
          </a:p>
          <a:p>
            <a:pPr>
              <a:buFontTx/>
              <a:buChar char="-"/>
            </a:pPr>
            <a:r>
              <a:rPr lang="nl-NL" sz="2000" dirty="0">
                <a:hlinkClick r:id="rId3"/>
              </a:rPr>
              <a:t>Eindrapport Pre-COOL</a:t>
            </a:r>
            <a:r>
              <a:rPr lang="nl-NL" sz="2000" dirty="0"/>
              <a:t>:, apart ook een </a:t>
            </a:r>
            <a:r>
              <a:rPr lang="nl-NL" sz="2000" dirty="0">
                <a:hlinkClick r:id="rId4"/>
              </a:rPr>
              <a:t>publieksversie</a:t>
            </a:r>
            <a:endParaRPr lang="nl-NL" sz="2000" dirty="0"/>
          </a:p>
          <a:p>
            <a:pPr lvl="1">
              <a:buFontTx/>
              <a:buChar char="-"/>
            </a:pPr>
            <a:r>
              <a:rPr lang="nl-NL" sz="1800" dirty="0">
                <a:solidFill>
                  <a:schemeClr val="tx1"/>
                </a:solidFill>
              </a:rPr>
              <a:t>Er is impact van vve; de kloof blijft groot, mn bij kinderen van laagopgeleide moeders.</a:t>
            </a:r>
          </a:p>
          <a:p>
            <a:pPr lvl="1">
              <a:buFontTx/>
              <a:buChar char="-"/>
            </a:pPr>
            <a:r>
              <a:rPr lang="nl-NL" sz="1800" dirty="0">
                <a:solidFill>
                  <a:schemeClr val="tx1"/>
                </a:solidFill>
              </a:rPr>
              <a:t>Versterking van educatieve kwaliteit en van doorgaande educatieve lijn kan impact vergroten – kwaliteit vroegschoolse educatie</a:t>
            </a:r>
          </a:p>
          <a:p>
            <a:pPr>
              <a:buFontTx/>
              <a:buChar char="-"/>
            </a:pPr>
            <a:r>
              <a:rPr lang="nl-NL" sz="2000" dirty="0">
                <a:solidFill>
                  <a:schemeClr val="tx1"/>
                </a:solidFill>
                <a:hlinkClick r:id="rId5"/>
              </a:rPr>
              <a:t>Dashboard </a:t>
            </a:r>
            <a:r>
              <a:rPr lang="nl-NL" sz="2000" dirty="0">
                <a:solidFill>
                  <a:schemeClr val="tx1"/>
                </a:solidFill>
              </a:rPr>
              <a:t>CBS onderwijsachterstanden bevat nu data van 2021</a:t>
            </a:r>
          </a:p>
          <a:p>
            <a:pPr marL="457200" lvl="1" indent="0">
              <a:buNone/>
            </a:pPr>
            <a:endParaRPr lang="nl-NL" sz="2000" b="1" dirty="0">
              <a:solidFill>
                <a:schemeClr val="tx1"/>
              </a:solidFill>
              <a:cs typeface="Calibri"/>
            </a:endParaRPr>
          </a:p>
          <a:p>
            <a:pPr marL="0" lvl="1" indent="0">
              <a:buNone/>
            </a:pPr>
            <a:r>
              <a:rPr lang="nl-NL" sz="2000" b="1" dirty="0">
                <a:solidFill>
                  <a:schemeClr val="tx1"/>
                </a:solidFill>
                <a:cs typeface="Calibri"/>
              </a:rPr>
              <a:t>Wat werkt</a:t>
            </a:r>
          </a:p>
          <a:p>
            <a:pPr marL="0" indent="0">
              <a:buNone/>
            </a:pPr>
            <a:r>
              <a:rPr lang="nl-NL" sz="2000" dirty="0">
                <a:solidFill>
                  <a:schemeClr val="tx1"/>
                </a:solidFill>
              </a:rPr>
              <a:t>Zie </a:t>
            </a:r>
            <a:r>
              <a:rPr lang="nl-NL" sz="2000" dirty="0">
                <a:solidFill>
                  <a:schemeClr val="tx1"/>
                </a:solidFill>
                <a:hlinkClick r:id="rId6">
                  <a:extLst>
                    <a:ext uri="{A12FA001-AC4F-418D-AE19-62706E023703}">
                      <ahyp:hlinkClr xmlns:ahyp="http://schemas.microsoft.com/office/drawing/2018/hyperlinkcolor" val="tx"/>
                    </a:ext>
                  </a:extLst>
                </a:hlinkClick>
              </a:rPr>
              <a:t>www.onderwijskennis.nl</a:t>
            </a:r>
            <a:r>
              <a:rPr lang="nl-NL" sz="2000" dirty="0">
                <a:solidFill>
                  <a:schemeClr val="tx1"/>
                </a:solidFill>
              </a:rPr>
              <a:t> met o.a.</a:t>
            </a:r>
          </a:p>
          <a:p>
            <a:pPr>
              <a:buFontTx/>
              <a:buChar char="-"/>
            </a:pPr>
            <a:r>
              <a:rPr lang="nl-NL" sz="2000" dirty="0">
                <a:ea typeface="+mn-lt"/>
                <a:cs typeface="+mn-lt"/>
                <a:hlinkClick r:id="rId7"/>
              </a:rPr>
              <a:t>Toolkit</a:t>
            </a:r>
            <a:r>
              <a:rPr lang="nl-NL" sz="2000" dirty="0">
                <a:ea typeface="+mn-lt"/>
                <a:cs typeface="+mn-lt"/>
              </a:rPr>
              <a:t> Jonge Kind  </a:t>
            </a:r>
            <a:endParaRPr lang="en-US" sz="2000" dirty="0">
              <a:ea typeface="+mn-lt"/>
              <a:cs typeface="+mn-lt"/>
            </a:endParaRPr>
          </a:p>
          <a:p>
            <a:pPr>
              <a:buFont typeface="Arial"/>
              <a:buChar char="-"/>
            </a:pPr>
            <a:r>
              <a:rPr lang="nl-NL" sz="2000" dirty="0">
                <a:ea typeface="+mn-lt"/>
                <a:cs typeface="+mn-lt"/>
                <a:hlinkClick r:id="rId8"/>
              </a:rPr>
              <a:t>Themapagina</a:t>
            </a:r>
            <a:r>
              <a:rPr lang="nl-NL" sz="2000" dirty="0">
                <a:ea typeface="+mn-lt"/>
                <a:cs typeface="+mn-lt"/>
              </a:rPr>
              <a:t> Leertijduitbreiding</a:t>
            </a:r>
            <a:endParaRPr lang="nl-NL" sz="2000" dirty="0"/>
          </a:p>
          <a:p>
            <a:pPr marL="0" indent="0">
              <a:buFontTx/>
              <a:buNone/>
            </a:pPr>
            <a:endParaRPr lang="nl-NL" sz="2000" dirty="0">
              <a:cs typeface="Calibri"/>
            </a:endParaRPr>
          </a:p>
          <a:p>
            <a:pPr marL="0" indent="0">
              <a:buNone/>
            </a:pPr>
            <a:endParaRPr lang="nl-NL" sz="2000" dirty="0">
              <a:cs typeface="Calibri"/>
            </a:endParaRPr>
          </a:p>
          <a:p>
            <a:pPr marL="0" indent="0">
              <a:buNone/>
            </a:pPr>
            <a:endParaRPr lang="nl-NL" sz="2000" b="1" dirty="0">
              <a:solidFill>
                <a:schemeClr val="tx1"/>
              </a:solidFill>
              <a:cs typeface="Calibri"/>
            </a:endParaRPr>
          </a:p>
          <a:p>
            <a:pPr>
              <a:buFontTx/>
              <a:buChar char="-"/>
            </a:pPr>
            <a:endParaRPr lang="nl-NL" sz="2200" dirty="0">
              <a:solidFill>
                <a:schemeClr val="tx1"/>
              </a:solidFill>
              <a:cs typeface="Calibri"/>
            </a:endParaRPr>
          </a:p>
          <a:p>
            <a:pPr marL="0" indent="0">
              <a:buNone/>
            </a:pPr>
            <a:endParaRPr lang="nl-NL" sz="2200" dirty="0">
              <a:solidFill>
                <a:schemeClr val="tx1"/>
              </a:solidFill>
              <a:cs typeface="Calibri"/>
            </a:endParaRPr>
          </a:p>
          <a:p>
            <a:pPr lvl="1"/>
            <a:endParaRPr lang="nl-NL" sz="1900" dirty="0">
              <a:solidFill>
                <a:srgbClr val="000000"/>
              </a:solidFill>
              <a:cs typeface="Calibri"/>
            </a:endParaRPr>
          </a:p>
          <a:p>
            <a:pPr marL="457200" lvl="1" indent="0">
              <a:buNone/>
            </a:pPr>
            <a:endParaRPr lang="nl-NL" sz="1900" dirty="0">
              <a:solidFill>
                <a:srgbClr val="000000"/>
              </a:solidFill>
              <a:cs typeface="Calibri"/>
            </a:endParaRPr>
          </a:p>
          <a:p>
            <a:pPr marL="457200" lvl="1" indent="0">
              <a:buNone/>
            </a:pPr>
            <a:endParaRPr lang="nl-NL" sz="1900" dirty="0">
              <a:cs typeface="Calibri"/>
            </a:endParaRPr>
          </a:p>
          <a:p>
            <a:endParaRPr lang="nl-NL" sz="2000" dirty="0">
              <a:cs typeface="Calibri"/>
            </a:endParaRPr>
          </a:p>
          <a:p>
            <a:pPr marL="0" indent="0">
              <a:buNone/>
            </a:pPr>
            <a:endParaRPr lang="nl-NL" sz="1800" dirty="0">
              <a:cs typeface="Calibri"/>
            </a:endParaRPr>
          </a:p>
          <a:p>
            <a:pPr marL="0" indent="0">
              <a:buNone/>
            </a:pPr>
            <a:endParaRPr lang="nl-NL" sz="1800" dirty="0">
              <a:cs typeface="Calibri"/>
            </a:endParaRPr>
          </a:p>
        </p:txBody>
      </p:sp>
    </p:spTree>
    <p:extLst>
      <p:ext uri="{BB962C8B-B14F-4D97-AF65-F5344CB8AC3E}">
        <p14:creationId xmlns:p14="http://schemas.microsoft.com/office/powerpoint/2010/main" val="628189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BC16BB-37F5-45AF-AC29-10BDB0C3D062}"/>
              </a:ext>
            </a:extLst>
          </p:cNvPr>
          <p:cNvSpPr>
            <a:spLocks noGrp="1"/>
          </p:cNvSpPr>
          <p:nvPr>
            <p:ph type="title"/>
          </p:nvPr>
        </p:nvSpPr>
        <p:spPr/>
        <p:txBody>
          <a:bodyPr>
            <a:normAutofit fontScale="90000"/>
          </a:bodyPr>
          <a:lstStyle/>
          <a:p>
            <a:r>
              <a:rPr lang="nl-NL" dirty="0">
                <a:latin typeface="Verdana"/>
                <a:ea typeface="Verdana"/>
              </a:rPr>
              <a:t>3. Stand van zaken Oekraïne</a:t>
            </a:r>
            <a:endParaRPr lang="nl-NL" dirty="0">
              <a:latin typeface="Verdana" panose="020B0604030504040204" pitchFamily="34" charset="0"/>
              <a:ea typeface="Verdana" panose="020B0604030504040204" pitchFamily="34" charset="0"/>
            </a:endParaRPr>
          </a:p>
        </p:txBody>
      </p:sp>
      <p:sp>
        <p:nvSpPr>
          <p:cNvPr id="3" name="Tijdelijke aanduiding voor inhoud 2">
            <a:extLst>
              <a:ext uri="{FF2B5EF4-FFF2-40B4-BE49-F238E27FC236}">
                <a16:creationId xmlns:a16="http://schemas.microsoft.com/office/drawing/2014/main" id="{01E3BAC1-3C88-4880-831B-8ED51086C0F5}"/>
              </a:ext>
            </a:extLst>
          </p:cNvPr>
          <p:cNvSpPr>
            <a:spLocks noGrp="1"/>
          </p:cNvSpPr>
          <p:nvPr>
            <p:ph idx="1"/>
          </p:nvPr>
        </p:nvSpPr>
        <p:spPr>
          <a:xfrm>
            <a:off x="457200" y="1340768"/>
            <a:ext cx="8229600" cy="4785395"/>
          </a:xfrm>
        </p:spPr>
        <p:txBody>
          <a:bodyPr vert="horz" lIns="91440" tIns="45720" rIns="91440" bIns="45720" rtlCol="0" anchor="t">
            <a:noAutofit/>
          </a:bodyPr>
          <a:lstStyle/>
          <a:p>
            <a:r>
              <a:rPr lang="nl-NL" sz="2400" dirty="0">
                <a:hlinkClick r:id="rId3"/>
              </a:rPr>
              <a:t>Middelen via SPUK</a:t>
            </a:r>
            <a:r>
              <a:rPr lang="nl-NL" sz="2400" dirty="0"/>
              <a:t> naar gemeenten</a:t>
            </a:r>
          </a:p>
          <a:p>
            <a:pPr lvl="1"/>
            <a:r>
              <a:rPr lang="nl-NL" sz="2000" dirty="0">
                <a:solidFill>
                  <a:schemeClr val="tx1"/>
                </a:solidFill>
              </a:rPr>
              <a:t>6K per Oekraïense ve-peuter; in te zetten voor schooljaar 2022/2023</a:t>
            </a:r>
          </a:p>
          <a:p>
            <a:pPr lvl="1"/>
            <a:r>
              <a:rPr lang="nl-NL" sz="2000" dirty="0">
                <a:solidFill>
                  <a:schemeClr val="tx1"/>
                </a:solidFill>
              </a:rPr>
              <a:t>Drempel van minimaal 5 op teldatum 1 nov 2022</a:t>
            </a:r>
          </a:p>
          <a:p>
            <a:pPr lvl="1"/>
            <a:r>
              <a:rPr lang="nl-NL" sz="2000" dirty="0">
                <a:solidFill>
                  <a:schemeClr val="tx1"/>
                </a:solidFill>
              </a:rPr>
              <a:t>Middelen en SPUK komen begin volgend jaar</a:t>
            </a:r>
          </a:p>
          <a:p>
            <a:pPr lvl="1"/>
            <a:r>
              <a:rPr lang="nl-NL" sz="2000" dirty="0">
                <a:solidFill>
                  <a:schemeClr val="tx1"/>
                </a:solidFill>
              </a:rPr>
              <a:t>Aparte SPUK dus aparte verantwoording</a:t>
            </a:r>
          </a:p>
          <a:p>
            <a:r>
              <a:rPr lang="nl-NL" sz="2400" dirty="0"/>
              <a:t>Vijfde versie </a:t>
            </a:r>
            <a:r>
              <a:rPr lang="nl-NL" sz="2400" dirty="0">
                <a:solidFill>
                  <a:srgbClr val="3366FF"/>
                </a:solidFill>
                <a:hlinkClick r:id="rId4">
                  <a:extLst>
                    <a:ext uri="{A12FA001-AC4F-418D-AE19-62706E023703}">
                      <ahyp:hlinkClr xmlns:ahyp="http://schemas.microsoft.com/office/drawing/2018/hyperlinkcolor" val="tx"/>
                    </a:ext>
                  </a:extLst>
                </a:hlinkClick>
              </a:rPr>
              <a:t>handreiking</a:t>
            </a:r>
            <a:r>
              <a:rPr lang="nl-NL" sz="2400" dirty="0"/>
              <a:t> gemeenten (augustus 2022)</a:t>
            </a:r>
          </a:p>
          <a:p>
            <a:endParaRPr lang="nl-NL" sz="2400" dirty="0"/>
          </a:p>
          <a:p>
            <a:pPr marL="0" lvl="1" indent="0">
              <a:buNone/>
            </a:pPr>
            <a:endParaRPr lang="nl-NL" sz="2000" dirty="0">
              <a:solidFill>
                <a:schemeClr val="tx1"/>
              </a:solidFill>
            </a:endParaRPr>
          </a:p>
          <a:p>
            <a:pPr marL="457200" lvl="1" indent="0">
              <a:buNone/>
            </a:pPr>
            <a:endParaRPr lang="nl-NL" sz="2200" dirty="0">
              <a:solidFill>
                <a:schemeClr val="tx1"/>
              </a:solidFill>
            </a:endParaRPr>
          </a:p>
          <a:p>
            <a:pPr marL="0" indent="0">
              <a:buNone/>
            </a:pPr>
            <a:endParaRPr lang="nl-NL" sz="1800" dirty="0">
              <a:cs typeface="Calibri"/>
            </a:endParaRPr>
          </a:p>
        </p:txBody>
      </p:sp>
    </p:spTree>
    <p:extLst>
      <p:ext uri="{BB962C8B-B14F-4D97-AF65-F5344CB8AC3E}">
        <p14:creationId xmlns:p14="http://schemas.microsoft.com/office/powerpoint/2010/main" val="264549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3FC79A-A55E-BFBD-2AF9-92EEE9F24E21}"/>
              </a:ext>
            </a:extLst>
          </p:cNvPr>
          <p:cNvSpPr>
            <a:spLocks noGrp="1"/>
          </p:cNvSpPr>
          <p:nvPr>
            <p:ph type="title"/>
          </p:nvPr>
        </p:nvSpPr>
        <p:spPr/>
        <p:txBody>
          <a:bodyPr>
            <a:normAutofit fontScale="90000"/>
          </a:bodyPr>
          <a:lstStyle/>
          <a:p>
            <a:r>
              <a:rPr lang="nl-NL" dirty="0"/>
              <a:t>3. </a:t>
            </a:r>
            <a:br>
              <a:rPr lang="nl-NL" dirty="0"/>
            </a:br>
            <a:r>
              <a:rPr lang="nl-NL" dirty="0"/>
              <a:t>3. Wat is de stand van zaken in jullie gemeente?</a:t>
            </a:r>
            <a:br>
              <a:rPr lang="nl-NL" dirty="0"/>
            </a:br>
            <a:endParaRPr lang="nl-NL" dirty="0"/>
          </a:p>
        </p:txBody>
      </p:sp>
      <p:sp>
        <p:nvSpPr>
          <p:cNvPr id="3" name="Tijdelijke aanduiding voor inhoud 2">
            <a:extLst>
              <a:ext uri="{FF2B5EF4-FFF2-40B4-BE49-F238E27FC236}">
                <a16:creationId xmlns:a16="http://schemas.microsoft.com/office/drawing/2014/main" id="{5A2F7AAD-E283-17F6-F172-3B12569F34AB}"/>
              </a:ext>
            </a:extLst>
          </p:cNvPr>
          <p:cNvSpPr>
            <a:spLocks noGrp="1"/>
          </p:cNvSpPr>
          <p:nvPr>
            <p:ph idx="1"/>
          </p:nvPr>
        </p:nvSpPr>
        <p:spPr/>
        <p:txBody>
          <a:bodyPr/>
          <a:lstStyle/>
          <a:p>
            <a:pPr lvl="1"/>
            <a:r>
              <a:rPr lang="nl-NL" sz="2000" dirty="0">
                <a:solidFill>
                  <a:schemeClr val="tx1"/>
                </a:solidFill>
              </a:rPr>
              <a:t>Veel ve-peuters uit Oekraïne?</a:t>
            </a:r>
          </a:p>
          <a:p>
            <a:pPr lvl="1"/>
            <a:r>
              <a:rPr lang="nl-NL" sz="2000" dirty="0">
                <a:solidFill>
                  <a:schemeClr val="tx1"/>
                </a:solidFill>
              </a:rPr>
              <a:t>Is het op te vangen binnen de huidige middelen?</a:t>
            </a:r>
          </a:p>
          <a:p>
            <a:pPr lvl="1"/>
            <a:r>
              <a:rPr lang="nl-NL" sz="2000" dirty="0">
                <a:solidFill>
                  <a:schemeClr val="tx1"/>
                </a:solidFill>
              </a:rPr>
              <a:t>Welke knelpunten ervaren jullie? Bv niet deelnemen aan het totale aanbod VE = 4 dagdelen, kennen de ouders het aanbod?</a:t>
            </a:r>
          </a:p>
          <a:p>
            <a:pPr lvl="1"/>
            <a:r>
              <a:rPr lang="nl-NL" sz="2000" dirty="0">
                <a:solidFill>
                  <a:schemeClr val="tx1"/>
                </a:solidFill>
              </a:rPr>
              <a:t>Welke mooie voorbeelden zijn er te delen?</a:t>
            </a:r>
          </a:p>
          <a:p>
            <a:endParaRPr lang="nl-NL" dirty="0"/>
          </a:p>
        </p:txBody>
      </p:sp>
    </p:spTree>
    <p:extLst>
      <p:ext uri="{BB962C8B-B14F-4D97-AF65-F5344CB8AC3E}">
        <p14:creationId xmlns:p14="http://schemas.microsoft.com/office/powerpoint/2010/main" val="2505696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BC16BB-37F5-45AF-AC29-10BDB0C3D062}"/>
              </a:ext>
            </a:extLst>
          </p:cNvPr>
          <p:cNvSpPr>
            <a:spLocks noGrp="1"/>
          </p:cNvSpPr>
          <p:nvPr>
            <p:ph type="title"/>
          </p:nvPr>
        </p:nvSpPr>
        <p:spPr>
          <a:xfrm>
            <a:off x="107504" y="274638"/>
            <a:ext cx="8928992" cy="1570186"/>
          </a:xfrm>
        </p:spPr>
        <p:txBody>
          <a:bodyPr>
            <a:normAutofit/>
          </a:bodyPr>
          <a:lstStyle/>
          <a:p>
            <a:r>
              <a:rPr lang="nl-NL" dirty="0">
                <a:latin typeface="Verdana"/>
                <a:ea typeface="Verdana"/>
              </a:rPr>
              <a:t>4. Kostenstijgingen en ve</a:t>
            </a:r>
          </a:p>
        </p:txBody>
      </p:sp>
      <p:sp>
        <p:nvSpPr>
          <p:cNvPr id="3" name="Tijdelijke aanduiding voor inhoud 2">
            <a:extLst>
              <a:ext uri="{FF2B5EF4-FFF2-40B4-BE49-F238E27FC236}">
                <a16:creationId xmlns:a16="http://schemas.microsoft.com/office/drawing/2014/main" id="{01E3BAC1-3C88-4880-831B-8ED51086C0F5}"/>
              </a:ext>
            </a:extLst>
          </p:cNvPr>
          <p:cNvSpPr>
            <a:spLocks noGrp="1"/>
          </p:cNvSpPr>
          <p:nvPr>
            <p:ph idx="1"/>
          </p:nvPr>
        </p:nvSpPr>
        <p:spPr>
          <a:xfrm>
            <a:off x="457200" y="1844824"/>
            <a:ext cx="8229600" cy="4209331"/>
          </a:xfrm>
        </p:spPr>
        <p:txBody>
          <a:bodyPr vert="horz" lIns="91440" tIns="45720" rIns="91440" bIns="45720" rtlCol="0" anchor="t">
            <a:noAutofit/>
          </a:bodyPr>
          <a:lstStyle/>
          <a:p>
            <a:pPr>
              <a:buFontTx/>
              <a:buChar char="-"/>
            </a:pPr>
            <a:r>
              <a:rPr lang="nl-NL" sz="2000" dirty="0">
                <a:cs typeface="Calibri"/>
              </a:rPr>
              <a:t>Stijging in kosten (personeel, pand-gebonden)</a:t>
            </a:r>
          </a:p>
          <a:p>
            <a:pPr>
              <a:buFontTx/>
              <a:buChar char="-"/>
            </a:pPr>
            <a:endParaRPr lang="nl-NL" sz="2000" dirty="0">
              <a:cs typeface="Calibri"/>
            </a:endParaRPr>
          </a:p>
          <a:p>
            <a:pPr>
              <a:buFontTx/>
              <a:buChar char="-"/>
            </a:pPr>
            <a:r>
              <a:rPr lang="nl-NL" sz="2000" dirty="0">
                <a:cs typeface="Calibri"/>
                <a:hlinkClick r:id="rId3"/>
              </a:rPr>
              <a:t>Gemiddelde prijsstijging </a:t>
            </a:r>
            <a:r>
              <a:rPr lang="nl-NL" sz="2000" dirty="0">
                <a:cs typeface="Calibri"/>
              </a:rPr>
              <a:t>in kinderopvangsector: 8,5%.</a:t>
            </a:r>
          </a:p>
          <a:p>
            <a:pPr>
              <a:buFontTx/>
              <a:buChar char="-"/>
            </a:pPr>
            <a:r>
              <a:rPr lang="nl-NL" sz="2000" dirty="0">
                <a:cs typeface="Calibri"/>
              </a:rPr>
              <a:t>Fiscaal maximum van 8,50 naar 8,97. Stijging van 5,6%</a:t>
            </a:r>
          </a:p>
          <a:p>
            <a:pPr>
              <a:buFontTx/>
              <a:buChar char="-"/>
            </a:pPr>
            <a:endParaRPr lang="nl-NL" sz="2000" dirty="0">
              <a:cs typeface="Calibri"/>
            </a:endParaRPr>
          </a:p>
          <a:p>
            <a:pPr>
              <a:buFontTx/>
              <a:buChar char="-"/>
            </a:pPr>
            <a:r>
              <a:rPr lang="nl-NL" sz="2000" dirty="0">
                <a:cs typeface="Calibri"/>
              </a:rPr>
              <a:t>Deze prijsstijging kan/moet dus (deels) doorberekend worden aan ouders. Alternatief: doorberekenen aan gemeente (subsidie hoger) of zelf incasseren als aanbieder. </a:t>
            </a:r>
          </a:p>
          <a:p>
            <a:pPr>
              <a:buFontTx/>
              <a:buChar char="-"/>
            </a:pPr>
            <a:endParaRPr lang="nl-NL" sz="2000" dirty="0">
              <a:cs typeface="Calibri"/>
            </a:endParaRPr>
          </a:p>
          <a:p>
            <a:pPr>
              <a:buFontTx/>
              <a:buChar char="-"/>
            </a:pPr>
            <a:r>
              <a:rPr lang="nl-NL" sz="2000" dirty="0">
                <a:cs typeface="Calibri"/>
              </a:rPr>
              <a:t>NB: SZW wil de KOT in 2023 niet verhogen</a:t>
            </a:r>
          </a:p>
          <a:p>
            <a:pPr marL="457200" lvl="1" indent="0">
              <a:buNone/>
            </a:pPr>
            <a:endParaRPr lang="nl-NL" sz="1600" dirty="0">
              <a:solidFill>
                <a:schemeClr val="tx1"/>
              </a:solidFill>
              <a:cs typeface="Calibri"/>
            </a:endParaRPr>
          </a:p>
          <a:p>
            <a:pPr marL="0" lvl="1" indent="0">
              <a:buNone/>
            </a:pPr>
            <a:endParaRPr lang="nl-NL" sz="1600" dirty="0">
              <a:solidFill>
                <a:schemeClr val="tx1"/>
              </a:solidFill>
              <a:cs typeface="Calibri"/>
            </a:endParaRPr>
          </a:p>
        </p:txBody>
      </p:sp>
    </p:spTree>
    <p:extLst>
      <p:ext uri="{BB962C8B-B14F-4D97-AF65-F5344CB8AC3E}">
        <p14:creationId xmlns:p14="http://schemas.microsoft.com/office/powerpoint/2010/main" val="989427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BC16BB-37F5-45AF-AC29-10BDB0C3D062}"/>
              </a:ext>
            </a:extLst>
          </p:cNvPr>
          <p:cNvSpPr>
            <a:spLocks noGrp="1"/>
          </p:cNvSpPr>
          <p:nvPr>
            <p:ph type="title"/>
          </p:nvPr>
        </p:nvSpPr>
        <p:spPr>
          <a:xfrm>
            <a:off x="107504" y="274638"/>
            <a:ext cx="8928992" cy="1570186"/>
          </a:xfrm>
        </p:spPr>
        <p:txBody>
          <a:bodyPr>
            <a:normAutofit/>
          </a:bodyPr>
          <a:lstStyle/>
          <a:p>
            <a:r>
              <a:rPr lang="nl-NL" dirty="0">
                <a:latin typeface="Verdana"/>
                <a:ea typeface="Verdana"/>
              </a:rPr>
              <a:t>5. Verantwoording in SiSA</a:t>
            </a:r>
          </a:p>
        </p:txBody>
      </p:sp>
      <p:sp>
        <p:nvSpPr>
          <p:cNvPr id="3" name="Tijdelijke aanduiding voor inhoud 2">
            <a:extLst>
              <a:ext uri="{FF2B5EF4-FFF2-40B4-BE49-F238E27FC236}">
                <a16:creationId xmlns:a16="http://schemas.microsoft.com/office/drawing/2014/main" id="{01E3BAC1-3C88-4880-831B-8ED51086C0F5}"/>
              </a:ext>
            </a:extLst>
          </p:cNvPr>
          <p:cNvSpPr>
            <a:spLocks noGrp="1"/>
          </p:cNvSpPr>
          <p:nvPr>
            <p:ph idx="1"/>
          </p:nvPr>
        </p:nvSpPr>
        <p:spPr>
          <a:xfrm>
            <a:off x="457200" y="1844824"/>
            <a:ext cx="8229600" cy="4209331"/>
          </a:xfrm>
        </p:spPr>
        <p:txBody>
          <a:bodyPr vert="horz" lIns="91440" tIns="45720" rIns="91440" bIns="45720" rtlCol="0" anchor="t">
            <a:noAutofit/>
          </a:bodyPr>
          <a:lstStyle/>
          <a:p>
            <a:pPr>
              <a:buFontTx/>
              <a:buChar char="-"/>
            </a:pPr>
            <a:r>
              <a:rPr lang="nl-NL" sz="2000" dirty="0"/>
              <a:t>Een specifieke uitkering (SPUK) betekent aparte verantwoording via Single Information Single Audit (SiSa)</a:t>
            </a:r>
          </a:p>
          <a:p>
            <a:pPr>
              <a:buFontTx/>
              <a:buChar char="-"/>
            </a:pPr>
            <a:r>
              <a:rPr lang="nl-NL" sz="2000" dirty="0"/>
              <a:t>Invulling vaak door en/of in overleg met een gemeentelijk financieel adviseur</a:t>
            </a:r>
          </a:p>
          <a:p>
            <a:pPr>
              <a:buFontTx/>
              <a:buChar char="-"/>
            </a:pPr>
            <a:r>
              <a:rPr lang="nl-NL" sz="2000" dirty="0"/>
              <a:t>Goedkeuring besteding middelen nodig van gemeentelijk accountant conform beleidsdoelen OCW/wettelijke kaders. Bijv WPO 159 (ve) of NPO regeling</a:t>
            </a:r>
          </a:p>
          <a:p>
            <a:pPr>
              <a:buFontTx/>
              <a:buChar char="-"/>
            </a:pPr>
            <a:r>
              <a:rPr lang="nl-NL" sz="2000" dirty="0">
                <a:solidFill>
                  <a:schemeClr val="tx1"/>
                </a:solidFill>
                <a:hlinkClick r:id="rId3"/>
              </a:rPr>
              <a:t>Jaarlijkse invulwijzer SiSa</a:t>
            </a:r>
            <a:r>
              <a:rPr lang="nl-NL" sz="2000" dirty="0">
                <a:solidFill>
                  <a:schemeClr val="tx1"/>
                </a:solidFill>
              </a:rPr>
              <a:t>: D8 (OAB) en D14 (NPO) </a:t>
            </a:r>
          </a:p>
          <a:p>
            <a:pPr>
              <a:buFontTx/>
              <a:buChar char="-"/>
            </a:pPr>
            <a:r>
              <a:rPr lang="nl-NL" sz="2000" dirty="0"/>
              <a:t>Over de beleidsperiode 2019-2022 verantwoord je in 2024 (jaarrekening 2023). </a:t>
            </a:r>
            <a:endParaRPr lang="nl-NL" sz="2000" dirty="0">
              <a:cs typeface="Calibri"/>
            </a:endParaRPr>
          </a:p>
          <a:p>
            <a:pPr>
              <a:buFontTx/>
              <a:buChar char="-"/>
            </a:pPr>
            <a:endParaRPr lang="nl-NL" sz="2000" dirty="0">
              <a:cs typeface="Calibri"/>
            </a:endParaRPr>
          </a:p>
        </p:txBody>
      </p:sp>
    </p:spTree>
    <p:extLst>
      <p:ext uri="{BB962C8B-B14F-4D97-AF65-F5344CB8AC3E}">
        <p14:creationId xmlns:p14="http://schemas.microsoft.com/office/powerpoint/2010/main" val="3004511906"/>
      </p:ext>
    </p:extLst>
  </p:cSld>
  <p:clrMapOvr>
    <a:masterClrMapping/>
  </p:clrMapOvr>
</p:sld>
</file>

<file path=ppt/theme/theme1.xml><?xml version="1.0" encoding="utf-8"?>
<a:theme xmlns:a="http://schemas.openxmlformats.org/drawingml/2006/main" name="Aangepast ontwerp">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Aangepast ontwerp">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Aangepast ontwerp">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57A95EC3F19145ABA781033755CCFD" ma:contentTypeVersion="16" ma:contentTypeDescription="Een nieuw document maken." ma:contentTypeScope="" ma:versionID="3cc1ba5a1a22a3a25bffa7ae74990b0f">
  <xsd:schema xmlns:xsd="http://www.w3.org/2001/XMLSchema" xmlns:xs="http://www.w3.org/2001/XMLSchema" xmlns:p="http://schemas.microsoft.com/office/2006/metadata/properties" xmlns:ns2="5bf3fb5f-cbf9-4247-abe1-ed0d7fdbaab1" xmlns:ns3="1467071a-3d3c-42ad-ba58-86b0d831ec9e" targetNamespace="http://schemas.microsoft.com/office/2006/metadata/properties" ma:root="true" ma:fieldsID="88c928c964c22a8658e4242d105868ec" ns2:_="" ns3:_="">
    <xsd:import namespace="5bf3fb5f-cbf9-4247-abe1-ed0d7fdbaab1"/>
    <xsd:import namespace="1467071a-3d3c-42ad-ba58-86b0d831ec9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f3fb5f-cbf9-4247-abe1-ed0d7fdbaa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eb21a336-5305-4285-be1b-e82e97e8a20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467071a-3d3c-42ad-ba58-86b0d831ec9e"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4cd53b75-26d7-4776-8231-5576bf64c7c8}" ma:internalName="TaxCatchAll" ma:showField="CatchAllData" ma:web="1467071a-3d3c-42ad-ba58-86b0d831ec9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467071a-3d3c-42ad-ba58-86b0d831ec9e" xsi:nil="true"/>
    <lcf76f155ced4ddcb4097134ff3c332f xmlns="5bf3fb5f-cbf9-4247-abe1-ed0d7fdbaab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7D5D91C-23C5-4C2D-943B-F80EE4A0F4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f3fb5f-cbf9-4247-abe1-ed0d7fdbaab1"/>
    <ds:schemaRef ds:uri="1467071a-3d3c-42ad-ba58-86b0d831ec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A6B265-6EF4-4841-9836-265BB9320DE0}">
  <ds:schemaRefs>
    <ds:schemaRef ds:uri="http://schemas.microsoft.com/sharepoint/v3/contenttype/forms"/>
  </ds:schemaRefs>
</ds:datastoreItem>
</file>

<file path=customXml/itemProps3.xml><?xml version="1.0" encoding="utf-8"?>
<ds:datastoreItem xmlns:ds="http://schemas.openxmlformats.org/officeDocument/2006/customXml" ds:itemID="{616E82AF-B77A-4BEB-BAEE-6967456B48A8}">
  <ds:schemaRefs>
    <ds:schemaRef ds:uri="5275aaa2-6a38-4c4f-94b1-fcbf6ad7df8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terms/"/>
    <ds:schemaRef ds:uri="http://purl.org/dc/dcmitype/"/>
    <ds:schemaRef ds:uri="eb0ef7cc-f364-471f-b76d-596c54790b9f"/>
    <ds:schemaRef ds:uri="http://schemas.microsoft.com/office/2006/metadata/properties"/>
    <ds:schemaRef ds:uri="http://purl.org/dc/elements/1.1/"/>
    <ds:schemaRef ds:uri="1467071a-3d3c-42ad-ba58-86b0d831ec9e"/>
    <ds:schemaRef ds:uri="5bf3fb5f-cbf9-4247-abe1-ed0d7fdbaab1"/>
  </ds:schemaRefs>
</ds:datastoreItem>
</file>

<file path=docProps/app.xml><?xml version="1.0" encoding="utf-8"?>
<Properties xmlns="http://schemas.openxmlformats.org/officeDocument/2006/extended-properties" xmlns:vt="http://schemas.openxmlformats.org/officeDocument/2006/docPropsVTypes">
  <Template/>
  <TotalTime>0</TotalTime>
  <Words>920</Words>
  <Application>Microsoft Office PowerPoint</Application>
  <PresentationFormat>Diavoorstelling (4:3)</PresentationFormat>
  <Paragraphs>157</Paragraphs>
  <Slides>14</Slides>
  <Notes>13</Notes>
  <HiddenSlides>0</HiddenSlides>
  <MMClips>0</MMClips>
  <ScaleCrop>false</ScaleCrop>
  <HeadingPairs>
    <vt:vector size="6" baseType="variant">
      <vt:variant>
        <vt:lpstr>Gebruikte lettertypen</vt:lpstr>
      </vt:variant>
      <vt:variant>
        <vt:i4>4</vt:i4>
      </vt:variant>
      <vt:variant>
        <vt:lpstr>Thema</vt:lpstr>
      </vt:variant>
      <vt:variant>
        <vt:i4>3</vt:i4>
      </vt:variant>
      <vt:variant>
        <vt:lpstr>Diatitels</vt:lpstr>
      </vt:variant>
      <vt:variant>
        <vt:i4>14</vt:i4>
      </vt:variant>
    </vt:vector>
  </HeadingPairs>
  <TitlesOfParts>
    <vt:vector size="21" baseType="lpstr">
      <vt:lpstr>Arial</vt:lpstr>
      <vt:lpstr>Calibri</vt:lpstr>
      <vt:lpstr>Symbol</vt:lpstr>
      <vt:lpstr>Verdana</vt:lpstr>
      <vt:lpstr>Aangepast ontwerp</vt:lpstr>
      <vt:lpstr>1_Aangepast ontwerp</vt:lpstr>
      <vt:lpstr>2_Aangepast ontwerp</vt:lpstr>
      <vt:lpstr> Kenniskring GOAB  Regio Zuid </vt:lpstr>
      <vt:lpstr>Agenda</vt:lpstr>
      <vt:lpstr>2. Nieuws GOAB</vt:lpstr>
      <vt:lpstr>2. Nieuws GOAB</vt:lpstr>
      <vt:lpstr>2. Nieuws GOAB</vt:lpstr>
      <vt:lpstr>3. Stand van zaken Oekraïne</vt:lpstr>
      <vt:lpstr>3.  3. Wat is de stand van zaken in jullie gemeente? </vt:lpstr>
      <vt:lpstr>4. Kostenstijgingen en ve</vt:lpstr>
      <vt:lpstr>5. Verantwoording in SiSA</vt:lpstr>
      <vt:lpstr>6. Een nieuwe GOAB periode</vt:lpstr>
      <vt:lpstr>7. Overzicht bijeenkomsten en producten</vt:lpstr>
      <vt:lpstr>7. Terugblik bijeenkomst ve in kleine kernen</vt:lpstr>
      <vt:lpstr>8. In de Etalage </vt:lpstr>
      <vt:lpstr>9. Evaluatie en afronding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Kenniskring GOAB  regio Midden</dc:title>
  <dc:creator/>
  <cp:lastModifiedBy/>
  <cp:revision>461</cp:revision>
  <dcterms:created xsi:type="dcterms:W3CDTF">2018-03-12T08:46:11Z</dcterms:created>
  <dcterms:modified xsi:type="dcterms:W3CDTF">2022-11-29T13:02:11Z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0x010100C957A95EC3F19145ABA781033755CCFD</vt:lpwstr>
  </property>
  <property fmtid="{D5CDD505-2E9C-101B-9397-08002B2CF9AE}" pid="3" name="Order">
    <vt:r8>14403800</vt:r8>
  </property>
  <property fmtid="{D5CDD505-2E9C-101B-9397-08002B2CF9AE}" pid="4" name="MediaServiceImageTags">
    <vt:lpwstr/>
  </property>
</Properties>
</file>