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11_60823FD3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notesMasterIdLst>
    <p:notesMasterId r:id="rId19"/>
  </p:notesMasterIdLst>
  <p:handoutMasterIdLst>
    <p:handoutMasterId r:id="rId20"/>
  </p:handoutMasterIdLst>
  <p:sldIdLst>
    <p:sldId id="256" r:id="rId7"/>
    <p:sldId id="257" r:id="rId8"/>
    <p:sldId id="285" r:id="rId9"/>
    <p:sldId id="484" r:id="rId10"/>
    <p:sldId id="273" r:id="rId11"/>
    <p:sldId id="485" r:id="rId12"/>
    <p:sldId id="486" r:id="rId13"/>
    <p:sldId id="278" r:id="rId14"/>
    <p:sldId id="261" r:id="rId15"/>
    <p:sldId id="266" r:id="rId16"/>
    <p:sldId id="279" r:id="rId17"/>
    <p:sldId id="268" r:id="rId18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81FA63-92E0-3D9E-CC47-DFB90B6E7A8A}" name="Wendy de Geus" initials="WdG" userId="S::WdeGeus@oberon.eu::f40f5d8a-584d-4c19-bff3-1c22dd8cc83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0038"/>
    <a:srgbClr val="6CB7CB"/>
    <a:srgbClr val="E09C17"/>
    <a:srgbClr val="B6C9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8405" autoAdjust="0"/>
  </p:normalViewPr>
  <p:slideViewPr>
    <p:cSldViewPr>
      <p:cViewPr varScale="1">
        <p:scale>
          <a:sx n="37" d="100"/>
          <a:sy n="37" d="100"/>
        </p:scale>
        <p:origin x="212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ien Muller" userId="3247d34e-97fe-4a00-9ed5-40641a70055e" providerId="ADAL" clId="{082D5D89-31CC-4FEE-8A1F-DA18732415EA}"/>
    <pc:docChg chg="custSel delSld modSld">
      <pc:chgData name="Paulien Muller" userId="3247d34e-97fe-4a00-9ed5-40641a70055e" providerId="ADAL" clId="{082D5D89-31CC-4FEE-8A1F-DA18732415EA}" dt="2024-02-27T16:15:41.787" v="76" actId="20577"/>
      <pc:docMkLst>
        <pc:docMk/>
      </pc:docMkLst>
      <pc:sldChg chg="modSp mod modNotesTx">
        <pc:chgData name="Paulien Muller" userId="3247d34e-97fe-4a00-9ed5-40641a70055e" providerId="ADAL" clId="{082D5D89-31CC-4FEE-8A1F-DA18732415EA}" dt="2024-02-27T14:08:05.622" v="25" actId="6549"/>
        <pc:sldMkLst>
          <pc:docMk/>
          <pc:sldMk cId="2304629004" sldId="256"/>
        </pc:sldMkLst>
        <pc:spChg chg="mod">
          <ac:chgData name="Paulien Muller" userId="3247d34e-97fe-4a00-9ed5-40641a70055e" providerId="ADAL" clId="{082D5D89-31CC-4FEE-8A1F-DA18732415EA}" dt="2024-02-27T14:08:05.622" v="25" actId="6549"/>
          <ac:spMkLst>
            <pc:docMk/>
            <pc:sldMk cId="2304629004" sldId="256"/>
            <ac:spMk id="5" creationId="{00000000-0000-0000-0000-000000000000}"/>
          </ac:spMkLst>
        </pc:spChg>
      </pc:sldChg>
      <pc:sldChg chg="modNotesTx">
        <pc:chgData name="Paulien Muller" userId="3247d34e-97fe-4a00-9ed5-40641a70055e" providerId="ADAL" clId="{082D5D89-31CC-4FEE-8A1F-DA18732415EA}" dt="2024-02-27T13:46:48.851" v="13" actId="6549"/>
        <pc:sldMkLst>
          <pc:docMk/>
          <pc:sldMk cId="2864096017" sldId="257"/>
        </pc:sldMkLst>
      </pc:sldChg>
      <pc:sldChg chg="modNotesTx">
        <pc:chgData name="Paulien Muller" userId="3247d34e-97fe-4a00-9ed5-40641a70055e" providerId="ADAL" clId="{082D5D89-31CC-4FEE-8A1F-DA18732415EA}" dt="2024-02-27T13:47:32.820" v="21" actId="20577"/>
        <pc:sldMkLst>
          <pc:docMk/>
          <pc:sldMk cId="1401440426" sldId="261"/>
        </pc:sldMkLst>
      </pc:sldChg>
      <pc:sldChg chg="modNotesTx">
        <pc:chgData name="Paulien Muller" userId="3247d34e-97fe-4a00-9ed5-40641a70055e" providerId="ADAL" clId="{082D5D89-31CC-4FEE-8A1F-DA18732415EA}" dt="2024-02-27T13:47:36.682" v="22" actId="6549"/>
        <pc:sldMkLst>
          <pc:docMk/>
          <pc:sldMk cId="2557353456" sldId="266"/>
        </pc:sldMkLst>
      </pc:sldChg>
      <pc:sldChg chg="modSp mod modNotesTx">
        <pc:chgData name="Paulien Muller" userId="3247d34e-97fe-4a00-9ed5-40641a70055e" providerId="ADAL" clId="{082D5D89-31CC-4FEE-8A1F-DA18732415EA}" dt="2024-02-27T16:15:41.787" v="76" actId="20577"/>
        <pc:sldMkLst>
          <pc:docMk/>
          <pc:sldMk cId="2175019541" sldId="268"/>
        </pc:sldMkLst>
        <pc:spChg chg="mod">
          <ac:chgData name="Paulien Muller" userId="3247d34e-97fe-4a00-9ed5-40641a70055e" providerId="ADAL" clId="{082D5D89-31CC-4FEE-8A1F-DA18732415EA}" dt="2024-02-27T16:15:41.787" v="76" actId="20577"/>
          <ac:spMkLst>
            <pc:docMk/>
            <pc:sldMk cId="2175019541" sldId="268"/>
            <ac:spMk id="2" creationId="{6FDB0B60-65AD-43FE-A717-A987264EECDD}"/>
          </ac:spMkLst>
        </pc:spChg>
      </pc:sldChg>
      <pc:sldChg chg="modNotesTx">
        <pc:chgData name="Paulien Muller" userId="3247d34e-97fe-4a00-9ed5-40641a70055e" providerId="ADAL" clId="{082D5D89-31CC-4FEE-8A1F-DA18732415EA}" dt="2024-02-27T13:47:04.760" v="16" actId="6549"/>
        <pc:sldMkLst>
          <pc:docMk/>
          <pc:sldMk cId="1619148755" sldId="273"/>
        </pc:sldMkLst>
      </pc:sldChg>
      <pc:sldChg chg="del modNotesTx">
        <pc:chgData name="Paulien Muller" userId="3247d34e-97fe-4a00-9ed5-40641a70055e" providerId="ADAL" clId="{082D5D89-31CC-4FEE-8A1F-DA18732415EA}" dt="2024-02-27T16:13:13.522" v="26" actId="2696"/>
        <pc:sldMkLst>
          <pc:docMk/>
          <pc:sldMk cId="120959422" sldId="274"/>
        </pc:sldMkLst>
      </pc:sldChg>
      <pc:sldChg chg="modNotesTx">
        <pc:chgData name="Paulien Muller" userId="3247d34e-97fe-4a00-9ed5-40641a70055e" providerId="ADAL" clId="{082D5D89-31CC-4FEE-8A1F-DA18732415EA}" dt="2024-02-27T13:47:26.195" v="20" actId="20577"/>
        <pc:sldMkLst>
          <pc:docMk/>
          <pc:sldMk cId="1793674246" sldId="278"/>
        </pc:sldMkLst>
      </pc:sldChg>
      <pc:sldChg chg="modNotesTx">
        <pc:chgData name="Paulien Muller" userId="3247d34e-97fe-4a00-9ed5-40641a70055e" providerId="ADAL" clId="{082D5D89-31CC-4FEE-8A1F-DA18732415EA}" dt="2024-02-27T13:47:41.218" v="23" actId="20577"/>
        <pc:sldMkLst>
          <pc:docMk/>
          <pc:sldMk cId="1064094172" sldId="279"/>
        </pc:sldMkLst>
      </pc:sldChg>
      <pc:sldChg chg="modNotesTx">
        <pc:chgData name="Paulien Muller" userId="3247d34e-97fe-4a00-9ed5-40641a70055e" providerId="ADAL" clId="{082D5D89-31CC-4FEE-8A1F-DA18732415EA}" dt="2024-02-27T13:46:53.359" v="14" actId="6549"/>
        <pc:sldMkLst>
          <pc:docMk/>
          <pc:sldMk cId="2524841539" sldId="285"/>
        </pc:sldMkLst>
      </pc:sldChg>
      <pc:sldChg chg="del">
        <pc:chgData name="Paulien Muller" userId="3247d34e-97fe-4a00-9ed5-40641a70055e" providerId="ADAL" clId="{082D5D89-31CC-4FEE-8A1F-DA18732415EA}" dt="2024-02-27T13:46:12.108" v="0" actId="2696"/>
        <pc:sldMkLst>
          <pc:docMk/>
          <pc:sldMk cId="2786356866" sldId="472"/>
        </pc:sldMkLst>
      </pc:sldChg>
      <pc:sldChg chg="del">
        <pc:chgData name="Paulien Muller" userId="3247d34e-97fe-4a00-9ed5-40641a70055e" providerId="ADAL" clId="{082D5D89-31CC-4FEE-8A1F-DA18732415EA}" dt="2024-02-27T13:46:14.283" v="1" actId="2696"/>
        <pc:sldMkLst>
          <pc:docMk/>
          <pc:sldMk cId="276051270" sldId="482"/>
        </pc:sldMkLst>
      </pc:sldChg>
      <pc:sldChg chg="del">
        <pc:chgData name="Paulien Muller" userId="3247d34e-97fe-4a00-9ed5-40641a70055e" providerId="ADAL" clId="{082D5D89-31CC-4FEE-8A1F-DA18732415EA}" dt="2024-02-27T13:46:16.713" v="2" actId="2696"/>
        <pc:sldMkLst>
          <pc:docMk/>
          <pc:sldMk cId="27420744" sldId="483"/>
        </pc:sldMkLst>
      </pc:sldChg>
      <pc:sldChg chg="modNotesTx">
        <pc:chgData name="Paulien Muller" userId="3247d34e-97fe-4a00-9ed5-40641a70055e" providerId="ADAL" clId="{082D5D89-31CC-4FEE-8A1F-DA18732415EA}" dt="2024-02-27T13:47:00.065" v="15" actId="6549"/>
        <pc:sldMkLst>
          <pc:docMk/>
          <pc:sldMk cId="1466887133" sldId="484"/>
        </pc:sldMkLst>
      </pc:sldChg>
      <pc:sldChg chg="modNotesTx">
        <pc:chgData name="Paulien Muller" userId="3247d34e-97fe-4a00-9ed5-40641a70055e" providerId="ADAL" clId="{082D5D89-31CC-4FEE-8A1F-DA18732415EA}" dt="2024-02-27T13:47:09.611" v="17" actId="6549"/>
        <pc:sldMkLst>
          <pc:docMk/>
          <pc:sldMk cId="1152797585" sldId="485"/>
        </pc:sldMkLst>
      </pc:sldChg>
      <pc:sldChg chg="modNotesTx">
        <pc:chgData name="Paulien Muller" userId="3247d34e-97fe-4a00-9ed5-40641a70055e" providerId="ADAL" clId="{082D5D89-31CC-4FEE-8A1F-DA18732415EA}" dt="2024-02-27T13:47:16.016" v="18" actId="6549"/>
        <pc:sldMkLst>
          <pc:docMk/>
          <pc:sldMk cId="3552449294" sldId="486"/>
        </pc:sldMkLst>
      </pc:sldChg>
      <pc:sldMasterChg chg="delSldLayout">
        <pc:chgData name="Paulien Muller" userId="3247d34e-97fe-4a00-9ed5-40641a70055e" providerId="ADAL" clId="{082D5D89-31CC-4FEE-8A1F-DA18732415EA}" dt="2024-02-27T13:46:16.713" v="2" actId="2696"/>
        <pc:sldMasterMkLst>
          <pc:docMk/>
          <pc:sldMasterMk cId="3902575447" sldId="2147483660"/>
        </pc:sldMasterMkLst>
        <pc:sldLayoutChg chg="del">
          <pc:chgData name="Paulien Muller" userId="3247d34e-97fe-4a00-9ed5-40641a70055e" providerId="ADAL" clId="{082D5D89-31CC-4FEE-8A1F-DA18732415EA}" dt="2024-02-27T13:46:14.283" v="1" actId="2696"/>
          <pc:sldLayoutMkLst>
            <pc:docMk/>
            <pc:sldMasterMk cId="3902575447" sldId="2147483660"/>
            <pc:sldLayoutMk cId="849603151" sldId="2147483696"/>
          </pc:sldLayoutMkLst>
        </pc:sldLayoutChg>
        <pc:sldLayoutChg chg="del">
          <pc:chgData name="Paulien Muller" userId="3247d34e-97fe-4a00-9ed5-40641a70055e" providerId="ADAL" clId="{082D5D89-31CC-4FEE-8A1F-DA18732415EA}" dt="2024-02-27T13:46:16.713" v="2" actId="2696"/>
          <pc:sldLayoutMkLst>
            <pc:docMk/>
            <pc:sldMasterMk cId="3902575447" sldId="2147483660"/>
            <pc:sldLayoutMk cId="2091496350" sldId="2147483697"/>
          </pc:sldLayoutMkLst>
        </pc:sldLayoutChg>
      </pc:sldMasterChg>
    </pc:docChg>
  </pc:docChgLst>
</pc:chgInfo>
</file>

<file path=ppt/comments/modernComment_111_60823FD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C978EBF-8680-4E06-A292-ACE7C0D54996}" authorId="{E181FA63-92E0-3D9E-CC47-DFB90B6E7A8A}" created="2024-02-19T14:36:19.28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619148755" sldId="273"/>
      <ac:spMk id="3" creationId="{240B4449-823C-4251-9AE0-5B81AC3A0A7C}"/>
    </ac:deMkLst>
    <p188:txBody>
      <a:bodyPr/>
      <a:lstStyle/>
      <a:p>
        <a:r>
          <a:rPr lang="nl-NL"/>
          <a:t>WG: Evt nog: complexe begeleiding die dit vraagt en specifieke behoeften van de peuters, denk aan traumaverwerking (vorige keer door mea gezegd)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E7337-30A0-40FD-83DB-14D720A00201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EAF4C-C301-4D37-A231-F5DA0E1F4D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2545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76D7B-47AB-4216-A107-918E11DD6C44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E93EC-2C26-4AE0-9E84-6CA45DD90E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0444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E93EC-2C26-4AE0-9E84-6CA45DD90EA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3439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E93EC-2C26-4AE0-9E84-6CA45DD90EA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9238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E93EC-2C26-4AE0-9E84-6CA45DD90EA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5253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E93EC-2C26-4AE0-9E84-6CA45DD90EA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5238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E93EC-2C26-4AE0-9E84-6CA45DD90EA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3444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E93EC-2C26-4AE0-9E84-6CA45DD90EA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8865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E93EC-2C26-4AE0-9E84-6CA45DD90EA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7888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highlight>
                <a:srgbClr val="FFFF00"/>
              </a:highlight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E93EC-2C26-4AE0-9E84-6CA45DD90EA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7664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E93EC-2C26-4AE0-9E84-6CA45DD90EA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0992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E93EC-2C26-4AE0-9E84-6CA45DD90EA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3769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E93EC-2C26-4AE0-9E84-6CA45DD90EA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0666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E93EC-2C26-4AE0-9E84-6CA45DD90EA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3504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6237312"/>
            <a:ext cx="2232025" cy="36004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Datum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6156176" y="6093296"/>
            <a:ext cx="2592388" cy="648271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Naam</a:t>
            </a:r>
          </a:p>
          <a:p>
            <a:r>
              <a:rPr lang="nl-NL" dirty="0"/>
              <a:t>Contactgegevens</a:t>
            </a:r>
          </a:p>
        </p:txBody>
      </p:sp>
    </p:spTree>
    <p:extLst>
      <p:ext uri="{BB962C8B-B14F-4D97-AF65-F5344CB8AC3E}">
        <p14:creationId xmlns:p14="http://schemas.microsoft.com/office/powerpoint/2010/main" val="3603522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7401AA-C922-425F-838D-01C295E64A82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389907-8B34-4EA7-888E-E6321AA8D2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97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7401AA-C922-425F-838D-01C295E64A82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389907-8B34-4EA7-888E-E6321AA8D2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9502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619672" y="616630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395536" y="63093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1"/>
                </a:solidFill>
              </a:rPr>
              <a:t>www.goab.eu</a:t>
            </a:r>
          </a:p>
        </p:txBody>
      </p:sp>
    </p:spTree>
    <p:extLst>
      <p:ext uri="{BB962C8B-B14F-4D97-AF65-F5344CB8AC3E}">
        <p14:creationId xmlns:p14="http://schemas.microsoft.com/office/powerpoint/2010/main" val="3770163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8ECC-C7B1-4575-A671-6FDC86F479BC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7496F-C5C7-42CF-A1A0-C62DBFA76F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4405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8ECC-C7B1-4575-A671-6FDC86F479BC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7496F-C5C7-42CF-A1A0-C62DBFA76F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1419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8ECC-C7B1-4575-A671-6FDC86F479BC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7496F-C5C7-42CF-A1A0-C62DBFA76F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622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8ECC-C7B1-4575-A671-6FDC86F479BC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7496F-C5C7-42CF-A1A0-C62DBFA76F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9007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8ECC-C7B1-4575-A671-6FDC86F479BC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7496F-C5C7-42CF-A1A0-C62DBFA76F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6114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8ECC-C7B1-4575-A671-6FDC86F479BC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7496F-C5C7-42CF-A1A0-C62DBFA76F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98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8ECC-C7B1-4575-A671-6FDC86F479BC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7496F-C5C7-42CF-A1A0-C62DBFA76F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730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6237312"/>
            <a:ext cx="2232025" cy="36004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Datum</a:t>
            </a:r>
          </a:p>
        </p:txBody>
      </p:sp>
      <p:sp>
        <p:nvSpPr>
          <p:cNvPr id="8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6156176" y="6093296"/>
            <a:ext cx="2592388" cy="648271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Naam</a:t>
            </a:r>
          </a:p>
          <a:p>
            <a:r>
              <a:rPr lang="nl-NL" dirty="0"/>
              <a:t>Contactgegevens</a:t>
            </a:r>
          </a:p>
        </p:txBody>
      </p:sp>
    </p:spTree>
    <p:extLst>
      <p:ext uri="{BB962C8B-B14F-4D97-AF65-F5344CB8AC3E}">
        <p14:creationId xmlns:p14="http://schemas.microsoft.com/office/powerpoint/2010/main" val="3053695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8ECC-C7B1-4575-A671-6FDC86F479BC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7496F-C5C7-42CF-A1A0-C62DBFA76F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76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8ECC-C7B1-4575-A671-6FDC86F479BC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7496F-C5C7-42CF-A1A0-C62DBFA76F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3519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8ECC-C7B1-4575-A671-6FDC86F479BC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7496F-C5C7-42CF-A1A0-C62DBFA76F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9602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67544" y="6005053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37649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67544" y="6005053"/>
            <a:ext cx="2133600" cy="365125"/>
          </a:xfrm>
          <a:prstGeom prst="rect">
            <a:avLst/>
          </a:prstGeom>
        </p:spPr>
        <p:txBody>
          <a:bodyPr/>
          <a:lstStyle/>
          <a:p>
            <a:fld id="{236AC199-9482-441B-B9EC-5B9D494825EE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CC98-7642-4BCD-A3C1-C8256B60A8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88535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67544" y="6005053"/>
            <a:ext cx="2133600" cy="365125"/>
          </a:xfrm>
          <a:prstGeom prst="rect">
            <a:avLst/>
          </a:prstGeom>
        </p:spPr>
        <p:txBody>
          <a:bodyPr/>
          <a:lstStyle/>
          <a:p>
            <a:fld id="{236AC199-9482-441B-B9EC-5B9D494825EE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CC98-7642-4BCD-A3C1-C8256B60A8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0170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67544" y="6005053"/>
            <a:ext cx="2133600" cy="365125"/>
          </a:xfrm>
          <a:prstGeom prst="rect">
            <a:avLst/>
          </a:prstGeom>
        </p:spPr>
        <p:txBody>
          <a:bodyPr/>
          <a:lstStyle/>
          <a:p>
            <a:fld id="{236AC199-9482-441B-B9EC-5B9D494825EE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CC98-7642-4BCD-A3C1-C8256B60A8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94332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67544" y="6005053"/>
            <a:ext cx="2133600" cy="365125"/>
          </a:xfrm>
          <a:prstGeom prst="rect">
            <a:avLst/>
          </a:prstGeom>
        </p:spPr>
        <p:txBody>
          <a:bodyPr/>
          <a:lstStyle/>
          <a:p>
            <a:fld id="{236AC199-9482-441B-B9EC-5B9D494825EE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CC98-7642-4BCD-A3C1-C8256B60A8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24599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67544" y="6005053"/>
            <a:ext cx="2133600" cy="365125"/>
          </a:xfrm>
          <a:prstGeom prst="rect">
            <a:avLst/>
          </a:prstGeom>
        </p:spPr>
        <p:txBody>
          <a:bodyPr/>
          <a:lstStyle/>
          <a:p>
            <a:fld id="{236AC199-9482-441B-B9EC-5B9D494825EE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CC98-7642-4BCD-A3C1-C8256B60A8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42926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67544" y="6005053"/>
            <a:ext cx="2133600" cy="365125"/>
          </a:xfrm>
          <a:prstGeom prst="rect">
            <a:avLst/>
          </a:prstGeom>
        </p:spPr>
        <p:txBody>
          <a:bodyPr/>
          <a:lstStyle/>
          <a:p>
            <a:fld id="{236AC199-9482-441B-B9EC-5B9D494825EE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CC98-7642-4BCD-A3C1-C8256B60A8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721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7401AA-C922-425F-838D-01C295E64A82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389907-8B34-4EA7-888E-E6321AA8D2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56061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67544" y="6005053"/>
            <a:ext cx="2133600" cy="365125"/>
          </a:xfrm>
          <a:prstGeom prst="rect">
            <a:avLst/>
          </a:prstGeom>
        </p:spPr>
        <p:txBody>
          <a:bodyPr/>
          <a:lstStyle/>
          <a:p>
            <a:fld id="{236AC199-9482-441B-B9EC-5B9D494825EE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CC98-7642-4BCD-A3C1-C8256B60A8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3088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67544" y="6005053"/>
            <a:ext cx="2133600" cy="365125"/>
          </a:xfrm>
          <a:prstGeom prst="rect">
            <a:avLst/>
          </a:prstGeom>
        </p:spPr>
        <p:txBody>
          <a:bodyPr/>
          <a:lstStyle/>
          <a:p>
            <a:fld id="{236AC199-9482-441B-B9EC-5B9D494825EE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CC98-7642-4BCD-A3C1-C8256B60A8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6818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67544" y="6005053"/>
            <a:ext cx="2133600" cy="365125"/>
          </a:xfrm>
          <a:prstGeom prst="rect">
            <a:avLst/>
          </a:prstGeom>
        </p:spPr>
        <p:txBody>
          <a:bodyPr/>
          <a:lstStyle/>
          <a:p>
            <a:fld id="{236AC199-9482-441B-B9EC-5B9D494825EE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CC98-7642-4BCD-A3C1-C8256B60A8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03678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67544" y="6005053"/>
            <a:ext cx="2133600" cy="365125"/>
          </a:xfrm>
          <a:prstGeom prst="rect">
            <a:avLst/>
          </a:prstGeom>
        </p:spPr>
        <p:txBody>
          <a:bodyPr/>
          <a:lstStyle/>
          <a:p>
            <a:fld id="{236AC199-9482-441B-B9EC-5B9D494825EE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CC98-7642-4BCD-A3C1-C8256B60A8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07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7401AA-C922-425F-838D-01C295E64A82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389907-8B34-4EA7-888E-E6321AA8D2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8492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7401AA-C922-425F-838D-01C295E64A82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389907-8B34-4EA7-888E-E6321AA8D2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237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6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6237312"/>
            <a:ext cx="2232025" cy="36004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Datum</a:t>
            </a:r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6156176" y="6093296"/>
            <a:ext cx="2592388" cy="648271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Naam</a:t>
            </a:r>
          </a:p>
          <a:p>
            <a:r>
              <a:rPr lang="nl-NL" dirty="0"/>
              <a:t>Contactgegevens</a:t>
            </a:r>
          </a:p>
        </p:txBody>
      </p:sp>
    </p:spTree>
    <p:extLst>
      <p:ext uri="{BB962C8B-B14F-4D97-AF65-F5344CB8AC3E}">
        <p14:creationId xmlns:p14="http://schemas.microsoft.com/office/powerpoint/2010/main" val="308787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7401AA-C922-425F-838D-01C295E64A82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389907-8B34-4EA7-888E-E6321AA8D2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66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7401AA-C922-425F-838D-01C295E64A82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389907-8B34-4EA7-888E-E6321AA8D2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253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7401AA-C922-425F-838D-01C295E64A82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389907-8B34-4EA7-888E-E6321AA8D2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755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 b="67802"/>
          <a:stretch/>
        </p:blipFill>
        <p:spPr>
          <a:xfrm>
            <a:off x="0" y="-243408"/>
            <a:ext cx="9144000" cy="1944216"/>
          </a:xfrm>
          <a:prstGeom prst="rect">
            <a:avLst/>
          </a:prstGeom>
        </p:spPr>
      </p:pic>
      <p:sp>
        <p:nvSpPr>
          <p:cNvPr id="8" name="Rond enkele hoek rechthoek 7"/>
          <p:cNvSpPr/>
          <p:nvPr/>
        </p:nvSpPr>
        <p:spPr>
          <a:xfrm>
            <a:off x="0" y="6021288"/>
            <a:ext cx="9144000" cy="836712"/>
          </a:xfrm>
          <a:prstGeom prst="round1Rect">
            <a:avLst>
              <a:gd name="adj" fmla="val 50000"/>
            </a:avLst>
          </a:prstGeom>
          <a:solidFill>
            <a:srgbClr val="6CB7CB"/>
          </a:solidFill>
          <a:ln>
            <a:solidFill>
              <a:srgbClr val="6C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176195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2996952"/>
            <a:ext cx="8229600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 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2960"/>
            <a:ext cx="2715949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7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3003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nd enkele hoek rechthoek 10"/>
          <p:cNvSpPr/>
          <p:nvPr userDrawn="1"/>
        </p:nvSpPr>
        <p:spPr>
          <a:xfrm>
            <a:off x="0" y="6021287"/>
            <a:ext cx="9144000" cy="836712"/>
          </a:xfrm>
          <a:prstGeom prst="round1Rect">
            <a:avLst>
              <a:gd name="adj" fmla="val 50000"/>
            </a:avLst>
          </a:prstGeom>
          <a:solidFill>
            <a:srgbClr val="6CB7CB"/>
          </a:solidFill>
          <a:ln>
            <a:solidFill>
              <a:srgbClr val="6C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619672" y="62570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 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5" y="6105013"/>
            <a:ext cx="2000261" cy="669261"/>
          </a:xfrm>
          <a:prstGeom prst="rect">
            <a:avLst/>
          </a:prstGeom>
        </p:spPr>
      </p:pic>
      <p:sp>
        <p:nvSpPr>
          <p:cNvPr id="9" name="Tekstvak 8"/>
          <p:cNvSpPr txBox="1"/>
          <p:nvPr userDrawn="1"/>
        </p:nvSpPr>
        <p:spPr>
          <a:xfrm>
            <a:off x="395536" y="63093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1"/>
                </a:solidFill>
              </a:rPr>
              <a:t>www.goab.eu</a:t>
            </a:r>
          </a:p>
        </p:txBody>
      </p:sp>
    </p:spTree>
    <p:extLst>
      <p:ext uri="{BB962C8B-B14F-4D97-AF65-F5344CB8AC3E}">
        <p14:creationId xmlns:p14="http://schemas.microsoft.com/office/powerpoint/2010/main" val="405551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3003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6CB7C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C3003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E09C1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B6C93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nd enkele hoek rechthoek 10"/>
          <p:cNvSpPr/>
          <p:nvPr userDrawn="1"/>
        </p:nvSpPr>
        <p:spPr>
          <a:xfrm>
            <a:off x="0" y="5589240"/>
            <a:ext cx="9144000" cy="1268760"/>
          </a:xfrm>
          <a:prstGeom prst="round1Rect">
            <a:avLst>
              <a:gd name="adj" fmla="val 50000"/>
            </a:avLst>
          </a:prstGeom>
          <a:solidFill>
            <a:srgbClr val="6CB7CB"/>
          </a:solidFill>
          <a:ln>
            <a:solidFill>
              <a:srgbClr val="6C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17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489698" y="5545774"/>
            <a:ext cx="360040" cy="8640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C30038"/>
                </a:solidFill>
              </a:defRPr>
            </a:lvl1pPr>
          </a:lstStyle>
          <a:p>
            <a:r>
              <a:rPr lang="nl-NL" sz="1200" dirty="0"/>
              <a:t>.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790328" y="5764181"/>
            <a:ext cx="1773560" cy="8468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C30038"/>
                </a:solidFill>
              </a:defRPr>
            </a:lvl1pPr>
          </a:lstStyle>
          <a:p>
            <a:r>
              <a:rPr lang="nl-NL" sz="1200" dirty="0"/>
              <a:t>.</a:t>
            </a:r>
          </a:p>
        </p:txBody>
      </p:sp>
      <p:sp>
        <p:nvSpPr>
          <p:cNvPr id="4" name="Tekstvak 3"/>
          <p:cNvSpPr txBox="1"/>
          <p:nvPr userDrawn="1"/>
        </p:nvSpPr>
        <p:spPr>
          <a:xfrm>
            <a:off x="107504" y="5766370"/>
            <a:ext cx="2102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Voor meer informatie:</a:t>
            </a:r>
          </a:p>
          <a:p>
            <a:endParaRPr lang="nl-NL" sz="1200" dirty="0">
              <a:solidFill>
                <a:schemeClr val="bg1"/>
              </a:solidFill>
            </a:endParaRPr>
          </a:p>
          <a:p>
            <a:r>
              <a:rPr lang="nl-NL" sz="1200" dirty="0">
                <a:solidFill>
                  <a:schemeClr val="bg1"/>
                </a:solidFill>
              </a:rPr>
              <a:t>www.goab.eu </a:t>
            </a:r>
          </a:p>
          <a:p>
            <a:r>
              <a:rPr lang="nl-NL" sz="1200" dirty="0">
                <a:solidFill>
                  <a:schemeClr val="bg1"/>
                </a:solidFill>
              </a:rPr>
              <a:t>communicatie@sardes.nl</a:t>
            </a:r>
          </a:p>
        </p:txBody>
      </p:sp>
      <p:sp>
        <p:nvSpPr>
          <p:cNvPr id="8" name="Tekstvak 7"/>
          <p:cNvSpPr txBox="1"/>
          <p:nvPr userDrawn="1"/>
        </p:nvSpPr>
        <p:spPr>
          <a:xfrm>
            <a:off x="4572000" y="5818282"/>
            <a:ext cx="457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een</a:t>
            </a:r>
          </a:p>
          <a:p>
            <a:r>
              <a:rPr lang="nl-NL" sz="1400" dirty="0">
                <a:solidFill>
                  <a:schemeClr val="bg1"/>
                </a:solidFill>
              </a:rPr>
              <a:t>samenwerking	Oberon – Sardes –CED-groep</a:t>
            </a:r>
          </a:p>
          <a:p>
            <a:r>
              <a:rPr lang="nl-NL" sz="1400" dirty="0">
                <a:solidFill>
                  <a:schemeClr val="bg1"/>
                </a:solidFill>
              </a:rPr>
              <a:t>van: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862360"/>
            <a:ext cx="1944216" cy="65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4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3003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1_60823FD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391023"/>
            <a:ext cx="7772400" cy="1470025"/>
          </a:xfrm>
        </p:spPr>
        <p:txBody>
          <a:bodyPr>
            <a:normAutofit/>
          </a:bodyPr>
          <a:lstStyle/>
          <a:p>
            <a:br>
              <a:rPr lang="nl-NL" dirty="0"/>
            </a:b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3275856" y="6093296"/>
            <a:ext cx="5472708" cy="648271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C00000"/>
                </a:solidFill>
              </a:rPr>
              <a:t>Paulien Muller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624736" cy="1320552"/>
          </a:xfrm>
        </p:spPr>
        <p:txBody>
          <a:bodyPr/>
          <a:lstStyle/>
          <a:p>
            <a:pPr algn="l"/>
            <a:r>
              <a:rPr lang="nl-NL" dirty="0"/>
              <a:t>Een </a:t>
            </a:r>
            <a:r>
              <a:rPr lang="nl-NL" dirty="0" err="1"/>
              <a:t>ve</a:t>
            </a:r>
            <a:r>
              <a:rPr lang="nl-NL" dirty="0"/>
              <a:t>-aanbod voor peuters in de asielopvang – Hoe organiseer je dat? </a:t>
            </a: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>
                <a:solidFill>
                  <a:srgbClr val="C00000"/>
                </a:solidFill>
              </a:rPr>
              <a:t>29 februari 2024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67C1A19-332A-4BA0-9672-77742A273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-171400"/>
            <a:ext cx="5191552" cy="419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29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3420D-4CE6-4A58-ACD9-840446ABE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/>
              <a:t>Voorbeeld 3: </a:t>
            </a:r>
            <a:br>
              <a:rPr lang="nl-NL" sz="3600" dirty="0"/>
            </a:br>
            <a:r>
              <a:rPr lang="nl-NL" sz="3600" dirty="0"/>
              <a:t>Speciale regeling voor een </a:t>
            </a:r>
            <a:br>
              <a:rPr lang="nl-NL" sz="3600" dirty="0"/>
            </a:br>
            <a:r>
              <a:rPr lang="nl-NL" sz="3600" dirty="0"/>
              <a:t>vve-aanbod op/bij het azc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EDF648-20F7-4E1F-A19A-5C581E64A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lnSpcReduction="10000"/>
          </a:bodyPr>
          <a:lstStyle/>
          <a:p>
            <a:r>
              <a:rPr lang="nl-NL" dirty="0"/>
              <a:t>Groter aantal peuters in de asielopvang</a:t>
            </a:r>
          </a:p>
          <a:p>
            <a:r>
              <a:rPr lang="nl-NL" dirty="0"/>
              <a:t>Financiering op basis van aparte begroting</a:t>
            </a:r>
          </a:p>
          <a:p>
            <a:r>
              <a:rPr lang="nl-NL" dirty="0"/>
              <a:t>Liefst een grotere kinderopvangaanbieder</a:t>
            </a:r>
          </a:p>
          <a:p>
            <a:r>
              <a:rPr lang="nl-NL" dirty="0"/>
              <a:t>COA zorgt voor toeleiding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? Wie betaalt de inrichting en materialen? </a:t>
            </a:r>
          </a:p>
          <a:p>
            <a:pPr marL="0" indent="0">
              <a:buNone/>
            </a:pPr>
            <a:r>
              <a:rPr lang="nl-NL" dirty="0"/>
              <a:t>? Van pilotregeling naar reguliere financiering? </a:t>
            </a:r>
          </a:p>
        </p:txBody>
      </p:sp>
    </p:spTree>
    <p:extLst>
      <p:ext uri="{BB962C8B-B14F-4D97-AF65-F5344CB8AC3E}">
        <p14:creationId xmlns:p14="http://schemas.microsoft.com/office/powerpoint/2010/main" val="2557353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25C147-7B39-48E1-BF08-B6C4F99ED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Voorbeeld van een speciale regeling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B1A83D-CAB9-4699-8E64-0FDB9CD91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Eenmalig: inrichting en inventaris </a:t>
            </a:r>
          </a:p>
          <a:p>
            <a:r>
              <a:rPr lang="nl-NL" dirty="0"/>
              <a:t>Vaste groepsfinanciering op basis van begroting (huisvesting, </a:t>
            </a:r>
            <a:r>
              <a:rPr lang="nl-NL" dirty="0" err="1"/>
              <a:t>pm’ers</a:t>
            </a:r>
            <a:r>
              <a:rPr lang="nl-NL" dirty="0"/>
              <a:t>, aansturing, voeding, materialen, onderhoud, vve-taken?) </a:t>
            </a:r>
          </a:p>
          <a:p>
            <a:r>
              <a:rPr lang="nl-NL" dirty="0"/>
              <a:t>Op basis van 12 kinderen per groep - 3 groepen in totaal </a:t>
            </a:r>
          </a:p>
          <a:p>
            <a:r>
              <a:rPr lang="nl-NL" dirty="0"/>
              <a:t>Jaarlijks evaluatiemoment 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4094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B0B60-65AD-43FE-A717-A987264EE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rgbClr val="C00000"/>
                </a:solidFill>
              </a:rPr>
              <a:t>Van drie voorbeelden naar een model</a:t>
            </a:r>
            <a:br>
              <a:rPr lang="nl-NL">
                <a:solidFill>
                  <a:srgbClr val="C00000"/>
                </a:solidFill>
              </a:rPr>
            </a:br>
            <a:r>
              <a:rPr lang="nl-NL">
                <a:solidFill>
                  <a:srgbClr val="C00000"/>
                </a:solidFill>
              </a:rPr>
              <a:t>bekostigingsmogelijkheden</a:t>
            </a:r>
            <a:endParaRPr lang="nl-NL" dirty="0">
              <a:solidFill>
                <a:srgbClr val="C00000"/>
              </a:solidFill>
            </a:endParaRPr>
          </a:p>
        </p:txBody>
      </p:sp>
      <p:graphicFrame>
        <p:nvGraphicFramePr>
          <p:cNvPr id="3" name="Tijdelijke aanduiding voor inhoud 2">
            <a:extLst>
              <a:ext uri="{FF2B5EF4-FFF2-40B4-BE49-F238E27FC236}">
                <a16:creationId xmlns:a16="http://schemas.microsoft.com/office/drawing/2014/main" id="{26E4D1F5-6A5F-43CA-A7F2-1D8CD6D927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27576"/>
              </p:ext>
            </p:extLst>
          </p:nvPr>
        </p:nvGraphicFramePr>
        <p:xfrm>
          <a:off x="702479" y="1500982"/>
          <a:ext cx="7739042" cy="5240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5173">
                  <a:extLst>
                    <a:ext uri="{9D8B030D-6E8A-4147-A177-3AD203B41FA5}">
                      <a16:colId xmlns:a16="http://schemas.microsoft.com/office/drawing/2014/main" val="4053996800"/>
                    </a:ext>
                  </a:extLst>
                </a:gridCol>
                <a:gridCol w="1202278">
                  <a:extLst>
                    <a:ext uri="{9D8B030D-6E8A-4147-A177-3AD203B41FA5}">
                      <a16:colId xmlns:a16="http://schemas.microsoft.com/office/drawing/2014/main" val="2784081754"/>
                    </a:ext>
                  </a:extLst>
                </a:gridCol>
                <a:gridCol w="1373163">
                  <a:extLst>
                    <a:ext uri="{9D8B030D-6E8A-4147-A177-3AD203B41FA5}">
                      <a16:colId xmlns:a16="http://schemas.microsoft.com/office/drawing/2014/main" val="4113691442"/>
                    </a:ext>
                  </a:extLst>
                </a:gridCol>
                <a:gridCol w="1591055">
                  <a:extLst>
                    <a:ext uri="{9D8B030D-6E8A-4147-A177-3AD203B41FA5}">
                      <a16:colId xmlns:a16="http://schemas.microsoft.com/office/drawing/2014/main" val="3755406679"/>
                    </a:ext>
                  </a:extLst>
                </a:gridCol>
                <a:gridCol w="1269747">
                  <a:extLst>
                    <a:ext uri="{9D8B030D-6E8A-4147-A177-3AD203B41FA5}">
                      <a16:colId xmlns:a16="http://schemas.microsoft.com/office/drawing/2014/main" val="303843886"/>
                    </a:ext>
                  </a:extLst>
                </a:gridCol>
                <a:gridCol w="1247626">
                  <a:extLst>
                    <a:ext uri="{9D8B030D-6E8A-4147-A177-3AD203B41FA5}">
                      <a16:colId xmlns:a16="http://schemas.microsoft.com/office/drawing/2014/main" val="3193675835"/>
                    </a:ext>
                  </a:extLst>
                </a:gridCol>
              </a:tblGrid>
              <a:tr h="344186">
                <a:tc>
                  <a:txBody>
                    <a:bodyPr/>
                    <a:lstStyle/>
                    <a:p>
                      <a:r>
                        <a:rPr lang="nl-N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bekostiging</a:t>
                      </a:r>
                      <a:r>
                        <a:rPr lang="nl-N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smodel  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aantal asielpeuters?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reguliere of aparte vve-groep?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kosten ouderbijdrage?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kosten huisvesting? 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aandachtspunten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8683566"/>
                  </a:ext>
                </a:extLst>
              </a:tr>
              <a:tr h="1376745">
                <a:tc rowSpan="2">
                  <a:txBody>
                    <a:bodyPr/>
                    <a:lstStyle/>
                    <a:p>
                      <a:r>
                        <a:rPr lang="nl-N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reguliere vve-subsidie</a:t>
                      </a:r>
                    </a:p>
                    <a:p>
                      <a:r>
                        <a:rPr lang="nl-N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weinig peuters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reguliere vve-groep nabij het azc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betaalt gemeente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kinderopvangaanbieder betaalt huisvesting</a:t>
                      </a: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Zorgt COA voor toeleiding van de peuters? </a:t>
                      </a:r>
                    </a:p>
                    <a:p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Zijn er genoeg vve-groepen om de peuters indien nodig te spreiden? </a:t>
                      </a:r>
                    </a:p>
                    <a:p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2164395"/>
                  </a:ext>
                </a:extLst>
              </a:tr>
              <a:tr h="179852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meer peuters (vanaf 8 of 12)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aparte vve-groep op/bij het azc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betaalt gemeente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COA of de gemeente (in school) biedt huisvesting</a:t>
                      </a: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Is de aanbieder in staat om aanbod uit te breiden en weer in te krimpen? </a:t>
                      </a:r>
                    </a:p>
                    <a:p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Wie betaalt de materialen en inrichting?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6413201"/>
                  </a:ext>
                </a:extLst>
              </a:tr>
              <a:tr h="1720931">
                <a:tc>
                  <a:txBody>
                    <a:bodyPr/>
                    <a:lstStyle/>
                    <a:p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specifieke regeling op basis van begroting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meer peuters (vanaf 8 of 12)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aparte vve-groep op/bij het azc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betaalt gemeente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kinderopvang betaalt huisvesting</a:t>
                      </a: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Is de aanbieder in staat om aanbod uit te breiden en weer in te krimpen? </a:t>
                      </a:r>
                    </a:p>
                    <a:p>
                      <a:r>
                        <a:rPr lang="nl-N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Wie betaalt de materialen en inrichting? 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nl-N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9526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019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Waarom </a:t>
            </a:r>
            <a:r>
              <a:rPr lang="nl-NL" sz="3600" dirty="0" err="1"/>
              <a:t>ve</a:t>
            </a:r>
            <a:r>
              <a:rPr lang="nl-NL" sz="3600" dirty="0"/>
              <a:t> voor peuters in asielopvang?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3CC69EE-4DAE-41AB-9580-1C03577CD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Daarnaast: </a:t>
            </a:r>
            <a:r>
              <a:rPr lang="nl-NL" i="1" dirty="0"/>
              <a:t>escape</a:t>
            </a:r>
            <a:r>
              <a:rPr lang="nl-NL" dirty="0"/>
              <a:t> uit dagelijkse stress, ook voor ouders   </a:t>
            </a:r>
          </a:p>
          <a:p>
            <a:pPr marL="0" indent="0">
              <a:buNone/>
            </a:pPr>
            <a:r>
              <a:rPr lang="nl-NL" dirty="0" err="1"/>
              <a:t>Ve</a:t>
            </a:r>
            <a:r>
              <a:rPr lang="nl-NL" dirty="0"/>
              <a:t> niet in col, wel in pre-pol, pol, azc, gezinslocatie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12AE344-0163-A86E-20C4-9E998F4E9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1" y="1299344"/>
            <a:ext cx="7272808" cy="317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96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0C4B7D-CE9B-6EA4-CCD6-C3D2C5F4A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Is formele </a:t>
            </a:r>
            <a:r>
              <a:rPr lang="nl-NL" dirty="0" err="1"/>
              <a:t>ve</a:t>
            </a:r>
            <a:r>
              <a:rPr lang="nl-NL" dirty="0"/>
              <a:t> een </a:t>
            </a:r>
            <a:r>
              <a:rPr lang="nl-NL" i="1" dirty="0"/>
              <a:t>must</a:t>
            </a:r>
            <a:r>
              <a:rPr lang="nl-NL" dirty="0"/>
              <a:t>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99D87E-E115-DEAF-B30F-B23B4D0F1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Wettelijke verplichting </a:t>
            </a:r>
            <a:r>
              <a:rPr lang="nl-NL" dirty="0" err="1"/>
              <a:t>WPO</a:t>
            </a:r>
            <a:r>
              <a:rPr lang="nl-NL" dirty="0"/>
              <a:t> art. 159-160 </a:t>
            </a:r>
          </a:p>
          <a:p>
            <a:r>
              <a:rPr lang="nl-NL" dirty="0"/>
              <a:t>Gemeentelijke taakstelling wet Inburgering</a:t>
            </a:r>
          </a:p>
          <a:p>
            <a:r>
              <a:rPr lang="nl-NL" dirty="0"/>
              <a:t>Peuters in de asielopvang worden meegenomen in </a:t>
            </a:r>
            <a:r>
              <a:rPr lang="nl-NL" dirty="0" err="1"/>
              <a:t>GOAB</a:t>
            </a:r>
            <a:r>
              <a:rPr lang="nl-NL" dirty="0"/>
              <a:t>-middelen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Maar: gemeente bepaalt zelf doelgroep </a:t>
            </a:r>
            <a:r>
              <a:rPr lang="nl-NL" dirty="0" err="1"/>
              <a:t>ve</a:t>
            </a:r>
            <a:r>
              <a:rPr lang="nl-NL" dirty="0"/>
              <a:t>. 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4841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807F09-7BEB-696B-C5E2-DF63E91AF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 of geen indicatiestelling?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D84FE47-C42F-B8EF-043F-78549D6E4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61" y="1772816"/>
            <a:ext cx="7828878" cy="406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87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0DD55A-A87C-4BB9-9D09-7ABF3943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Ve</a:t>
            </a:r>
            <a:r>
              <a:rPr lang="nl-NL" dirty="0"/>
              <a:t> voor asielpeuters is duurder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0B4449-823C-4251-9AE0-5B81AC3A0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Geen ouderbijdrage mogelijk </a:t>
            </a:r>
          </a:p>
          <a:p>
            <a:r>
              <a:rPr lang="nl-NL" dirty="0"/>
              <a:t>Korter verblijf, meer in- en uitstroom</a:t>
            </a:r>
          </a:p>
          <a:p>
            <a:r>
              <a:rPr lang="nl-NL" dirty="0"/>
              <a:t>Toeleiding en intake kosten meer tijd</a:t>
            </a:r>
          </a:p>
          <a:p>
            <a:r>
              <a:rPr lang="nl-NL" dirty="0"/>
              <a:t>Groepsgrootte instabiel </a:t>
            </a:r>
          </a:p>
          <a:p>
            <a:r>
              <a:rPr lang="nl-NL" dirty="0"/>
              <a:t>Kwalitatieve keuze voor kleinere groepen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914875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621661F-A470-05C2-9B9E-611F44800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9" y="260648"/>
            <a:ext cx="7886681" cy="447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97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E3F6B4-2454-CA0E-D016-DD56F3E7B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60648"/>
            <a:ext cx="8686800" cy="1143000"/>
          </a:xfrm>
        </p:spPr>
        <p:txBody>
          <a:bodyPr>
            <a:noAutofit/>
          </a:bodyPr>
          <a:lstStyle/>
          <a:p>
            <a:r>
              <a:rPr lang="nl-NL" sz="3600" dirty="0"/>
              <a:t>Kosten mede afhankelijk van keuze </a:t>
            </a:r>
            <a:r>
              <a:rPr lang="nl-NL" sz="3600" dirty="0" err="1"/>
              <a:t>ve</a:t>
            </a:r>
            <a:r>
              <a:rPr lang="nl-NL" sz="3600" dirty="0"/>
              <a:t>-locatie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530274F-DF7C-299C-EFD5-871C1A168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3647"/>
            <a:ext cx="9143999" cy="449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49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34F28-9A73-4376-A46F-E4EC0D139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8560" y="332656"/>
            <a:ext cx="10081120" cy="1143000"/>
          </a:xfrm>
        </p:spPr>
        <p:txBody>
          <a:bodyPr>
            <a:noAutofit/>
          </a:bodyPr>
          <a:lstStyle/>
          <a:p>
            <a:r>
              <a:rPr lang="nl-NL" sz="3600" dirty="0"/>
              <a:t>Voorbeeld 1: </a:t>
            </a:r>
            <a:br>
              <a:rPr lang="nl-NL" sz="3600" dirty="0"/>
            </a:br>
            <a:r>
              <a:rPr lang="nl-NL" sz="3600" dirty="0"/>
              <a:t>Reguliere subsidie voor een regulier vve-aanbod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52CC1B-0495-473F-B9B7-8F73F6CE9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nl-NL" dirty="0"/>
              <a:t>Klein aantal peuters in de asielopvang</a:t>
            </a:r>
          </a:p>
          <a:p>
            <a:r>
              <a:rPr lang="nl-NL" dirty="0"/>
              <a:t>Vve-locatie dicht bij asielopvang </a:t>
            </a:r>
          </a:p>
          <a:p>
            <a:r>
              <a:rPr lang="nl-NL" dirty="0"/>
              <a:t>Liefst met meerdere groepen </a:t>
            </a:r>
          </a:p>
          <a:p>
            <a:r>
              <a:rPr lang="nl-NL" dirty="0"/>
              <a:t>COA zorgt voor toeleiding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? Is er draagvlak onder de andere ouders? </a:t>
            </a:r>
          </a:p>
          <a:p>
            <a:pPr marL="0" indent="0">
              <a:buNone/>
            </a:pPr>
            <a:r>
              <a:rPr lang="nl-NL" dirty="0"/>
              <a:t>? Is er vervoer nodig? </a:t>
            </a:r>
          </a:p>
        </p:txBody>
      </p:sp>
    </p:spTree>
    <p:extLst>
      <p:ext uri="{BB962C8B-B14F-4D97-AF65-F5344CB8AC3E}">
        <p14:creationId xmlns:p14="http://schemas.microsoft.com/office/powerpoint/2010/main" val="1793674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/>
              <a:t>Voorbeeld 2: </a:t>
            </a:r>
            <a:br>
              <a:rPr lang="nl-NL" sz="3600" dirty="0"/>
            </a:br>
            <a:r>
              <a:rPr lang="nl-NL" sz="3600" dirty="0"/>
              <a:t>Reguliere subsidie voor een vve-aanbod op/bij het azc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D759E2D7-C6FB-44F5-AFFE-AF6CF1FCCB34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https://www.npo3.nl/de-luizenmoeder/10-02-2019/AT_2116132/POMS_AT_15173515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75720A4-8087-4801-A4D5-69087B5AC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nl-NL" dirty="0"/>
              <a:t>Groter aantal peuters in de asielopvang  </a:t>
            </a:r>
          </a:p>
          <a:p>
            <a:r>
              <a:rPr lang="nl-NL" dirty="0"/>
              <a:t>Huisvesting door COA of bij de school </a:t>
            </a:r>
          </a:p>
          <a:p>
            <a:r>
              <a:rPr lang="nl-NL" dirty="0"/>
              <a:t>Liefst een grotere kinderopvangaanbieder</a:t>
            </a:r>
          </a:p>
          <a:p>
            <a:r>
              <a:rPr lang="nl-NL" dirty="0"/>
              <a:t>COA zorgt voor toeleiding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? Wie betaalt de inrichting en materialen?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1440426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f3fb5f-cbf9-4247-abe1-ed0d7fdbaab1">
      <Terms xmlns="http://schemas.microsoft.com/office/infopath/2007/PartnerControls"/>
    </lcf76f155ced4ddcb4097134ff3c332f>
    <TaxCatchAll xmlns="1467071a-3d3c-42ad-ba58-86b0d831ec9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57A95EC3F19145ABA781033755CCFD" ma:contentTypeVersion="18" ma:contentTypeDescription="Een nieuw document maken." ma:contentTypeScope="" ma:versionID="883009b2a1f3a8bb64d6810d2cc8dcc0">
  <xsd:schema xmlns:xsd="http://www.w3.org/2001/XMLSchema" xmlns:xs="http://www.w3.org/2001/XMLSchema" xmlns:p="http://schemas.microsoft.com/office/2006/metadata/properties" xmlns:ns2="5bf3fb5f-cbf9-4247-abe1-ed0d7fdbaab1" xmlns:ns3="1467071a-3d3c-42ad-ba58-86b0d831ec9e" targetNamespace="http://schemas.microsoft.com/office/2006/metadata/properties" ma:root="true" ma:fieldsID="2706aa6b038751cca780427d74f6be7b" ns2:_="" ns3:_="">
    <xsd:import namespace="5bf3fb5f-cbf9-4247-abe1-ed0d7fdbaab1"/>
    <xsd:import namespace="1467071a-3d3c-42ad-ba58-86b0d831ec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3fb5f-cbf9-4247-abe1-ed0d7fdbaa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eb21a336-5305-4285-be1b-e82e97e8a2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7071a-3d3c-42ad-ba58-86b0d831ec9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cd53b75-26d7-4776-8231-5576bf64c7c8}" ma:internalName="TaxCatchAll" ma:showField="CatchAllData" ma:web="1467071a-3d3c-42ad-ba58-86b0d831ec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5CCDD9-20D2-4968-8967-80796BEA4279}">
  <ds:schemaRefs>
    <ds:schemaRef ds:uri="676e2426-494e-4a3d-bdaa-bd2122cd6a25"/>
    <ds:schemaRef ds:uri="c0b96d42-05df-4b0b-82b3-03c175cd52c2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  <ds:schemaRef ds:uri="5bf3fb5f-cbf9-4247-abe1-ed0d7fdbaab1"/>
    <ds:schemaRef ds:uri="1467071a-3d3c-42ad-ba58-86b0d831ec9e"/>
  </ds:schemaRefs>
</ds:datastoreItem>
</file>

<file path=customXml/itemProps2.xml><?xml version="1.0" encoding="utf-8"?>
<ds:datastoreItem xmlns:ds="http://schemas.openxmlformats.org/officeDocument/2006/customXml" ds:itemID="{30E71428-1414-41AA-8242-11C1F614CA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4DCD8A-D5A5-44E5-A267-E86C8E7E65A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</TotalTime>
  <Words>506</Words>
  <Application>Microsoft Office PowerPoint</Application>
  <PresentationFormat>Diavoorstelling (4:3)</PresentationFormat>
  <Paragraphs>101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Aangepast ontwerp</vt:lpstr>
      <vt:lpstr>1_Aangepast ontwerp</vt:lpstr>
      <vt:lpstr>2_Aangepast ontwerp</vt:lpstr>
      <vt:lpstr> </vt:lpstr>
      <vt:lpstr>Waarom ve voor peuters in asielopvang? </vt:lpstr>
      <vt:lpstr>Is formele ve een must? </vt:lpstr>
      <vt:lpstr>Wel of geen indicatiestelling? </vt:lpstr>
      <vt:lpstr>Ve voor asielpeuters is duurder</vt:lpstr>
      <vt:lpstr>PowerPoint-presentatie</vt:lpstr>
      <vt:lpstr>Kosten mede afhankelijk van keuze ve-locatie</vt:lpstr>
      <vt:lpstr>Voorbeeld 1:  Reguliere subsidie voor een regulier vve-aanbod</vt:lpstr>
      <vt:lpstr>Voorbeeld 2:  Reguliere subsidie voor een vve-aanbod op/bij het azc</vt:lpstr>
      <vt:lpstr>Voorbeeld 3:  Speciale regeling voor een  vve-aanbod op/bij het azc</vt:lpstr>
      <vt:lpstr>Voorbeeld van een speciale regeling</vt:lpstr>
      <vt:lpstr>Van drie voorbeelden naar een model bekostigingsmogelijkheden</vt:lpstr>
    </vt:vector>
  </TitlesOfParts>
  <Company>We Are Hosting You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Kim Elzinga</dc:creator>
  <cp:lastModifiedBy>Paulien Muller</cp:lastModifiedBy>
  <cp:revision>48</cp:revision>
  <cp:lastPrinted>2022-01-27T07:38:38Z</cp:lastPrinted>
  <dcterms:created xsi:type="dcterms:W3CDTF">2017-10-31T13:04:14Z</dcterms:created>
  <dcterms:modified xsi:type="dcterms:W3CDTF">2024-02-27T16:15:48Z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1754400</vt:r8>
  </property>
  <property fmtid="{D5CDD505-2E9C-101B-9397-08002B2CF9AE}" pid="3" name="AuthorIds_UIVersion_512">
    <vt:lpwstr>48</vt:lpwstr>
  </property>
  <property fmtid="{D5CDD505-2E9C-101B-9397-08002B2CF9AE}" pid="4" name="MediaServiceImageTags">
    <vt:lpwstr/>
  </property>
  <property fmtid="{D5CDD505-2E9C-101B-9397-08002B2CF9AE}" pid="5" name="ContentTypeId">
    <vt:lpwstr>0x010100C957A95EC3F19145ABA781033755CCFD</vt:lpwstr>
  </property>
</Properties>
</file>