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  <p:sldMasterId id="2147483672" r:id="rId5"/>
    <p:sldMasterId id="2147483684" r:id="rId6"/>
    <p:sldMasterId id="2147483712" r:id="rId7"/>
  </p:sldMasterIdLst>
  <p:notesMasterIdLst>
    <p:notesMasterId r:id="rId20"/>
  </p:notesMasterIdLst>
  <p:handoutMasterIdLst>
    <p:handoutMasterId r:id="rId21"/>
  </p:handoutMasterIdLst>
  <p:sldIdLst>
    <p:sldId id="472" r:id="rId8"/>
    <p:sldId id="482" r:id="rId9"/>
    <p:sldId id="470" r:id="rId10"/>
    <p:sldId id="521" r:id="rId11"/>
    <p:sldId id="517" r:id="rId12"/>
    <p:sldId id="522" r:id="rId13"/>
    <p:sldId id="513" r:id="rId14"/>
    <p:sldId id="520" r:id="rId15"/>
    <p:sldId id="516" r:id="rId16"/>
    <p:sldId id="519" r:id="rId17"/>
    <p:sldId id="518" r:id="rId18"/>
    <p:sldId id="507" r:id="rId19"/>
  </p:sldIdLst>
  <p:sldSz cx="9144000" cy="6858000" type="screen4x3"/>
  <p:notesSz cx="6889750" cy="100187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eu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eur" initials="A" lastIdx="1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E60038"/>
    <a:srgbClr val="F00038"/>
    <a:srgbClr val="DC0038"/>
    <a:srgbClr val="D20038"/>
    <a:srgbClr val="E09C17"/>
    <a:srgbClr val="B6C930"/>
    <a:srgbClr val="6CB7CB"/>
    <a:srgbClr val="C300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9C8AF5-64AC-44D4-B46A-237397F91C5E}" v="30" dt="2024-11-26T08:38:41.099"/>
    <p1510:client id="{D680733D-7B7E-E577-E52F-40121BE991F6}" v="5" dt="2024-11-26T08:16:32.856"/>
    <p1510:client id="{DCB71E1E-727D-B1E6-1D1A-596BA0A1680E}" v="47" dt="2024-11-26T08:20:33.0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Stijl, thema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jl, licht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797" autoAdjust="0"/>
  </p:normalViewPr>
  <p:slideViewPr>
    <p:cSldViewPr snapToGrid="0">
      <p:cViewPr varScale="1">
        <p:scale>
          <a:sx n="102" d="100"/>
          <a:sy n="102" d="100"/>
        </p:scale>
        <p:origin x="18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85558" cy="500936"/>
          </a:xfrm>
          <a:prstGeom prst="rect">
            <a:avLst/>
          </a:prstGeom>
        </p:spPr>
        <p:txBody>
          <a:bodyPr vert="horz" lIns="92398" tIns="46199" rIns="92398" bIns="46199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902599" y="2"/>
            <a:ext cx="2985558" cy="500936"/>
          </a:xfrm>
          <a:prstGeom prst="rect">
            <a:avLst/>
          </a:prstGeom>
        </p:spPr>
        <p:txBody>
          <a:bodyPr vert="horz" lIns="92398" tIns="46199" rIns="92398" bIns="46199" rtlCol="0"/>
          <a:lstStyle>
            <a:lvl1pPr algn="r">
              <a:defRPr sz="1200"/>
            </a:lvl1pPr>
          </a:lstStyle>
          <a:p>
            <a:fld id="{8F0E7337-30A0-40FD-83DB-14D720A00201}" type="datetimeFigureOut">
              <a:rPr lang="nl-NL" smtClean="0"/>
              <a:pPr/>
              <a:t>26-11-2024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516040"/>
            <a:ext cx="2985558" cy="500936"/>
          </a:xfrm>
          <a:prstGeom prst="rect">
            <a:avLst/>
          </a:prstGeom>
        </p:spPr>
        <p:txBody>
          <a:bodyPr vert="horz" lIns="92398" tIns="46199" rIns="92398" bIns="46199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902599" y="9516040"/>
            <a:ext cx="2985558" cy="500936"/>
          </a:xfrm>
          <a:prstGeom prst="rect">
            <a:avLst/>
          </a:prstGeom>
        </p:spPr>
        <p:txBody>
          <a:bodyPr vert="horz" lIns="92398" tIns="46199" rIns="92398" bIns="46199" rtlCol="0" anchor="b"/>
          <a:lstStyle>
            <a:lvl1pPr algn="r">
              <a:defRPr sz="1200"/>
            </a:lvl1pPr>
          </a:lstStyle>
          <a:p>
            <a:fld id="{F9CEAF4C-C301-4D37-A231-F5DA0E1F4D9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2545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85558" cy="500936"/>
          </a:xfrm>
          <a:prstGeom prst="rect">
            <a:avLst/>
          </a:prstGeom>
        </p:spPr>
        <p:txBody>
          <a:bodyPr vert="horz" lIns="92398" tIns="46199" rIns="92398" bIns="46199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902599" y="2"/>
            <a:ext cx="2985558" cy="500936"/>
          </a:xfrm>
          <a:prstGeom prst="rect">
            <a:avLst/>
          </a:prstGeom>
        </p:spPr>
        <p:txBody>
          <a:bodyPr vert="horz" lIns="92398" tIns="46199" rIns="92398" bIns="46199" rtlCol="0"/>
          <a:lstStyle>
            <a:lvl1pPr algn="r">
              <a:defRPr sz="1200"/>
            </a:lvl1pPr>
          </a:lstStyle>
          <a:p>
            <a:fld id="{BF9AE5E5-352E-438A-8CFC-4858913546C3}" type="datetimeFigureOut">
              <a:rPr lang="nl-NL" smtClean="0"/>
              <a:pPr/>
              <a:t>26-11-2024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3325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98" tIns="46199" rIns="92398" bIns="46199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8976" y="4758893"/>
            <a:ext cx="5511800" cy="4508421"/>
          </a:xfrm>
          <a:prstGeom prst="rect">
            <a:avLst/>
          </a:prstGeom>
        </p:spPr>
        <p:txBody>
          <a:bodyPr vert="horz" lIns="92398" tIns="46199" rIns="92398" bIns="46199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516040"/>
            <a:ext cx="2985558" cy="500936"/>
          </a:xfrm>
          <a:prstGeom prst="rect">
            <a:avLst/>
          </a:prstGeom>
        </p:spPr>
        <p:txBody>
          <a:bodyPr vert="horz" lIns="92398" tIns="46199" rIns="92398" bIns="46199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902599" y="9516040"/>
            <a:ext cx="2985558" cy="500936"/>
          </a:xfrm>
          <a:prstGeom prst="rect">
            <a:avLst/>
          </a:prstGeom>
        </p:spPr>
        <p:txBody>
          <a:bodyPr vert="horz" lIns="92398" tIns="46199" rIns="92398" bIns="46199" rtlCol="0" anchor="b"/>
          <a:lstStyle>
            <a:lvl1pPr algn="r">
              <a:defRPr sz="1200"/>
            </a:lvl1pPr>
          </a:lstStyle>
          <a:p>
            <a:fld id="{4213B8BC-D8C5-4B33-B5A5-D5EC5D9981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890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28400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42096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8085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4367">
              <a:defRPr/>
            </a:pP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6922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1228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3B9F69-1F34-91AF-BE7C-301753097F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9A0D9F12-E678-934E-32ED-D341236FA1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08A08A40-93AB-E91A-A357-D52B7F358C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Niet op sheet maar 21 november besloten </a:t>
            </a:r>
            <a:r>
              <a:rPr lang="nl-NL" dirty="0" err="1"/>
              <a:t>Fieldlab</a:t>
            </a:r>
            <a:r>
              <a:rPr lang="nl-NL" dirty="0"/>
              <a:t> over segregatie bestrijden. Uitkomsten worden benut door ondersteuningstraject. 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CC60B1E-A735-4762-12EA-423AAE6327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8740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4558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458439-23A7-99DD-A565-591382637A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82BC6846-B64A-4000-D11D-790E4F81665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95F0A83A-3388-D0BD-A2FD-B7FE25A019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4A2EF0B-89E5-C278-890D-6888BA07D0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3440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200" dirty="0"/>
              <a:t>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2076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99E0B6-0A2D-342D-EF41-57F5D93935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14CC9C63-AB2B-2659-4509-8C4F38C03B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88CBF5C5-5E9D-A163-615C-B3F76C0ACE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200" dirty="0"/>
              <a:t> </a:t>
            </a:r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AD9AE32-ACF4-D79B-BCDC-3992859FB2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037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7944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79512" y="6237312"/>
            <a:ext cx="2232025" cy="36004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Datum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6156176" y="6021288"/>
            <a:ext cx="2592388" cy="836712"/>
          </a:xfrm>
        </p:spPr>
        <p:txBody>
          <a:bodyPr>
            <a:no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nl-NL"/>
              <a:t>Naam</a:t>
            </a:r>
          </a:p>
          <a:p>
            <a:r>
              <a:rPr lang="nl-NL"/>
              <a:t>Contactgegevens</a:t>
            </a:r>
          </a:p>
        </p:txBody>
      </p:sp>
    </p:spTree>
    <p:extLst>
      <p:ext uri="{BB962C8B-B14F-4D97-AF65-F5344CB8AC3E}">
        <p14:creationId xmlns:p14="http://schemas.microsoft.com/office/powerpoint/2010/main" val="3603522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67544" y="6005053"/>
            <a:ext cx="2133600" cy="365125"/>
          </a:xfrm>
          <a:prstGeom prst="rect">
            <a:avLst/>
          </a:prstGeom>
        </p:spPr>
        <p:txBody>
          <a:bodyPr/>
          <a:lstStyle/>
          <a:p>
            <a:fld id="{236AC199-9482-441B-B9EC-5B9D494825EE}" type="datetimeFigureOut">
              <a:rPr lang="nl-NL" smtClean="0"/>
              <a:pPr/>
              <a:t>26-11-2024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489698" y="5545774"/>
            <a:ext cx="360040" cy="864096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790328" y="5764181"/>
            <a:ext cx="1773560" cy="846869"/>
          </a:xfrm>
          <a:prstGeom prst="rect">
            <a:avLst/>
          </a:prstGeom>
        </p:spPr>
        <p:txBody>
          <a:bodyPr/>
          <a:lstStyle/>
          <a:p>
            <a:fld id="{5FF7CC98-7642-4BCD-A3C1-C8256B60A87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885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467544" y="6005053"/>
            <a:ext cx="2133600" cy="365125"/>
          </a:xfrm>
          <a:prstGeom prst="rect">
            <a:avLst/>
          </a:prstGeom>
        </p:spPr>
        <p:txBody>
          <a:bodyPr/>
          <a:lstStyle/>
          <a:p>
            <a:fld id="{236AC199-9482-441B-B9EC-5B9D494825EE}" type="datetimeFigureOut">
              <a:rPr lang="nl-NL" smtClean="0"/>
              <a:pPr/>
              <a:t>26-11-2024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489698" y="5545774"/>
            <a:ext cx="360040" cy="864096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1790328" y="5764181"/>
            <a:ext cx="1773560" cy="846869"/>
          </a:xfrm>
          <a:prstGeom prst="rect">
            <a:avLst/>
          </a:prstGeom>
        </p:spPr>
        <p:txBody>
          <a:bodyPr/>
          <a:lstStyle/>
          <a:p>
            <a:fld id="{5FF7CC98-7642-4BCD-A3C1-C8256B60A87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4292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467544" y="6005053"/>
            <a:ext cx="2133600" cy="365125"/>
          </a:xfrm>
          <a:prstGeom prst="rect">
            <a:avLst/>
          </a:prstGeom>
        </p:spPr>
        <p:txBody>
          <a:bodyPr/>
          <a:lstStyle/>
          <a:p>
            <a:fld id="{236AC199-9482-441B-B9EC-5B9D494825EE}" type="datetimeFigureOut">
              <a:rPr lang="nl-NL" smtClean="0"/>
              <a:pPr/>
              <a:t>26-11-2024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489698" y="5545774"/>
            <a:ext cx="360040" cy="864096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1790328" y="5764181"/>
            <a:ext cx="1773560" cy="846869"/>
          </a:xfrm>
          <a:prstGeom prst="rect">
            <a:avLst/>
          </a:prstGeom>
        </p:spPr>
        <p:txBody>
          <a:bodyPr/>
          <a:lstStyle/>
          <a:p>
            <a:fld id="{5FF7CC98-7642-4BCD-A3C1-C8256B60A87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7216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>
            <a:extLst>
              <a:ext uri="{FF2B5EF4-FFF2-40B4-BE49-F238E27FC236}">
                <a16:creationId xmlns:a16="http://schemas.microsoft.com/office/drawing/2014/main" id="{1E5AA0C0-1209-4D17-AD58-048A67D18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>
            <a:extLst>
              <a:ext uri="{FF2B5EF4-FFF2-40B4-BE49-F238E27FC236}">
                <a16:creationId xmlns:a16="http://schemas.microsoft.com/office/drawing/2014/main" id="{13EC1DD0-0613-4470-970C-689CE0394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>
            <a:extLst>
              <a:ext uri="{FF2B5EF4-FFF2-40B4-BE49-F238E27FC236}">
                <a16:creationId xmlns:a16="http://schemas.microsoft.com/office/drawing/2014/main" id="{E9AD85A8-9C10-467C-A2A9-83CCC9EAD8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1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950" spc="-45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34541" indent="-134541">
              <a:buFont typeface="Arial" pitchFamily="34" charset="0"/>
              <a:buChar char="•"/>
              <a:defRPr sz="135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297000" indent="-189000">
              <a:buFontTx/>
              <a:buBlip>
                <a:blip r:embed="rId3"/>
              </a:buBlip>
              <a:defRPr sz="135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404813" indent="-108000">
              <a:buSzPct val="100000"/>
              <a:buFontTx/>
              <a:buBlip>
                <a:blip r:embed="rId4"/>
              </a:buBlip>
              <a:defRPr sz="135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35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7" name="shpTitel">
            <a:extLst>
              <a:ext uri="{FF2B5EF4-FFF2-40B4-BE49-F238E27FC236}">
                <a16:creationId xmlns:a16="http://schemas.microsoft.com/office/drawing/2014/main" id="{514B5461-7E65-4DE5-A516-29C1EB37E1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shpKleurvlakBoven">
            <a:extLst>
              <a:ext uri="{FF2B5EF4-FFF2-40B4-BE49-F238E27FC236}">
                <a16:creationId xmlns:a16="http://schemas.microsoft.com/office/drawing/2014/main" id="{08B93A9F-FEB6-44B4-8743-A9A038830F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shpBeeldmerk">
            <a:extLst>
              <a:ext uri="{FF2B5EF4-FFF2-40B4-BE49-F238E27FC236}">
                <a16:creationId xmlns:a16="http://schemas.microsoft.com/office/drawing/2014/main" id="{B920C51B-4AA3-4E5A-9527-43157682CC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1C74A2-F552-40BD-9D5B-1E170502E24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895597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79512" y="6237312"/>
            <a:ext cx="2232025" cy="36004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Datum</a:t>
            </a:r>
          </a:p>
        </p:txBody>
      </p:sp>
      <p:sp>
        <p:nvSpPr>
          <p:cNvPr id="8" name="Tijdelijke aanduiding voor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6156176" y="6093296"/>
            <a:ext cx="2592388" cy="648271"/>
          </a:xfrm>
        </p:spPr>
        <p:txBody>
          <a:bodyPr/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l-NL"/>
              <a:t>Naam</a:t>
            </a:r>
          </a:p>
          <a:p>
            <a:r>
              <a:rPr lang="nl-NL"/>
              <a:t>Contactgegevens</a:t>
            </a:r>
          </a:p>
        </p:txBody>
      </p:sp>
    </p:spTree>
    <p:extLst>
      <p:ext uri="{BB962C8B-B14F-4D97-AF65-F5344CB8AC3E}">
        <p14:creationId xmlns:p14="http://schemas.microsoft.com/office/powerpoint/2010/main" val="3053695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6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79512" y="6237312"/>
            <a:ext cx="2232025" cy="36004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Datum</a:t>
            </a:r>
          </a:p>
        </p:txBody>
      </p:sp>
      <p:sp>
        <p:nvSpPr>
          <p:cNvPr id="7" name="Tijdelijke aanduiding voor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6156176" y="6093296"/>
            <a:ext cx="2592388" cy="648271"/>
          </a:xfrm>
        </p:spPr>
        <p:txBody>
          <a:bodyPr/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l-NL"/>
              <a:t>Naam</a:t>
            </a:r>
          </a:p>
          <a:p>
            <a:r>
              <a:rPr lang="nl-NL"/>
              <a:t>Contactgegevens</a:t>
            </a:r>
          </a:p>
        </p:txBody>
      </p:sp>
    </p:spTree>
    <p:extLst>
      <p:ext uri="{BB962C8B-B14F-4D97-AF65-F5344CB8AC3E}">
        <p14:creationId xmlns:p14="http://schemas.microsoft.com/office/powerpoint/2010/main" val="308787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1619672" y="6166306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 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 </a:t>
            </a:r>
          </a:p>
        </p:txBody>
      </p:sp>
      <p:sp>
        <p:nvSpPr>
          <p:cNvPr id="7" name="Tekstvak 6"/>
          <p:cNvSpPr txBox="1"/>
          <p:nvPr userDrawn="1"/>
        </p:nvSpPr>
        <p:spPr>
          <a:xfrm>
            <a:off x="395536" y="630932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>
                <a:solidFill>
                  <a:schemeClr val="bg1"/>
                </a:solidFill>
              </a:rPr>
              <a:t>www.goab.eu</a:t>
            </a:r>
          </a:p>
        </p:txBody>
      </p:sp>
    </p:spTree>
    <p:extLst>
      <p:ext uri="{BB962C8B-B14F-4D97-AF65-F5344CB8AC3E}">
        <p14:creationId xmlns:p14="http://schemas.microsoft.com/office/powerpoint/2010/main" val="377016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8ECC-C7B1-4575-A671-6FDC86F479BC}" type="datetimeFigureOut">
              <a:rPr lang="nl-NL" smtClean="0"/>
              <a:pPr/>
              <a:t>26-11-2024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7496F-C5C7-42CF-A1A0-C62DBFA76FE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440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8ECC-C7B1-4575-A671-6FDC86F479BC}" type="datetimeFigureOut">
              <a:rPr lang="nl-NL" smtClean="0"/>
              <a:pPr/>
              <a:t>26-11-2024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7496F-C5C7-42CF-A1A0-C62DBFA76FE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7622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8ECC-C7B1-4575-A671-6FDC86F479BC}" type="datetimeFigureOut">
              <a:rPr lang="nl-NL" smtClean="0"/>
              <a:pPr/>
              <a:t>26-11-2024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7496F-C5C7-42CF-A1A0-C62DBFA76FE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6114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8ECC-C7B1-4575-A671-6FDC86F479BC}" type="datetimeFigureOut">
              <a:rPr lang="nl-NL" smtClean="0"/>
              <a:pPr/>
              <a:t>26-11-2024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7496F-C5C7-42CF-A1A0-C62DBFA76FE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29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67544" y="6005053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489698" y="5545774"/>
            <a:ext cx="360040" cy="864096"/>
          </a:xfrm>
          <a:prstGeom prst="rect">
            <a:avLst/>
          </a:prstGeom>
        </p:spPr>
        <p:txBody>
          <a:bodyPr/>
          <a:lstStyle/>
          <a:p>
            <a:r>
              <a:rPr lang="nl-NL"/>
              <a:t>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790328" y="5764181"/>
            <a:ext cx="1773560" cy="846869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376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05" b="67802"/>
          <a:stretch/>
        </p:blipFill>
        <p:spPr>
          <a:xfrm>
            <a:off x="0" y="-243408"/>
            <a:ext cx="9144000" cy="1944216"/>
          </a:xfrm>
          <a:prstGeom prst="rect">
            <a:avLst/>
          </a:prstGeom>
        </p:spPr>
      </p:pic>
      <p:sp>
        <p:nvSpPr>
          <p:cNvPr id="8" name="Rond enkele hoek rechthoek 7"/>
          <p:cNvSpPr/>
          <p:nvPr/>
        </p:nvSpPr>
        <p:spPr>
          <a:xfrm>
            <a:off x="0" y="6021288"/>
            <a:ext cx="9144000" cy="836712"/>
          </a:xfrm>
          <a:prstGeom prst="round1Rect">
            <a:avLst>
              <a:gd name="adj" fmla="val 50000"/>
            </a:avLst>
          </a:prstGeom>
          <a:solidFill>
            <a:srgbClr val="6CB7CB"/>
          </a:solidFill>
          <a:ln>
            <a:solidFill>
              <a:srgbClr val="6CB7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76195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hier om een titel te maken.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2996952"/>
            <a:ext cx="8229600" cy="2880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 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82960"/>
            <a:ext cx="2715949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57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E6003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nd enkele hoek rechthoek 10"/>
          <p:cNvSpPr/>
          <p:nvPr userDrawn="1"/>
        </p:nvSpPr>
        <p:spPr>
          <a:xfrm>
            <a:off x="0" y="6021287"/>
            <a:ext cx="9144000" cy="836712"/>
          </a:xfrm>
          <a:prstGeom prst="round1Rect">
            <a:avLst>
              <a:gd name="adj" fmla="val 50000"/>
            </a:avLst>
          </a:prstGeom>
          <a:solidFill>
            <a:srgbClr val="6CB7CB"/>
          </a:solidFill>
          <a:ln>
            <a:solidFill>
              <a:srgbClr val="6CB7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hier om een titel te maken.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619672" y="62570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r>
              <a:rPr lang="nl-NL"/>
              <a:t> 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 </a:t>
            </a: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5" y="6105013"/>
            <a:ext cx="2000261" cy="669261"/>
          </a:xfrm>
          <a:prstGeom prst="rect">
            <a:avLst/>
          </a:prstGeom>
        </p:spPr>
      </p:pic>
      <p:sp>
        <p:nvSpPr>
          <p:cNvPr id="9" name="Tekstvak 8"/>
          <p:cNvSpPr txBox="1"/>
          <p:nvPr userDrawn="1"/>
        </p:nvSpPr>
        <p:spPr>
          <a:xfrm>
            <a:off x="395536" y="630932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>
                <a:solidFill>
                  <a:schemeClr val="bg1"/>
                </a:solidFill>
              </a:rPr>
              <a:t>www.goab.eu</a:t>
            </a:r>
          </a:p>
        </p:txBody>
      </p:sp>
    </p:spTree>
    <p:extLst>
      <p:ext uri="{BB962C8B-B14F-4D97-AF65-F5344CB8AC3E}">
        <p14:creationId xmlns:p14="http://schemas.microsoft.com/office/powerpoint/2010/main" val="405551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  <p:sldLayoutId id="2147483679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E6003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6CB7C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C3003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E09C17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B6C93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nd enkele hoek rechthoek 10"/>
          <p:cNvSpPr/>
          <p:nvPr userDrawn="1"/>
        </p:nvSpPr>
        <p:spPr>
          <a:xfrm>
            <a:off x="0" y="5589240"/>
            <a:ext cx="9144000" cy="1268760"/>
          </a:xfrm>
          <a:prstGeom prst="round1Rect">
            <a:avLst>
              <a:gd name="adj" fmla="val 50000"/>
            </a:avLst>
          </a:prstGeom>
          <a:solidFill>
            <a:srgbClr val="6CB7CB"/>
          </a:solidFill>
          <a:ln>
            <a:solidFill>
              <a:srgbClr val="6CB7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1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ekstvak 7"/>
          <p:cNvSpPr txBox="1"/>
          <p:nvPr userDrawn="1"/>
        </p:nvSpPr>
        <p:spPr>
          <a:xfrm>
            <a:off x="2555776" y="5761955"/>
            <a:ext cx="6206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>
                <a:solidFill>
                  <a:schemeClr val="bg1"/>
                </a:solidFill>
              </a:rPr>
              <a:t>een</a:t>
            </a:r>
          </a:p>
          <a:p>
            <a:r>
              <a:rPr lang="nl-NL" sz="1600">
                <a:solidFill>
                  <a:schemeClr val="bg1"/>
                </a:solidFill>
              </a:rPr>
              <a:t>samenwerking</a:t>
            </a:r>
          </a:p>
          <a:p>
            <a:r>
              <a:rPr lang="nl-NL" sz="1600">
                <a:solidFill>
                  <a:schemeClr val="bg1"/>
                </a:solidFill>
              </a:rPr>
              <a:t>van:</a:t>
            </a:r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862360"/>
            <a:ext cx="1944216" cy="65050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5731562"/>
            <a:ext cx="1075456" cy="947381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6048312"/>
            <a:ext cx="1227509" cy="45813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542" y="5862360"/>
            <a:ext cx="2030194" cy="557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24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90" r:id="rId3"/>
    <p:sldLayoutId id="2147483691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E6003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shpVoettekst">
            <a:extLst>
              <a:ext uri="{FF2B5EF4-FFF2-40B4-BE49-F238E27FC236}">
                <a16:creationId xmlns:a16="http://schemas.microsoft.com/office/drawing/2014/main" id="{E416E254-1FE7-4F92-A2AF-952959D360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66715" y="1233488"/>
            <a:ext cx="8169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46" name="shpPagina">
            <a:extLst>
              <a:ext uri="{FF2B5EF4-FFF2-40B4-BE49-F238E27FC236}">
                <a16:creationId xmlns:a16="http://schemas.microsoft.com/office/drawing/2014/main" id="{549000AC-F1B1-4C01-9100-C07E46B31D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5" y="1798638"/>
            <a:ext cx="8169275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</p:txBody>
      </p:sp>
      <p:sp>
        <p:nvSpPr>
          <p:cNvPr id="11" name="shpTitel">
            <a:extLst>
              <a:ext uri="{FF2B5EF4-FFF2-40B4-BE49-F238E27FC236}">
                <a16:creationId xmlns:a16="http://schemas.microsoft.com/office/drawing/2014/main" id="{9EC32AB2-6522-45F8-81C0-AAA0B5A7ED2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3102" y="6538913"/>
            <a:ext cx="4156075" cy="3159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>
                <a:solidFill>
                  <a:srgbClr val="FFFFFF"/>
                </a:solidFill>
              </a:defRPr>
            </a:lvl1pPr>
          </a:lstStyle>
          <a:p>
            <a:endParaRPr lang="nl-NL" altLang="nl-NL"/>
          </a:p>
        </p:txBody>
      </p:sp>
      <p:sp>
        <p:nvSpPr>
          <p:cNvPr id="12" name="shpKleurvlakBoven">
            <a:extLst>
              <a:ext uri="{FF2B5EF4-FFF2-40B4-BE49-F238E27FC236}">
                <a16:creationId xmlns:a16="http://schemas.microsoft.com/office/drawing/2014/main" id="{2F61B985-11BC-4929-B3C7-E5937BB113D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6752" y="6369054"/>
            <a:ext cx="4164013" cy="2841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>
                <a:solidFill>
                  <a:srgbClr val="FFFFFF"/>
                </a:solidFill>
              </a:defRPr>
            </a:lvl1pPr>
          </a:lstStyle>
          <a:p>
            <a:endParaRPr lang="nl-NL" altLang="nl-NL"/>
          </a:p>
        </p:txBody>
      </p:sp>
      <p:sp>
        <p:nvSpPr>
          <p:cNvPr id="13" name="shpBeeldmerk">
            <a:extLst>
              <a:ext uri="{FF2B5EF4-FFF2-40B4-BE49-F238E27FC236}">
                <a16:creationId xmlns:a16="http://schemas.microsoft.com/office/drawing/2014/main" id="{D8891E7C-2985-4ABF-905F-2A7FA7F4A5E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>
                <a:solidFill>
                  <a:srgbClr val="FFFFFF"/>
                </a:solidFill>
              </a:defRPr>
            </a:lvl1pPr>
          </a:lstStyle>
          <a:p>
            <a:fld id="{A495AEE8-2FF0-4D8E-B5CA-BEC9CEEB6AD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788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CC003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kern="1200">
          <a:solidFill>
            <a:srgbClr val="000000"/>
          </a:solidFill>
          <a:latin typeface="+mn-lt"/>
          <a:ea typeface="+mn-ea"/>
          <a:cs typeface="+mn-cs"/>
        </a:defRPr>
      </a:lvl1pPr>
      <a:lvl2pPr marL="152400" indent="-1508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3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2pPr>
      <a:lvl3pPr marL="406400" indent="-252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4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633413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5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811213" indent="-176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5.safelinks.protection.outlook.com/?url=https%3A%2F%2Fforms.office.com%2Fpages%2Fresponsepage.aspx%3Fid%3D_IX8U_lcTUWAQwVJAO7-BKZSZG81gTRIqP6z9J72nv1UQk0zTlZOTVRQTElOUzIxQzQ5MzVDNkhUTyQlQCN0PWcu%26route%3Dshorturl&amp;data=05%7C02%7Ckvdsman%40oberon.eu%7C1201490acf3947eabda108dd07bc2761%7C63880d4400ae48988ca7ab68a169859b%7C0%7C0%7C638675226876145181%7CUnknown%7CTWFpbGZsb3d8eyJFbXB0eU1hcGkiOnRydWUsIlYiOiIwLjAuMDAwMCIsIlAiOiJXaW4zMiIsIkFOIjoiTWFpbCIsIldUIjoyfQ%3D%3D%7C0%7C%7C%7C&amp;sdata=sK%2BoEC3PlprtHyvXe%2Bb9oXjnmxrLMz039yBoy0bAB5A%3D&amp;reserved=0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ab.e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oab.eu/agenda/webinar-starten-met-voorschoolse-educatie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goab.eu/agenda/webinar-doorgaande-lijn-vve/" TargetMode="External"/><Relationship Id="rId4" Type="http://schemas.openxmlformats.org/officeDocument/2006/relationships/hyperlink" Target="https://goab.eu/agenda/resultaatafspraken-vroegschoolse-educatie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weedekamer.nl/kamerstukken/brieven_regering/detail?id=2024D41054&amp;did=2024D41054" TargetMode="External"/><Relationship Id="rId3" Type="http://schemas.openxmlformats.org/officeDocument/2006/relationships/hyperlink" Target="https://www.tweedekamer.nl/kamerstukken/brieven_regering/detail?id=2024Z18995&amp;did=2024D45252" TargetMode="External"/><Relationship Id="rId7" Type="http://schemas.openxmlformats.org/officeDocument/2006/relationships/hyperlink" Target="https://www.tweedekamer.nl/kamerstukken/brieven_regering/detail?id=2024Z18027&amp;did=2024D4314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tweedekamer.nl/kamerstukken/brieven_regering/detail?id=2024Z18057&amp;did=2024D43188" TargetMode="External"/><Relationship Id="rId5" Type="http://schemas.openxmlformats.org/officeDocument/2006/relationships/hyperlink" Target="https://www.tweedekamer.nl/kamerstukken/brieven_regering/detail?id=2024Z18085&amp;did=2024D43264" TargetMode="External"/><Relationship Id="rId4" Type="http://schemas.openxmlformats.org/officeDocument/2006/relationships/hyperlink" Target="https://www.rijksoverheid.nl/actueel/nieuws/2024/11/01/staatssecretaris-nobel-subsidie-voor-extra-groepshulpen-tegen-personeelstekort-kinderopvan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oab.eu/nieuws/toelichting-beschikkingen-goab-2024-en-2025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shboards.cbs.nl/v5/onderwijsachterstanden/" TargetMode="External"/><Relationship Id="rId7" Type="http://schemas.openxmlformats.org/officeDocument/2006/relationships/hyperlink" Target="https://www.kennisplatformwerkeninkomen.nl/documenten/publicaties/2024/07/10/evidence-based-en-europese-indicatoren-voor-de-kinderopvan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kohnstamminstituut.nl/wp-content/uploads/2024/01/1114-De-leerloopbaan-van-nieuwkomers-in-het-primair-en-voortgezet-onderwijs.pdf" TargetMode="External"/><Relationship Id="rId5" Type="http://schemas.openxmlformats.org/officeDocument/2006/relationships/hyperlink" Target="https://www.onderwijsinspectie.nl/documenten/rapporten/2024/09/09/de-kwaliteit-van-de-vroegschoolse-educatie" TargetMode="External"/><Relationship Id="rId4" Type="http://schemas.openxmlformats.org/officeDocument/2006/relationships/hyperlink" Target="https://www.nro.nl/sites/nro/files/media-files/meting_4_bestedingsonderzoek_gemeentelijk_onderwijsachterstandenbeleid_2022_def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2408417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  <a:t>Kenniskring GOAB </a:t>
            </a:r>
            <a:b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  <a:t>Regio midden </a:t>
            </a:r>
            <a:b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nl-NL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85392" y="4664732"/>
            <a:ext cx="6400800" cy="1752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>
                <a:latin typeface="Verdana"/>
                <a:ea typeface="Verdana"/>
              </a:rPr>
              <a:t>19 november 2024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/>
              <a:t> 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nl-NL" sz="2400" dirty="0">
                <a:cs typeface="Calibri"/>
              </a:rPr>
              <a:t>Marco Zuidam</a:t>
            </a:r>
          </a:p>
          <a:p>
            <a:r>
              <a:rPr lang="nl-NL" sz="2400" dirty="0">
                <a:cs typeface="Calibri"/>
              </a:rPr>
              <a:t>Kitty van der </a:t>
            </a:r>
            <a:r>
              <a:rPr lang="nl-NL" sz="2400" dirty="0" err="1">
                <a:cs typeface="Calibri"/>
              </a:rPr>
              <a:t>Sman</a:t>
            </a:r>
          </a:p>
        </p:txBody>
      </p:sp>
    </p:spTree>
    <p:extLst>
      <p:ext uri="{BB962C8B-B14F-4D97-AF65-F5344CB8AC3E}">
        <p14:creationId xmlns:p14="http://schemas.microsoft.com/office/powerpoint/2010/main" val="2786356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/>
                <a:ea typeface="Verdana"/>
              </a:rPr>
              <a:t>4. Taalvoorzieningen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7638"/>
            <a:ext cx="8229600" cy="448763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l-NL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 bedoelen: Taalklassen/taalvoorzieningen/nieuwkomersklassen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nl-NL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l-NL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Steeds meer gemeenten zetten deze samen met po/vo op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l-NL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Centraal of juist decentraal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l-NL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Veel discussie over uitstroom: naar welke school/scholen 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nl-NL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l-NL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Uitwisseling: Wat speelt er op dit vlak in jouw gemeente?   </a:t>
            </a:r>
            <a:endParaRPr lang="nl-NL" sz="2200" dirty="0">
              <a:solidFill>
                <a:srgbClr val="000000"/>
              </a:solidFill>
              <a:ea typeface="Calibri"/>
              <a:cs typeface="Calibri"/>
            </a:endParaRPr>
          </a:p>
          <a:p>
            <a:pPr>
              <a:buFontTx/>
              <a:buChar char="-"/>
            </a:pPr>
            <a:endParaRPr lang="nl-NL" sz="2400" dirty="0">
              <a:solidFill>
                <a:srgbClr val="000000"/>
              </a:solidFill>
              <a:ea typeface="Calibri"/>
              <a:cs typeface="Calibri"/>
            </a:endParaRPr>
          </a:p>
          <a:p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1800" dirty="0">
              <a:ea typeface="Calibri"/>
              <a:cs typeface="Calibri"/>
            </a:endParaRPr>
          </a:p>
          <a:p>
            <a:endParaRPr lang="nl-NL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7054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/>
                <a:ea typeface="Verdana"/>
              </a:rPr>
              <a:t>5. In de etalage 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7638"/>
            <a:ext cx="8229600" cy="448763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nl-NL" sz="2400" b="1" dirty="0"/>
          </a:p>
          <a:p>
            <a:pPr marL="0" indent="0">
              <a:buNone/>
            </a:pPr>
            <a:r>
              <a:rPr lang="nl-NL" sz="2400" b="1" dirty="0"/>
              <a:t>Heb je een ervaring uit je eigen gemeente die </a:t>
            </a:r>
          </a:p>
          <a:p>
            <a:pPr marL="0" indent="0">
              <a:buNone/>
            </a:pPr>
            <a:r>
              <a:rPr lang="nl-NL" sz="2400" b="1" dirty="0"/>
              <a:t>voor anderen interessant kan zijn? </a:t>
            </a:r>
            <a:endParaRPr lang="nl-NL" sz="2400" dirty="0">
              <a:solidFill>
                <a:srgbClr val="000000"/>
              </a:solidFill>
              <a:ea typeface="Calibri"/>
              <a:cs typeface="Calibri"/>
            </a:endParaRPr>
          </a:p>
          <a:p>
            <a:pPr>
              <a:buFontTx/>
              <a:buChar char="-"/>
            </a:pPr>
            <a:endParaRPr lang="nl-NL" sz="2400" dirty="0">
              <a:solidFill>
                <a:srgbClr val="000000"/>
              </a:solidFill>
              <a:ea typeface="Calibri"/>
              <a:cs typeface="Calibri"/>
            </a:endParaRPr>
          </a:p>
          <a:p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1800" dirty="0">
              <a:ea typeface="Calibri"/>
              <a:cs typeface="Calibri"/>
            </a:endParaRPr>
          </a:p>
          <a:p>
            <a:endParaRPr lang="nl-NL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3550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>
                <a:latin typeface="Verdana"/>
                <a:ea typeface="Verdana"/>
              </a:rPr>
              <a:t>Tot slot</a:t>
            </a:r>
            <a:endParaRPr lang="nl-NL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7638"/>
            <a:ext cx="8229600" cy="448763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Symbol" panose="05050102010706020507" pitchFamily="18" charset="2"/>
              <a:buChar char="-"/>
            </a:pPr>
            <a:r>
              <a:rPr lang="nl-NL" dirty="0">
                <a:cs typeface="Calibri"/>
              </a:rPr>
              <a:t>Verslag volgt </a:t>
            </a:r>
            <a:r>
              <a:rPr lang="nl-NL" dirty="0" err="1">
                <a:cs typeface="Calibri"/>
              </a:rPr>
              <a:t>zsm</a:t>
            </a:r>
            <a:endParaRPr lang="nl-NL" dirty="0"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nl-NL" dirty="0">
                <a:cs typeface="Calibri"/>
              </a:rPr>
              <a:t>Evaluatie: in Teams via Polls</a:t>
            </a:r>
          </a:p>
          <a:p>
            <a:pPr marL="342900" lvl="1" indent="-342900">
              <a:buFont typeface="Symbol" panose="05050102010706020507" pitchFamily="18" charset="2"/>
              <a:buChar char="-"/>
            </a:pPr>
            <a:r>
              <a:rPr lang="nl-NL" sz="3200" dirty="0">
                <a:solidFill>
                  <a:schemeClr val="tx1"/>
                </a:solidFill>
                <a:cs typeface="Calibri"/>
              </a:rPr>
              <a:t>De volgende kenniskring is dinsdag 18 maart (met </a:t>
            </a:r>
            <a:r>
              <a:rPr lang="nl-NL" sz="3200" dirty="0" err="1">
                <a:solidFill>
                  <a:schemeClr val="tx1"/>
                </a:solidFill>
                <a:cs typeface="Calibri"/>
              </a:rPr>
              <a:t>ve</a:t>
            </a:r>
            <a:r>
              <a:rPr lang="nl-NL" sz="3200" dirty="0">
                <a:solidFill>
                  <a:schemeClr val="tx1"/>
                </a:solidFill>
                <a:cs typeface="Calibri"/>
              </a:rPr>
              <a:t>-aanbieders) van 10.00-12.30. Aanmelden: </a:t>
            </a:r>
            <a:r>
              <a:rPr lang="nl-NL" sz="3200" dirty="0">
                <a:solidFill>
                  <a:schemeClr val="tx1"/>
                </a:solidFill>
                <a:cs typeface="Calibri"/>
                <a:hlinkClick r:id="rId3"/>
              </a:rPr>
              <a:t>klik hier.</a:t>
            </a:r>
            <a:endParaRPr lang="nl-NL" sz="3200" dirty="0">
              <a:solidFill>
                <a:schemeClr val="tx1"/>
              </a:solidFill>
              <a:cs typeface="Calibri"/>
            </a:endParaRPr>
          </a:p>
          <a:p>
            <a:pPr marL="857250" lvl="2" indent="-457200"/>
            <a:r>
              <a:rPr lang="nl-NL" sz="3200" dirty="0">
                <a:solidFill>
                  <a:schemeClr val="tx1"/>
                </a:solidFill>
                <a:cs typeface="Calibri"/>
              </a:rPr>
              <a:t>Op agenda: </a:t>
            </a:r>
            <a:r>
              <a:rPr lang="nl-NL" sz="3200" dirty="0" err="1">
                <a:solidFill>
                  <a:schemeClr val="tx1"/>
                </a:solidFill>
                <a:cs typeface="Calibri"/>
              </a:rPr>
              <a:t>ve</a:t>
            </a:r>
            <a:r>
              <a:rPr lang="nl-NL" sz="3200" dirty="0">
                <a:solidFill>
                  <a:schemeClr val="tx1"/>
                </a:solidFill>
                <a:cs typeface="Calibri"/>
              </a:rPr>
              <a:t> verplicht stellen?, omgaan met vve-programma’s en inclusieve kinderopvang</a:t>
            </a:r>
          </a:p>
          <a:p>
            <a:endParaRPr lang="nl-NL" sz="24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24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8489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000" dirty="0">
                <a:solidFill>
                  <a:srgbClr val="E60038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Agenda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7133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Welkom</a:t>
            </a:r>
          </a:p>
          <a:p>
            <a:pPr lvl="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Nieuws GOAB </a:t>
            </a:r>
          </a:p>
          <a:p>
            <a:pPr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Borging OAB vanaf 2025/2026</a:t>
            </a:r>
            <a:endParaRPr lang="nl-NL" sz="20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Taalvoorzieningen</a:t>
            </a:r>
          </a:p>
          <a:p>
            <a:pPr lvl="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de etalage </a:t>
            </a:r>
          </a:p>
          <a:p>
            <a:pPr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Afsluiting </a:t>
            </a:r>
          </a:p>
          <a:p>
            <a:pPr marL="0" lvl="0" indent="0">
              <a:buNone/>
            </a:pPr>
            <a:endParaRPr lang="nl-NL" sz="24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600" dirty="0"/>
          </a:p>
          <a:p>
            <a:pPr marL="514350" indent="-514350">
              <a:buAutoNum type="arabicPeriod"/>
            </a:pPr>
            <a:endParaRPr lang="nl-NL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51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/>
                <a:ea typeface="Verdana"/>
              </a:rPr>
              <a:t>1. Welkom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48763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l-NL" sz="2800" dirty="0">
                <a:cs typeface="Calibri"/>
              </a:rPr>
              <a:t>Ondersteuningstraject GOAB/VVE: voor ambtenaren en </a:t>
            </a:r>
            <a:r>
              <a:rPr lang="nl-NL" sz="2800" dirty="0" err="1">
                <a:cs typeface="Calibri"/>
              </a:rPr>
              <a:t>ve</a:t>
            </a:r>
            <a:r>
              <a:rPr lang="nl-NL" sz="2800" dirty="0">
                <a:cs typeface="Calibri"/>
              </a:rPr>
              <a:t>-aanbieders</a:t>
            </a:r>
            <a:endParaRPr lang="nl-NL" sz="2800" dirty="0">
              <a:solidFill>
                <a:srgbClr val="6CB7CB"/>
              </a:solidFill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nl-NL" sz="2800" dirty="0">
                <a:solidFill>
                  <a:schemeClr val="tx1"/>
                </a:solidFill>
              </a:rPr>
              <a:t>Kenniskringen: 3x per jaar voor gemeenten (waarvan maart met </a:t>
            </a:r>
            <a:r>
              <a:rPr lang="nl-NL" sz="2800" dirty="0" err="1">
                <a:solidFill>
                  <a:schemeClr val="tx1"/>
                </a:solidFill>
              </a:rPr>
              <a:t>ve</a:t>
            </a:r>
            <a:r>
              <a:rPr lang="nl-NL" sz="2800" dirty="0">
                <a:solidFill>
                  <a:schemeClr val="tx1"/>
                </a:solidFill>
              </a:rPr>
              <a:t>-aanbieders). </a:t>
            </a:r>
            <a:endParaRPr lang="nl-NL" sz="2800" dirty="0">
              <a:solidFill>
                <a:schemeClr val="tx1"/>
              </a:solidFill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nl-NL" sz="2800" dirty="0">
                <a:hlinkClick r:id="rId3"/>
              </a:rPr>
              <a:t>www.goab.eu</a:t>
            </a:r>
            <a:endParaRPr lang="nl-NL" sz="2800" dirty="0"/>
          </a:p>
          <a:p>
            <a:pPr>
              <a:buFont typeface="Symbol" panose="05050102010706020507" pitchFamily="18" charset="2"/>
              <a:buChar char="-"/>
            </a:pPr>
            <a:r>
              <a:rPr lang="nl-NL" sz="2800" dirty="0">
                <a:solidFill>
                  <a:schemeClr val="tx1"/>
                </a:solidFill>
              </a:rPr>
              <a:t>Startersgesprekken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nl-NL" sz="2800" dirty="0">
                <a:solidFill>
                  <a:schemeClr val="tx1"/>
                </a:solidFill>
              </a:rPr>
              <a:t>Diverse producten en themabijeenkomsten/</a:t>
            </a:r>
            <a:r>
              <a:rPr lang="nl-NL" sz="2800" dirty="0" err="1">
                <a:solidFill>
                  <a:schemeClr val="tx1"/>
                </a:solidFill>
              </a:rPr>
              <a:t>webinars</a:t>
            </a:r>
            <a:endParaRPr lang="nl-NL" sz="2800" dirty="0">
              <a:solidFill>
                <a:schemeClr val="tx1"/>
              </a:solidFill>
            </a:endParaRPr>
          </a:p>
          <a:p>
            <a:pPr marL="914400" lvl="2" indent="0">
              <a:buNone/>
            </a:pPr>
            <a:endParaRPr lang="nl-NL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26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nl-NL" sz="2200" dirty="0"/>
          </a:p>
          <a:p>
            <a:pPr marL="457200" lvl="1" indent="0">
              <a:buNone/>
            </a:pPr>
            <a:endParaRPr lang="nl-NL" sz="2200" dirty="0"/>
          </a:p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nl-NL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1800" dirty="0"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5986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ECAC87-EB55-CB28-AB32-1A5E2049E1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C44FC1-1FB5-47C4-E5D0-F655C4E27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/>
                <a:ea typeface="Verdana"/>
              </a:rPr>
              <a:t>1. Welkom: jaarprogramma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7350FA-359E-A996-374F-382BBAC85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518" y="1407309"/>
            <a:ext cx="8229600" cy="448763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Symbol" panose="05050102010706020507" pitchFamily="18" charset="2"/>
              <a:buChar char="-"/>
            </a:pPr>
            <a:r>
              <a:rPr lang="nl-NL" sz="2200" dirty="0">
                <a:hlinkClick r:id="rId3"/>
              </a:rPr>
              <a:t>Webinar</a:t>
            </a:r>
            <a:r>
              <a:rPr lang="nl-NL" sz="2200" dirty="0"/>
              <a:t> starten met </a:t>
            </a:r>
            <a:r>
              <a:rPr lang="nl-NL" sz="2200" dirty="0" err="1"/>
              <a:t>ve</a:t>
            </a:r>
            <a:r>
              <a:rPr lang="nl-NL" sz="2200" dirty="0"/>
              <a:t> (</a:t>
            </a:r>
            <a:r>
              <a:rPr lang="nl-NL" sz="2200" dirty="0" err="1"/>
              <a:t>ve</a:t>
            </a:r>
            <a:r>
              <a:rPr lang="nl-NL" sz="2200" dirty="0"/>
              <a:t>-aanbieders): 19 nov 13.30-14.30</a:t>
            </a:r>
            <a:endParaRPr lang="nl-NL" sz="2200" dirty="0">
              <a:solidFill>
                <a:schemeClr val="tx1"/>
              </a:solidFill>
              <a:hlinkClick r:id="rId4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nl-NL" sz="2200" dirty="0">
                <a:solidFill>
                  <a:schemeClr val="tx1"/>
                </a:solidFill>
                <a:hlinkClick r:id="rId4"/>
              </a:rPr>
              <a:t>Webinar</a:t>
            </a:r>
            <a:r>
              <a:rPr lang="nl-NL" sz="2200" dirty="0">
                <a:solidFill>
                  <a:schemeClr val="tx1"/>
                </a:solidFill>
              </a:rPr>
              <a:t> Resultaatafspraken 17 december 10.00-11.30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nl-NL" sz="2200" dirty="0">
                <a:solidFill>
                  <a:schemeClr val="tx1"/>
                </a:solidFill>
                <a:hlinkClick r:id="rId5"/>
              </a:rPr>
              <a:t>Webinar</a:t>
            </a:r>
            <a:r>
              <a:rPr lang="nl-NL" sz="2200" dirty="0">
                <a:solidFill>
                  <a:schemeClr val="tx1"/>
                </a:solidFill>
              </a:rPr>
              <a:t> doorgaande lijn vve 28 januari 10.00-11.30</a:t>
            </a:r>
            <a:endParaRPr lang="nl-NL" sz="2200" dirty="0"/>
          </a:p>
          <a:p>
            <a:pPr>
              <a:buFont typeface="Symbol" panose="05050102010706020507" pitchFamily="18" charset="2"/>
              <a:buChar char="-"/>
            </a:pPr>
            <a:endParaRPr lang="nl-NL" sz="22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nl-NL" sz="2200" dirty="0"/>
              <a:t>Voorjaar ‘25: aanbod asielpeuters (gemeenten)</a:t>
            </a:r>
          </a:p>
          <a:p>
            <a:pPr>
              <a:buFontTx/>
              <a:buChar char="-"/>
            </a:pPr>
            <a:r>
              <a:rPr lang="nl-NL" sz="2200" dirty="0"/>
              <a:t>Voorjaar ‘25: </a:t>
            </a:r>
            <a:r>
              <a:rPr lang="nl-NL" sz="2200" dirty="0" err="1"/>
              <a:t>ve</a:t>
            </a:r>
            <a:r>
              <a:rPr lang="nl-NL" sz="2200" dirty="0"/>
              <a:t> aantrekkelijk houden (</a:t>
            </a:r>
            <a:r>
              <a:rPr lang="nl-NL" sz="2200" dirty="0" err="1"/>
              <a:t>ve</a:t>
            </a:r>
            <a:r>
              <a:rPr lang="nl-NL" sz="2200" dirty="0"/>
              <a:t>-aanbieders)</a:t>
            </a:r>
          </a:p>
          <a:p>
            <a:pPr>
              <a:buFontTx/>
              <a:buChar char="-"/>
            </a:pPr>
            <a:endParaRPr lang="nl-NL" sz="22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nl-NL" sz="2200" dirty="0"/>
              <a:t>Kennisclip OAB en eerste 1000 dagen (winter ’24)</a:t>
            </a:r>
          </a:p>
          <a:p>
            <a:pPr>
              <a:buFontTx/>
              <a:buChar char="-"/>
            </a:pPr>
            <a:r>
              <a:rPr lang="nl-NL" sz="2200" dirty="0"/>
              <a:t>Updates </a:t>
            </a:r>
            <a:r>
              <a:rPr lang="nl-NL" sz="2200" dirty="0" err="1"/>
              <a:t>factsheet</a:t>
            </a:r>
            <a:r>
              <a:rPr lang="nl-NL" sz="2200" dirty="0"/>
              <a:t> ouderbeleid en wat werkt in </a:t>
            </a:r>
            <a:r>
              <a:rPr lang="nl-NL" sz="2200" dirty="0" err="1"/>
              <a:t>ve</a:t>
            </a:r>
            <a:r>
              <a:rPr lang="nl-NL" sz="2200" dirty="0"/>
              <a:t> (winter ’24)</a:t>
            </a:r>
          </a:p>
          <a:p>
            <a:pPr>
              <a:buFontTx/>
              <a:buChar char="-"/>
            </a:pPr>
            <a:r>
              <a:rPr lang="nl-NL" sz="2200" dirty="0">
                <a:solidFill>
                  <a:schemeClr val="tx1"/>
                </a:solidFill>
              </a:rPr>
              <a:t>OAB en aanpalend beleid (voorjaar ’25)</a:t>
            </a:r>
          </a:p>
          <a:p>
            <a:pPr>
              <a:buFontTx/>
              <a:buChar char="-"/>
            </a:pPr>
            <a:r>
              <a:rPr lang="nl-NL" sz="2200" dirty="0" err="1"/>
              <a:t>Factsheet</a:t>
            </a:r>
            <a:r>
              <a:rPr lang="nl-NL" sz="2200" dirty="0"/>
              <a:t> asielpeuters (zomer ’25)</a:t>
            </a:r>
          </a:p>
          <a:p>
            <a:pPr>
              <a:buFontTx/>
              <a:buChar char="-"/>
            </a:pPr>
            <a:endParaRPr lang="nl-NL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26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nl-NL" sz="2200" dirty="0"/>
          </a:p>
          <a:p>
            <a:pPr marL="457200" lvl="1" indent="0">
              <a:buNone/>
            </a:pPr>
            <a:endParaRPr lang="nl-NL" sz="2200" dirty="0"/>
          </a:p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nl-NL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1800" dirty="0"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1624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/>
                <a:ea typeface="Verdana"/>
              </a:rPr>
              <a:t>2. Nieuws GOAB (1)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67" y="1417638"/>
            <a:ext cx="8748464" cy="425518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l-NL" sz="2200" b="1" dirty="0">
                <a:solidFill>
                  <a:schemeClr val="tx1"/>
                </a:solidFill>
                <a:ea typeface="Calibri"/>
                <a:cs typeface="Calibri"/>
              </a:rPr>
              <a:t>Kamerbrieven </a:t>
            </a:r>
            <a:endParaRPr lang="nl-NL" sz="2200" dirty="0"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nl-NL" sz="2200" dirty="0">
                <a:cs typeface="Calibri"/>
                <a:hlinkClick r:id="rId3"/>
              </a:rPr>
              <a:t>Beleidsreactie</a:t>
            </a:r>
            <a:r>
              <a:rPr lang="nl-NL" sz="2200">
                <a:cs typeface="Calibri"/>
              </a:rPr>
              <a:t> op onderzoeken voor- en vroegschoolse educatie </a:t>
            </a:r>
            <a:endParaRPr lang="nl-NL" sz="2200">
              <a:cs typeface="Calibri"/>
              <a:hlinkClick r:id="rId4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nl-NL" sz="2200" dirty="0">
                <a:cs typeface="Calibri"/>
                <a:hlinkClick r:id="rId4"/>
              </a:rPr>
              <a:t>Subsidieregeling</a:t>
            </a:r>
            <a:r>
              <a:rPr lang="nl-NL" sz="2200" dirty="0">
                <a:cs typeface="Calibri"/>
              </a:rPr>
              <a:t> extra groepshulp: aanvragen vanaf 4 november tot 29 november 2024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nl-NL" sz="2200" dirty="0">
                <a:cs typeface="Calibri"/>
                <a:hlinkClick r:id="rId5"/>
              </a:rPr>
              <a:t>Herstelplan funderend onderwijs</a:t>
            </a:r>
            <a:endParaRPr lang="nl-NL" sz="2200" dirty="0"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nl-NL" sz="2200" dirty="0">
                <a:cs typeface="Calibri"/>
                <a:hlinkClick r:id="rId6"/>
              </a:rPr>
              <a:t>Beleidsagenda kinderopvang </a:t>
            </a:r>
            <a:endParaRPr lang="nl-NL" sz="2200" dirty="0"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nl-NL" sz="2200" dirty="0">
                <a:cs typeface="Calibri"/>
                <a:hlinkClick r:id="rId7"/>
              </a:rPr>
              <a:t>Hoofdlijnen nieuw financieringsstelsel kinderopvang </a:t>
            </a:r>
            <a:endParaRPr lang="nl-NL" sz="2200" dirty="0"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nl-NL" sz="2200" dirty="0">
                <a:hlinkClick r:id="rId8"/>
              </a:rPr>
              <a:t>Kamerbrief</a:t>
            </a:r>
            <a:r>
              <a:rPr lang="nl-NL" sz="2200" dirty="0"/>
              <a:t> ontwikkelen talent ​</a:t>
            </a:r>
          </a:p>
          <a:p>
            <a:pPr>
              <a:buFont typeface="Symbol" panose="05050102010706020507" pitchFamily="18" charset="2"/>
              <a:buChar char="-"/>
            </a:pPr>
            <a:endParaRPr lang="nl-NL" sz="2200" dirty="0">
              <a:cs typeface="Calibri"/>
            </a:endParaRPr>
          </a:p>
          <a:p>
            <a:pPr marL="0" indent="0">
              <a:buNone/>
            </a:pPr>
            <a:endParaRPr lang="nl-NL" sz="2200" dirty="0"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endParaRPr lang="nl-NL" sz="2200" dirty="0"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endParaRPr lang="nl-NL" sz="2200" dirty="0"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endParaRPr lang="nl-NL" sz="2200" dirty="0">
              <a:cs typeface="Calibri"/>
            </a:endParaRPr>
          </a:p>
          <a:p>
            <a:pPr>
              <a:buFont typeface="Calibri" pitchFamily="34" charset="0"/>
              <a:buChar char="-"/>
            </a:pPr>
            <a:endParaRPr lang="nl-NL" sz="2200" dirty="0">
              <a:solidFill>
                <a:srgbClr val="000000"/>
              </a:solidFill>
              <a:ea typeface="Calibri"/>
              <a:cs typeface="Calibri"/>
            </a:endParaRPr>
          </a:p>
          <a:p>
            <a:pPr>
              <a:buFont typeface="Calibri" pitchFamily="34" charset="0"/>
              <a:buChar char="-"/>
            </a:pPr>
            <a:endParaRPr lang="nl-NL" sz="2200" dirty="0">
              <a:solidFill>
                <a:srgbClr val="000000"/>
              </a:solidFill>
              <a:ea typeface="Calibri"/>
              <a:cs typeface="Calibri"/>
            </a:endParaRPr>
          </a:p>
          <a:p>
            <a:pPr marL="0" indent="0">
              <a:buNone/>
            </a:pPr>
            <a:endParaRPr lang="nl-NL" sz="2200" dirty="0">
              <a:solidFill>
                <a:srgbClr val="000000"/>
              </a:solidFill>
              <a:ea typeface="Calibri"/>
              <a:cs typeface="Calibri"/>
            </a:endParaRPr>
          </a:p>
          <a:p>
            <a:pPr marL="0" indent="0">
              <a:buNone/>
            </a:pPr>
            <a:endParaRPr lang="nl-NL" sz="2200" dirty="0">
              <a:solidFill>
                <a:srgbClr val="000000"/>
              </a:solidFill>
              <a:ea typeface="Calibri"/>
              <a:cs typeface="Calibri"/>
            </a:endParaRPr>
          </a:p>
          <a:p>
            <a:pPr>
              <a:buFontTx/>
              <a:buChar char="-"/>
            </a:pPr>
            <a:endParaRPr lang="nl-NL" sz="2400" dirty="0">
              <a:solidFill>
                <a:srgbClr val="000000"/>
              </a:solidFill>
              <a:ea typeface="Calibri"/>
              <a:cs typeface="Calibri"/>
            </a:endParaRPr>
          </a:p>
          <a:p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1800" dirty="0">
              <a:ea typeface="Calibri"/>
              <a:cs typeface="Calibri"/>
            </a:endParaRPr>
          </a:p>
          <a:p>
            <a:endParaRPr lang="nl-NL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335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360543-9F5F-53FD-02DD-CBB736DE90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952F1F-8EF5-BB09-B5A0-6503F5E1F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/>
                <a:ea typeface="Verdana"/>
              </a:rPr>
              <a:t>2. Nieuws GOAB (2)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8929DB-D525-BBE6-10F4-A627B5FE1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67" y="1185180"/>
            <a:ext cx="8748464" cy="448763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nl-NL" sz="2200" b="1" dirty="0">
              <a:cs typeface="Calibri"/>
            </a:endParaRPr>
          </a:p>
          <a:p>
            <a:pPr marL="0" indent="0">
              <a:buNone/>
            </a:pPr>
            <a:r>
              <a:rPr lang="nl-NL" sz="2200" b="1" dirty="0">
                <a:cs typeface="Calibri"/>
              </a:rPr>
              <a:t>GOAB financiën</a:t>
            </a:r>
            <a:endParaRPr lang="nl-NL"/>
          </a:p>
          <a:p>
            <a:pPr algn="l">
              <a:buFontTx/>
              <a:buChar char="-"/>
            </a:pPr>
            <a:r>
              <a:rPr lang="en-US" sz="2200" b="0" i="0" u="none" strike="noStrike" dirty="0">
                <a:solidFill>
                  <a:srgbClr val="000000"/>
                </a:solidFill>
                <a:effectLst/>
                <a:latin typeface="+mj-lt"/>
                <a:hlinkClick r:id="rId3"/>
              </a:rPr>
              <a:t>GOAB budget</a:t>
            </a:r>
            <a:r>
              <a:rPr lang="en-US" sz="2200" b="0" i="0" u="none" strike="noStrike" dirty="0">
                <a:solidFill>
                  <a:srgbClr val="000000"/>
                </a:solidFill>
                <a:effectLst/>
                <a:latin typeface="+mj-lt"/>
              </a:rPr>
              <a:t> 2025 (</a:t>
            </a:r>
            <a:r>
              <a:rPr lang="en-US" sz="2200" b="0" i="0" u="none" strike="noStrike" err="1">
                <a:solidFill>
                  <a:srgbClr val="000000"/>
                </a:solidFill>
                <a:effectLst/>
                <a:latin typeface="+mj-lt"/>
              </a:rPr>
              <a:t>voorlopig</a:t>
            </a:r>
            <a:r>
              <a:rPr lang="en-US" sz="2200" b="0" i="0" u="none" strike="noStrike" dirty="0">
                <a:solidFill>
                  <a:srgbClr val="000000"/>
                </a:solidFill>
                <a:effectLst/>
                <a:latin typeface="+mj-lt"/>
              </a:rPr>
              <a:t>) </a:t>
            </a:r>
            <a:r>
              <a:rPr lang="en-US" sz="2200" b="0" i="0" u="none" strike="noStrike" err="1">
                <a:solidFill>
                  <a:srgbClr val="000000"/>
                </a:solidFill>
                <a:effectLst/>
                <a:latin typeface="+mj-lt"/>
              </a:rPr>
              <a:t>openbaar</a:t>
            </a:r>
            <a:r>
              <a:rPr lang="en-US" sz="2200" b="0" i="0" u="none" strike="noStrike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en-US" sz="2200" b="0" i="0" u="none" strike="noStrike" err="1">
                <a:solidFill>
                  <a:srgbClr val="000000"/>
                </a:solidFill>
                <a:effectLst/>
                <a:latin typeface="+mj-lt"/>
              </a:rPr>
              <a:t>gemaakt</a:t>
            </a:r>
            <a:r>
              <a:rPr lang="en-US" sz="2200" b="0" i="0" u="none" strike="noStrike" dirty="0">
                <a:solidFill>
                  <a:srgbClr val="000000"/>
                </a:solidFill>
                <a:effectLst/>
                <a:latin typeface="+mj-lt"/>
              </a:rPr>
              <a:t> 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sz="2200" err="1">
                <a:solidFill>
                  <a:srgbClr val="000000"/>
                </a:solidFill>
                <a:latin typeface="+mj-lt"/>
              </a:rPr>
              <a:t>Prinsjesdag</a:t>
            </a:r>
            <a:r>
              <a:rPr lang="en-US" sz="2200">
                <a:solidFill>
                  <a:srgbClr val="000000"/>
                </a:solidFill>
                <a:latin typeface="+mj-lt"/>
              </a:rPr>
              <a:t>​</a:t>
            </a:r>
            <a:r>
              <a:rPr lang="en-US" sz="2200" b="0" i="0">
                <a:solidFill>
                  <a:srgbClr val="000000"/>
                </a:solidFill>
                <a:effectLst/>
                <a:latin typeface="+mj-lt"/>
              </a:rPr>
              <a:t> 2024: </a:t>
            </a:r>
            <a:r>
              <a:rPr lang="en-US" sz="2200">
                <a:solidFill>
                  <a:srgbClr val="000000"/>
                </a:solidFill>
                <a:ea typeface="+mn-lt"/>
                <a:cs typeface="+mn-lt"/>
              </a:rPr>
              <a:t>-</a:t>
            </a:r>
            <a:r>
              <a:rPr lang="en-US" sz="2200" b="0" i="0">
                <a:solidFill>
                  <a:srgbClr val="000000"/>
                </a:solidFill>
                <a:effectLst/>
                <a:latin typeface="+mj-lt"/>
              </a:rPr>
              <a:t>GOAB budget </a:t>
            </a:r>
            <a:r>
              <a:rPr lang="en-US" sz="2200" b="0" i="0" err="1">
                <a:solidFill>
                  <a:srgbClr val="000000"/>
                </a:solidFill>
                <a:effectLst/>
                <a:latin typeface="+mj-lt"/>
              </a:rPr>
              <a:t>vanaf</a:t>
            </a:r>
            <a:r>
              <a:rPr lang="en-US" sz="2200" b="0" i="0">
                <a:solidFill>
                  <a:srgbClr val="000000"/>
                </a:solidFill>
                <a:effectLst/>
                <a:latin typeface="+mj-lt"/>
              </a:rPr>
              <a:t> 2026 met 10% </a:t>
            </a:r>
            <a:r>
              <a:rPr lang="en-US" sz="2200" b="0" i="0" err="1">
                <a:solidFill>
                  <a:srgbClr val="000000"/>
                </a:solidFill>
                <a:effectLst/>
                <a:latin typeface="+mj-lt"/>
              </a:rPr>
              <a:t>gekort</a:t>
            </a:r>
            <a:r>
              <a:rPr lang="en-US" sz="2200" b="0" i="0">
                <a:solidFill>
                  <a:srgbClr val="000000"/>
                </a:solidFill>
                <a:effectLst/>
                <a:latin typeface="+mj-lt"/>
              </a:rPr>
              <a:t>. </a:t>
            </a:r>
            <a:r>
              <a:rPr lang="en-US" sz="2200" b="0" i="0" err="1">
                <a:solidFill>
                  <a:srgbClr val="000000"/>
                </a:solidFill>
                <a:effectLst/>
                <a:latin typeface="+mj-lt"/>
              </a:rPr>
              <a:t>Nog</a:t>
            </a:r>
            <a:r>
              <a:rPr lang="en-US" sz="2200" b="0" i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en-US" sz="2200" err="1">
                <a:solidFill>
                  <a:srgbClr val="000000"/>
                </a:solidFill>
                <a:latin typeface="+mj-lt"/>
              </a:rPr>
              <a:t>onduidelijk</a:t>
            </a:r>
            <a:r>
              <a:rPr lang="en-US" sz="220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200" err="1">
                <a:solidFill>
                  <a:srgbClr val="000000"/>
                </a:solidFill>
                <a:latin typeface="+mj-lt"/>
              </a:rPr>
              <a:t>wel</a:t>
            </a:r>
            <a:r>
              <a:rPr lang="en-US" sz="2200">
                <a:solidFill>
                  <a:srgbClr val="000000"/>
                </a:solidFill>
                <a:latin typeface="+mj-lt"/>
              </a:rPr>
              <a:t>/</a:t>
            </a:r>
            <a:r>
              <a:rPr lang="en-US" sz="2200" err="1">
                <a:solidFill>
                  <a:srgbClr val="000000"/>
                </a:solidFill>
                <a:latin typeface="+mj-lt"/>
              </a:rPr>
              <a:t>niet</a:t>
            </a:r>
            <a:r>
              <a:rPr lang="en-US" sz="220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200" err="1">
                <a:solidFill>
                  <a:srgbClr val="000000"/>
                </a:solidFill>
                <a:latin typeface="+mj-lt"/>
              </a:rPr>
              <a:t>naar</a:t>
            </a:r>
            <a:r>
              <a:rPr lang="en-US" sz="220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200" err="1">
                <a:solidFill>
                  <a:srgbClr val="000000"/>
                </a:solidFill>
                <a:latin typeface="+mj-lt"/>
              </a:rPr>
              <a:t>gemeentefonds</a:t>
            </a:r>
            <a:r>
              <a:rPr lang="en-US" sz="220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200" err="1">
                <a:solidFill>
                  <a:srgbClr val="000000"/>
                </a:solidFill>
                <a:latin typeface="+mj-lt"/>
              </a:rPr>
              <a:t>vanaf</a:t>
            </a:r>
            <a:r>
              <a:rPr lang="en-US" sz="2200">
                <a:solidFill>
                  <a:srgbClr val="000000"/>
                </a:solidFill>
                <a:latin typeface="+mj-lt"/>
              </a:rPr>
              <a:t> 2027. BZK </a:t>
            </a:r>
            <a:r>
              <a:rPr lang="en-US" sz="2200" err="1">
                <a:solidFill>
                  <a:srgbClr val="000000"/>
                </a:solidFill>
                <a:latin typeface="+mj-lt"/>
              </a:rPr>
              <a:t>beslist</a:t>
            </a:r>
            <a:r>
              <a:rPr lang="en-US" sz="2200">
                <a:solidFill>
                  <a:srgbClr val="000000"/>
                </a:solidFill>
                <a:latin typeface="+mj-lt"/>
              </a:rPr>
              <a:t>. </a:t>
            </a:r>
            <a:endParaRPr lang="en-US" dirty="0">
              <a:ea typeface="Calibri"/>
              <a:cs typeface="Calibri"/>
            </a:endParaRPr>
          </a:p>
          <a:p>
            <a:pPr>
              <a:buFontTx/>
              <a:buChar char="-"/>
            </a:pPr>
            <a:r>
              <a:rPr lang="nl-NL" sz="2200" dirty="0">
                <a:solidFill>
                  <a:srgbClr val="000000"/>
                </a:solidFill>
                <a:latin typeface="+mj-lt"/>
              </a:rPr>
              <a:t>Fiscaal maximum 2026 wordt naar verwachting bevroren. Gevolgen       hoogte subsidie, ook voor vve!?</a:t>
            </a:r>
            <a:endParaRPr lang="nl-NL" dirty="0">
              <a:ea typeface="Calibri"/>
              <a:cs typeface="Calibri"/>
            </a:endParaRPr>
          </a:p>
          <a:p>
            <a:r>
              <a:rPr lang="nl-NL" sz="2200" b="0" i="0" dirty="0">
                <a:solidFill>
                  <a:srgbClr val="000000"/>
                </a:solidFill>
                <a:effectLst/>
                <a:latin typeface="+mj-lt"/>
              </a:rPr>
              <a:t>KOT tabel 2025: </a:t>
            </a:r>
            <a:r>
              <a:rPr lang="nl-NL" sz="2200" dirty="0">
                <a:solidFill>
                  <a:srgbClr val="000000"/>
                </a:solidFill>
                <a:latin typeface="+mj-lt"/>
              </a:rPr>
              <a:t>ouders betalen minder ouderbijdrage, gemeenten  meer subsidie voor niet-KOT/vve (grofweg </a:t>
            </a:r>
            <a:r>
              <a:rPr lang="nl-NL" sz="2200" b="0" i="0" u="none" strike="noStrike" kern="100" baseline="0" dirty="0">
                <a:latin typeface="+mj-lt"/>
              </a:rPr>
              <a:t>€</a:t>
            </a:r>
            <a:r>
              <a:rPr lang="nl-NL" sz="2200" dirty="0">
                <a:solidFill>
                  <a:srgbClr val="000000"/>
                </a:solidFill>
                <a:latin typeface="+mj-lt"/>
              </a:rPr>
              <a:t>500 per vve-plek per jaar)</a:t>
            </a:r>
            <a:endParaRPr lang="en-US" sz="2200" i="0" dirty="0">
              <a:solidFill>
                <a:srgbClr val="000000"/>
              </a:solidFill>
              <a:effectLst/>
              <a:latin typeface="+mj-lt"/>
              <a:ea typeface="Calibri"/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endParaRPr lang="nl-NL" sz="2200" dirty="0"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endParaRPr lang="nl-NL" sz="2200" dirty="0">
              <a:cs typeface="Calibri"/>
            </a:endParaRPr>
          </a:p>
          <a:p>
            <a:pPr>
              <a:buFont typeface="Symbol" panose="05050102010706020507" pitchFamily="18" charset="2"/>
              <a:buChar char="-"/>
            </a:pPr>
            <a:endParaRPr lang="nl-NL" sz="2200" dirty="0">
              <a:cs typeface="Calibri"/>
            </a:endParaRPr>
          </a:p>
          <a:p>
            <a:pPr>
              <a:buFont typeface="Calibri" pitchFamily="34" charset="0"/>
              <a:buChar char="-"/>
            </a:pPr>
            <a:endParaRPr lang="nl-NL" sz="2200" dirty="0">
              <a:solidFill>
                <a:srgbClr val="000000"/>
              </a:solidFill>
              <a:ea typeface="Calibri"/>
              <a:cs typeface="Calibri"/>
            </a:endParaRPr>
          </a:p>
          <a:p>
            <a:pPr>
              <a:buFont typeface="Calibri" pitchFamily="34" charset="0"/>
              <a:buChar char="-"/>
            </a:pPr>
            <a:endParaRPr lang="nl-NL" sz="2200" dirty="0">
              <a:solidFill>
                <a:srgbClr val="000000"/>
              </a:solidFill>
              <a:ea typeface="Calibri"/>
              <a:cs typeface="Calibri"/>
            </a:endParaRPr>
          </a:p>
          <a:p>
            <a:pPr marL="0" indent="0">
              <a:buNone/>
            </a:pPr>
            <a:endParaRPr lang="nl-NL" sz="2200" dirty="0">
              <a:solidFill>
                <a:srgbClr val="000000"/>
              </a:solidFill>
              <a:ea typeface="Calibri"/>
              <a:cs typeface="Calibri"/>
            </a:endParaRPr>
          </a:p>
          <a:p>
            <a:pPr marL="0" indent="0">
              <a:buNone/>
            </a:pPr>
            <a:endParaRPr lang="nl-NL" sz="2200" dirty="0">
              <a:solidFill>
                <a:srgbClr val="000000"/>
              </a:solidFill>
              <a:ea typeface="Calibri"/>
              <a:cs typeface="Calibri"/>
            </a:endParaRPr>
          </a:p>
          <a:p>
            <a:pPr>
              <a:buFontTx/>
              <a:buChar char="-"/>
            </a:pPr>
            <a:endParaRPr lang="nl-NL" sz="2400" dirty="0">
              <a:solidFill>
                <a:srgbClr val="000000"/>
              </a:solidFill>
              <a:ea typeface="Calibri"/>
              <a:cs typeface="Calibri"/>
            </a:endParaRPr>
          </a:p>
          <a:p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1800" dirty="0">
              <a:ea typeface="Calibri"/>
              <a:cs typeface="Calibri"/>
            </a:endParaRPr>
          </a:p>
          <a:p>
            <a:endParaRPr lang="nl-NL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1795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/>
                <a:ea typeface="Verdana"/>
              </a:rPr>
              <a:t>2. Nieuws GOAB (3)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7798418" cy="448763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l-NL" sz="2400" b="1" dirty="0"/>
              <a:t>Relevant onderzoek/essays</a:t>
            </a:r>
          </a:p>
          <a:p>
            <a:pPr marL="0" indent="0">
              <a:buNone/>
            </a:pPr>
            <a:r>
              <a:rPr lang="nl-NL" sz="2400" dirty="0">
                <a:hlinkClick r:id="rId3"/>
              </a:rPr>
              <a:t>Dashboard</a:t>
            </a:r>
            <a:r>
              <a:rPr lang="nl-NL" sz="2400" dirty="0">
                <a:ea typeface="Calibri"/>
                <a:cs typeface="Calibri"/>
              </a:rPr>
              <a:t> onderwijsachterstanden update 2024 (CBS)</a:t>
            </a:r>
          </a:p>
          <a:p>
            <a:pPr>
              <a:buFont typeface="Calibri"/>
              <a:buChar char="-"/>
            </a:pPr>
            <a:r>
              <a:rPr lang="nl-NL" sz="2400" dirty="0">
                <a:hlinkClick r:id="rId4"/>
              </a:rPr>
              <a:t>Bestedingsonderzoek</a:t>
            </a:r>
            <a:r>
              <a:rPr lang="nl-NL" sz="2400" dirty="0"/>
              <a:t> GOAB 2022 (</a:t>
            </a:r>
            <a:r>
              <a:rPr lang="nl-NL" sz="2400" dirty="0" err="1"/>
              <a:t>Cebeon</a:t>
            </a:r>
            <a:r>
              <a:rPr lang="nl-NL" sz="2400" dirty="0"/>
              <a:t>)</a:t>
            </a:r>
            <a:endParaRPr lang="nl-NL" dirty="0">
              <a:ea typeface="Calibri"/>
              <a:cs typeface="Calibri"/>
            </a:endParaRPr>
          </a:p>
          <a:p>
            <a:pPr>
              <a:buFont typeface="Calibri"/>
              <a:buChar char="-"/>
            </a:pPr>
            <a:r>
              <a:rPr lang="nl-NL" sz="2400" dirty="0">
                <a:hlinkClick r:id="rId5"/>
              </a:rPr>
              <a:t>Kwaliteit</a:t>
            </a:r>
            <a:r>
              <a:rPr lang="nl-NL" sz="2400" dirty="0"/>
              <a:t> vroegschoolse Educatie (Onderwijsinspectie)</a:t>
            </a:r>
            <a:endParaRPr lang="nl-NL" sz="2400" dirty="0">
              <a:ea typeface="Calibri"/>
              <a:cs typeface="Calibri"/>
            </a:endParaRPr>
          </a:p>
          <a:p>
            <a:pPr>
              <a:buFont typeface="Calibri"/>
              <a:buChar char="-"/>
            </a:pPr>
            <a:r>
              <a:rPr lang="nl-NL" sz="2400" dirty="0">
                <a:hlinkClick r:id="rId6"/>
              </a:rPr>
              <a:t>Leerloopbaan </a:t>
            </a:r>
            <a:r>
              <a:rPr lang="nl-NL" sz="2400" dirty="0"/>
              <a:t>nieuwkomers (Kohnstamm instituut)</a:t>
            </a:r>
            <a:endParaRPr lang="nl-NL" sz="2400" dirty="0">
              <a:ea typeface="Calibri"/>
              <a:cs typeface="Calibri"/>
            </a:endParaRPr>
          </a:p>
          <a:p>
            <a:pPr>
              <a:buFont typeface="Calibri"/>
              <a:buChar char="-"/>
            </a:pPr>
            <a:r>
              <a:rPr lang="nl-NL" sz="2400" dirty="0">
                <a:hlinkClick r:id="rId7"/>
              </a:rPr>
              <a:t>Kwaliteitskenmerken</a:t>
            </a:r>
            <a:r>
              <a:rPr lang="nl-NL" sz="2400" dirty="0"/>
              <a:t> kinderopvang (UVA/HVA)</a:t>
            </a:r>
            <a:endParaRPr lang="nl-NL" sz="24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pPr>
              <a:buFont typeface="Calibri" pitchFamily="34" charset="0"/>
              <a:buChar char="-"/>
            </a:pPr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1800" dirty="0">
              <a:ea typeface="Calibri"/>
              <a:cs typeface="Calibri"/>
            </a:endParaRPr>
          </a:p>
          <a:p>
            <a:pPr>
              <a:buFont typeface="Calibri" pitchFamily="34" charset="0"/>
              <a:buChar char="-"/>
            </a:pPr>
            <a:endParaRPr lang="nl-NL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9171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FEC039-B9AA-4E77-48F5-B95B26B03B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6604A9-1EFE-5F67-CD9C-E99EE5321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/>
                <a:ea typeface="Verdana"/>
              </a:rPr>
              <a:t>2. Nieuws GOAB (4)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6B7C65-AD2C-483F-926D-8A47255D7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7638"/>
            <a:ext cx="8229600" cy="448763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l-NL" sz="2400" b="1" dirty="0"/>
              <a:t>Verwacht</a:t>
            </a:r>
          </a:p>
          <a:p>
            <a:pPr>
              <a:buFontTx/>
              <a:buChar char="-"/>
            </a:pPr>
            <a:r>
              <a:rPr lang="nl-NL" sz="2400" dirty="0"/>
              <a:t>Handreiking Inclusieve kinderopvang (</a:t>
            </a:r>
            <a:r>
              <a:rPr lang="nl-NL" sz="2400" dirty="0" err="1"/>
              <a:t>Sardes</a:t>
            </a:r>
            <a:r>
              <a:rPr lang="nl-NL" sz="2400" dirty="0"/>
              <a:t>)</a:t>
            </a:r>
          </a:p>
          <a:p>
            <a:pPr>
              <a:buFontTx/>
              <a:buChar char="-"/>
            </a:pPr>
            <a:r>
              <a:rPr lang="nl-NL" sz="2400" dirty="0"/>
              <a:t>Onderzoek goede start basisonderwijs (</a:t>
            </a:r>
            <a:r>
              <a:rPr lang="nl-NL" sz="2400" dirty="0" err="1"/>
              <a:t>Sardes</a:t>
            </a:r>
            <a:r>
              <a:rPr lang="nl-NL" sz="2400" dirty="0"/>
              <a:t>/SEO)</a:t>
            </a:r>
          </a:p>
          <a:p>
            <a:pPr>
              <a:buFontTx/>
              <a:buChar char="-"/>
            </a:pPr>
            <a:r>
              <a:rPr lang="nl-NL" sz="2400" dirty="0"/>
              <a:t>EVENING eindrapport (UU)</a:t>
            </a:r>
          </a:p>
          <a:p>
            <a:pPr marL="0" indent="0"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1800" dirty="0">
              <a:ea typeface="Calibri"/>
              <a:cs typeface="Calibri"/>
            </a:endParaRPr>
          </a:p>
          <a:p>
            <a:endParaRPr lang="nl-NL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8841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/>
                <a:ea typeface="Verdana"/>
              </a:rPr>
              <a:t>3.  Borging OAB ’25/’26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7638"/>
            <a:ext cx="8229600" cy="449464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NPO stopt per 31 juli 2025: welke voorschoolse activiteiten uit NPO zetten gemeenten door?</a:t>
            </a:r>
          </a:p>
          <a:p>
            <a:r>
              <a:rPr lang="nl-NL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GOAB 2026: 10% korting. Hoe hierop nu al voorsorteren?</a:t>
            </a:r>
          </a:p>
          <a:p>
            <a:r>
              <a:rPr lang="nl-NL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Ravijnjaar 2026: hoe nu al hierop voorsorteren?</a:t>
            </a:r>
          </a:p>
          <a:p>
            <a:r>
              <a:rPr lang="nl-NL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Fiscaal maximum 2026 </a:t>
            </a:r>
            <a:r>
              <a:rPr lang="nl-NL" sz="28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ws</a:t>
            </a:r>
            <a:r>
              <a:rPr lang="nl-NL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bevroren (dus </a:t>
            </a:r>
            <a:r>
              <a:rPr lang="nl-NL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€</a:t>
            </a:r>
            <a:r>
              <a:rPr lang="nl-NL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10,71). </a:t>
            </a:r>
            <a:r>
              <a:rPr lang="nl-NL" sz="28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</a:t>
            </a:r>
            <a:r>
              <a:rPr lang="nl-NL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-aanbieders zien kosten stijgen. Wie gaat kostenstijging betalen? </a:t>
            </a:r>
            <a:endParaRPr lang="nl-NL" sz="2800" dirty="0">
              <a:solidFill>
                <a:srgbClr val="000000"/>
              </a:solidFill>
              <a:ea typeface="Calibri"/>
              <a:cs typeface="Calibri"/>
            </a:endParaRPr>
          </a:p>
          <a:p>
            <a:pPr>
              <a:buFontTx/>
              <a:buChar char="-"/>
            </a:pPr>
            <a:endParaRPr lang="nl-NL" sz="1200" dirty="0">
              <a:solidFill>
                <a:srgbClr val="000000"/>
              </a:solidFill>
              <a:ea typeface="Calibri"/>
              <a:cs typeface="Calibri"/>
            </a:endParaRPr>
          </a:p>
          <a:p>
            <a:pPr marL="0" indent="0">
              <a:buNone/>
            </a:pPr>
            <a:r>
              <a:rPr lang="nl-NL" sz="2800" dirty="0">
                <a:solidFill>
                  <a:srgbClr val="000000"/>
                </a:solidFill>
                <a:ea typeface="Calibri"/>
                <a:cs typeface="Calibri"/>
              </a:rPr>
              <a:t>Genoeg gespreksstof: uitwisseling in kleine groepen</a:t>
            </a:r>
          </a:p>
          <a:p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1800" dirty="0">
              <a:ea typeface="Calibri"/>
              <a:cs typeface="Calibri"/>
            </a:endParaRPr>
          </a:p>
          <a:p>
            <a:endParaRPr lang="nl-NL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5012946"/>
      </p:ext>
    </p:extLst>
  </p:cSld>
  <p:clrMapOvr>
    <a:masterClrMapping/>
  </p:clrMapOvr>
</p:sld>
</file>

<file path=ppt/theme/theme1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Standaardontwerp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1_2 kolommen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67071a-3d3c-42ad-ba58-86b0d831ec9e" xsi:nil="true"/>
    <lcf76f155ced4ddcb4097134ff3c332f xmlns="5bf3fb5f-cbf9-4247-abe1-ed0d7fdbaab1">
      <Terms xmlns="http://schemas.microsoft.com/office/infopath/2007/PartnerControls"/>
    </lcf76f155ced4ddcb4097134ff3c332f>
    <SharedWithUsers xmlns="1467071a-3d3c-42ad-ba58-86b0d831ec9e">
      <UserInfo>
        <DisplayName>Wendy de Geus</DisplayName>
        <AccountId>43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57A95EC3F19145ABA781033755CCFD" ma:contentTypeVersion="18" ma:contentTypeDescription="Create a new document." ma:contentTypeScope="" ma:versionID="697eb909a240b6e6d7b457f2dceab9af">
  <xsd:schema xmlns:xsd="http://www.w3.org/2001/XMLSchema" xmlns:xs="http://www.w3.org/2001/XMLSchema" xmlns:p="http://schemas.microsoft.com/office/2006/metadata/properties" xmlns:ns2="5bf3fb5f-cbf9-4247-abe1-ed0d7fdbaab1" xmlns:ns3="1467071a-3d3c-42ad-ba58-86b0d831ec9e" targetNamespace="http://schemas.microsoft.com/office/2006/metadata/properties" ma:root="true" ma:fieldsID="50043b2af2fb960696b3693ad922ba3a" ns2:_="" ns3:_="">
    <xsd:import namespace="5bf3fb5f-cbf9-4247-abe1-ed0d7fdbaab1"/>
    <xsd:import namespace="1467071a-3d3c-42ad-ba58-86b0d831ec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f3fb5f-cbf9-4247-abe1-ed0d7fdbaa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b21a336-5305-4285-be1b-e82e97e8a20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67071a-3d3c-42ad-ba58-86b0d831ec9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cd53b75-26d7-4776-8231-5576bf64c7c8}" ma:internalName="TaxCatchAll" ma:showField="CatchAllData" ma:web="1467071a-3d3c-42ad-ba58-86b0d831ec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6E82AF-B77A-4BEB-BAEE-6967456B48A8}">
  <ds:schemaRefs>
    <ds:schemaRef ds:uri="1467071a-3d3c-42ad-ba58-86b0d831ec9e"/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5bf3fb5f-cbf9-4247-abe1-ed0d7fdbaab1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5A6B265-6EF4-4841-9836-265BB9320D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73B060-FA5C-46C9-96FF-46F463E8AF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f3fb5f-cbf9-4247-abe1-ed0d7fdbaab1"/>
    <ds:schemaRef ds:uri="1467071a-3d3c-42ad-ba58-86b0d831ec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553</Words>
  <Application>Microsoft Office PowerPoint</Application>
  <PresentationFormat>Diavoorstelling (4:3)</PresentationFormat>
  <Paragraphs>166</Paragraphs>
  <Slides>12</Slides>
  <Notes>12</Notes>
  <HiddenSlides>0</HiddenSlides>
  <MMClips>0</MMClips>
  <ScaleCrop>false</ScaleCrop>
  <HeadingPairs>
    <vt:vector size="4" baseType="variant">
      <vt:variant>
        <vt:lpstr>Thema</vt:lpstr>
      </vt:variant>
      <vt:variant>
        <vt:i4>4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Aangepast ontwerp</vt:lpstr>
      <vt:lpstr>1_Aangepast ontwerp</vt:lpstr>
      <vt:lpstr>2_Aangepast ontwerp</vt:lpstr>
      <vt:lpstr>1_Standaardontwerp</vt:lpstr>
      <vt:lpstr> Kenniskring GOAB  Regio midden   </vt:lpstr>
      <vt:lpstr>Agenda</vt:lpstr>
      <vt:lpstr>1. Welkom</vt:lpstr>
      <vt:lpstr>1. Welkom: jaarprogramma</vt:lpstr>
      <vt:lpstr>2. Nieuws GOAB (1)</vt:lpstr>
      <vt:lpstr>2. Nieuws GOAB (2)</vt:lpstr>
      <vt:lpstr>2. Nieuws GOAB (3)</vt:lpstr>
      <vt:lpstr>2. Nieuws GOAB (4)</vt:lpstr>
      <vt:lpstr>3.  Borging OAB ’25/’26</vt:lpstr>
      <vt:lpstr>4. Taalvoorzieningen</vt:lpstr>
      <vt:lpstr>5. In de etalage </vt:lpstr>
      <vt:lpstr>Tot slot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Kenniskring GOAB  regio Midden</dc:title>
  <dc:creator/>
  <cp:lastModifiedBy/>
  <cp:revision>31</cp:revision>
  <dcterms:created xsi:type="dcterms:W3CDTF">2018-03-12T08:46:11Z</dcterms:created>
  <dcterms:modified xsi:type="dcterms:W3CDTF">2024-11-26T08:38:43Z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0x010100C957A95EC3F19145ABA781033755CCFD</vt:lpwstr>
  </property>
  <property fmtid="{D5CDD505-2E9C-101B-9397-08002B2CF9AE}" pid="3" name="Order">
    <vt:r8>14403800</vt:r8>
  </property>
  <property fmtid="{D5CDD505-2E9C-101B-9397-08002B2CF9AE}" pid="4" name="MediaServiceImageTags">
    <vt:lpwstr/>
  </property>
</Properties>
</file>