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  <p:sldMasterId id="2147483672" r:id="rId5"/>
    <p:sldMasterId id="2147483684" r:id="rId6"/>
  </p:sldMasterIdLst>
  <p:notesMasterIdLst>
    <p:notesMasterId r:id="rId20"/>
  </p:notesMasterIdLst>
  <p:handoutMasterIdLst>
    <p:handoutMasterId r:id="rId21"/>
  </p:handoutMasterIdLst>
  <p:sldIdLst>
    <p:sldId id="256" r:id="rId7"/>
    <p:sldId id="257" r:id="rId8"/>
    <p:sldId id="429" r:id="rId9"/>
    <p:sldId id="430" r:id="rId10"/>
    <p:sldId id="411" r:id="rId11"/>
    <p:sldId id="460" r:id="rId12"/>
    <p:sldId id="456" r:id="rId13"/>
    <p:sldId id="431" r:id="rId14"/>
    <p:sldId id="437" r:id="rId15"/>
    <p:sldId id="455" r:id="rId16"/>
    <p:sldId id="434" r:id="rId17"/>
    <p:sldId id="461" r:id="rId18"/>
    <p:sldId id="428" r:id="rId19"/>
  </p:sldIdLst>
  <p:sldSz cx="9144000" cy="6858000" type="screen4x3"/>
  <p:notesSz cx="6865938" cy="999807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0" userDrawn="1">
          <p15:clr>
            <a:srgbClr val="A4A3A4"/>
          </p15:clr>
        </p15:guide>
        <p15:guide id="2" pos="216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eur" initials="A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E60038"/>
    <a:srgbClr val="F00038"/>
    <a:srgbClr val="DC0038"/>
    <a:srgbClr val="D20038"/>
    <a:srgbClr val="E09C17"/>
    <a:srgbClr val="B6C930"/>
    <a:srgbClr val="6CB7CB"/>
    <a:srgbClr val="C300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Stijl, thema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jl, licht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3150"/>
        <p:guide pos="216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5240" cy="499904"/>
          </a:xfrm>
          <a:prstGeom prst="rect">
            <a:avLst/>
          </a:prstGeom>
        </p:spPr>
        <p:txBody>
          <a:bodyPr vert="horz" lIns="92154" tIns="46077" rIns="92154" bIns="46077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9110" y="2"/>
            <a:ext cx="2975240" cy="499904"/>
          </a:xfrm>
          <a:prstGeom prst="rect">
            <a:avLst/>
          </a:prstGeom>
        </p:spPr>
        <p:txBody>
          <a:bodyPr vert="horz" lIns="92154" tIns="46077" rIns="92154" bIns="46077" rtlCol="0"/>
          <a:lstStyle>
            <a:lvl1pPr algn="r">
              <a:defRPr sz="1200"/>
            </a:lvl1pPr>
          </a:lstStyle>
          <a:p>
            <a:fld id="{8F0E7337-30A0-40FD-83DB-14D720A00201}" type="datetimeFigureOut">
              <a:rPr lang="nl-NL" smtClean="0"/>
              <a:pPr/>
              <a:t>19-4-2021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96437"/>
            <a:ext cx="2975240" cy="499904"/>
          </a:xfrm>
          <a:prstGeom prst="rect">
            <a:avLst/>
          </a:prstGeom>
        </p:spPr>
        <p:txBody>
          <a:bodyPr vert="horz" lIns="92154" tIns="46077" rIns="92154" bIns="46077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9110" y="9496437"/>
            <a:ext cx="2975240" cy="499904"/>
          </a:xfrm>
          <a:prstGeom prst="rect">
            <a:avLst/>
          </a:prstGeom>
        </p:spPr>
        <p:txBody>
          <a:bodyPr vert="horz" lIns="92154" tIns="46077" rIns="92154" bIns="46077" rtlCol="0" anchor="b"/>
          <a:lstStyle>
            <a:lvl1pPr algn="r">
              <a:defRPr sz="1200"/>
            </a:lvl1pPr>
          </a:lstStyle>
          <a:p>
            <a:fld id="{F9CEAF4C-C301-4D37-A231-F5DA0E1F4D9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2545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5240" cy="499904"/>
          </a:xfrm>
          <a:prstGeom prst="rect">
            <a:avLst/>
          </a:prstGeom>
        </p:spPr>
        <p:txBody>
          <a:bodyPr vert="horz" lIns="92154" tIns="46077" rIns="92154" bIns="46077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9110" y="2"/>
            <a:ext cx="2975240" cy="499904"/>
          </a:xfrm>
          <a:prstGeom prst="rect">
            <a:avLst/>
          </a:prstGeom>
        </p:spPr>
        <p:txBody>
          <a:bodyPr vert="horz" lIns="92154" tIns="46077" rIns="92154" bIns="46077" rtlCol="0"/>
          <a:lstStyle>
            <a:lvl1pPr algn="r">
              <a:defRPr sz="1200"/>
            </a:lvl1pPr>
          </a:lstStyle>
          <a:p>
            <a:fld id="{BF9AE5E5-352E-438A-8CFC-4858913546C3}" type="datetimeFigureOut">
              <a:rPr lang="nl-NL" smtClean="0"/>
              <a:pPr/>
              <a:t>19-4-2021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54" tIns="46077" rIns="92154" bIns="46077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6594" y="4749089"/>
            <a:ext cx="5492750" cy="4499134"/>
          </a:xfrm>
          <a:prstGeom prst="rect">
            <a:avLst/>
          </a:prstGeom>
        </p:spPr>
        <p:txBody>
          <a:bodyPr vert="horz" lIns="92154" tIns="46077" rIns="92154" bIns="46077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499904"/>
          </a:xfrm>
          <a:prstGeom prst="rect">
            <a:avLst/>
          </a:prstGeom>
        </p:spPr>
        <p:txBody>
          <a:bodyPr vert="horz" lIns="92154" tIns="46077" rIns="92154" bIns="46077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9110" y="9496437"/>
            <a:ext cx="2975240" cy="499904"/>
          </a:xfrm>
          <a:prstGeom prst="rect">
            <a:avLst/>
          </a:prstGeom>
        </p:spPr>
        <p:txBody>
          <a:bodyPr vert="horz" lIns="92154" tIns="46077" rIns="92154" bIns="46077" rtlCol="0" anchor="b"/>
          <a:lstStyle>
            <a:lvl1pPr algn="r">
              <a:defRPr sz="1200"/>
            </a:lvl1pPr>
          </a:lstStyle>
          <a:p>
            <a:fld id="{4213B8BC-D8C5-4B33-B5A5-D5EC5D9981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0434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179512" y="6237312"/>
            <a:ext cx="2232025" cy="36004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Datum</a:t>
            </a:r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6156176" y="6021288"/>
            <a:ext cx="2592388" cy="836712"/>
          </a:xfrm>
        </p:spPr>
        <p:txBody>
          <a:bodyPr>
            <a:no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Naam</a:t>
            </a:r>
          </a:p>
          <a:p>
            <a:r>
              <a:rPr lang="nl-NL" dirty="0"/>
              <a:t>Contactgegevens</a:t>
            </a:r>
          </a:p>
        </p:txBody>
      </p:sp>
    </p:spTree>
    <p:extLst>
      <p:ext uri="{BB962C8B-B14F-4D97-AF65-F5344CB8AC3E}">
        <p14:creationId xmlns:p14="http://schemas.microsoft.com/office/powerpoint/2010/main" val="3603522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67544" y="6005053"/>
            <a:ext cx="2133600" cy="365125"/>
          </a:xfrm>
          <a:prstGeom prst="rect">
            <a:avLst/>
          </a:prstGeom>
        </p:spPr>
        <p:txBody>
          <a:bodyPr/>
          <a:lstStyle/>
          <a:p>
            <a:fld id="{236AC199-9482-441B-B9EC-5B9D494825EE}" type="datetimeFigureOut">
              <a:rPr lang="nl-NL" smtClean="0"/>
              <a:pPr/>
              <a:t>19-4-2021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489698" y="5545774"/>
            <a:ext cx="360040" cy="864096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790328" y="5764181"/>
            <a:ext cx="1773560" cy="846869"/>
          </a:xfrm>
          <a:prstGeom prst="rect">
            <a:avLst/>
          </a:prstGeom>
        </p:spPr>
        <p:txBody>
          <a:bodyPr/>
          <a:lstStyle/>
          <a:p>
            <a:fld id="{5FF7CC98-7642-4BCD-A3C1-C8256B60A87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8853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467544" y="6005053"/>
            <a:ext cx="2133600" cy="365125"/>
          </a:xfrm>
          <a:prstGeom prst="rect">
            <a:avLst/>
          </a:prstGeom>
        </p:spPr>
        <p:txBody>
          <a:bodyPr/>
          <a:lstStyle/>
          <a:p>
            <a:fld id="{236AC199-9482-441B-B9EC-5B9D494825EE}" type="datetimeFigureOut">
              <a:rPr lang="nl-NL" smtClean="0"/>
              <a:pPr/>
              <a:t>19-4-2021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489698" y="5545774"/>
            <a:ext cx="360040" cy="864096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1790328" y="5764181"/>
            <a:ext cx="1773560" cy="846869"/>
          </a:xfrm>
          <a:prstGeom prst="rect">
            <a:avLst/>
          </a:prstGeom>
        </p:spPr>
        <p:txBody>
          <a:bodyPr/>
          <a:lstStyle/>
          <a:p>
            <a:fld id="{5FF7CC98-7642-4BCD-A3C1-C8256B60A87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4292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467544" y="6005053"/>
            <a:ext cx="2133600" cy="365125"/>
          </a:xfrm>
          <a:prstGeom prst="rect">
            <a:avLst/>
          </a:prstGeom>
        </p:spPr>
        <p:txBody>
          <a:bodyPr/>
          <a:lstStyle/>
          <a:p>
            <a:fld id="{236AC199-9482-441B-B9EC-5B9D494825EE}" type="datetimeFigureOut">
              <a:rPr lang="nl-NL" smtClean="0"/>
              <a:pPr/>
              <a:t>19-4-2021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489698" y="5545774"/>
            <a:ext cx="360040" cy="864096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1790328" y="5764181"/>
            <a:ext cx="1773560" cy="846869"/>
          </a:xfrm>
          <a:prstGeom prst="rect">
            <a:avLst/>
          </a:prstGeom>
        </p:spPr>
        <p:txBody>
          <a:bodyPr/>
          <a:lstStyle/>
          <a:p>
            <a:fld id="{5FF7CC98-7642-4BCD-A3C1-C8256B60A87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7216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179512" y="6237312"/>
            <a:ext cx="2232025" cy="36004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Datum</a:t>
            </a:r>
          </a:p>
        </p:txBody>
      </p:sp>
      <p:sp>
        <p:nvSpPr>
          <p:cNvPr id="8" name="Tijdelijke aanduiding voor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6156176" y="6093296"/>
            <a:ext cx="2592388" cy="648271"/>
          </a:xfrm>
        </p:spPr>
        <p:txBody>
          <a:bodyPr/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Naam</a:t>
            </a:r>
          </a:p>
          <a:p>
            <a:r>
              <a:rPr lang="nl-NL" dirty="0"/>
              <a:t>Contactgegevens</a:t>
            </a:r>
          </a:p>
        </p:txBody>
      </p:sp>
    </p:spTree>
    <p:extLst>
      <p:ext uri="{BB962C8B-B14F-4D97-AF65-F5344CB8AC3E}">
        <p14:creationId xmlns:p14="http://schemas.microsoft.com/office/powerpoint/2010/main" val="3053695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6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179512" y="6237312"/>
            <a:ext cx="2232025" cy="36004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Datum</a:t>
            </a:r>
          </a:p>
        </p:txBody>
      </p:sp>
      <p:sp>
        <p:nvSpPr>
          <p:cNvPr id="7" name="Tijdelijke aanduiding voor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6156176" y="6093296"/>
            <a:ext cx="2592388" cy="648271"/>
          </a:xfrm>
        </p:spPr>
        <p:txBody>
          <a:bodyPr/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Naam</a:t>
            </a:r>
          </a:p>
          <a:p>
            <a:r>
              <a:rPr lang="nl-NL" dirty="0"/>
              <a:t>Contactgegevens</a:t>
            </a:r>
          </a:p>
        </p:txBody>
      </p:sp>
    </p:spTree>
    <p:extLst>
      <p:ext uri="{BB962C8B-B14F-4D97-AF65-F5344CB8AC3E}">
        <p14:creationId xmlns:p14="http://schemas.microsoft.com/office/powerpoint/2010/main" val="3087873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1619672" y="6166306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 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 </a:t>
            </a:r>
          </a:p>
        </p:txBody>
      </p:sp>
      <p:sp>
        <p:nvSpPr>
          <p:cNvPr id="7" name="Tekstvak 6"/>
          <p:cNvSpPr txBox="1"/>
          <p:nvPr userDrawn="1"/>
        </p:nvSpPr>
        <p:spPr>
          <a:xfrm>
            <a:off x="395536" y="630932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>
                <a:solidFill>
                  <a:schemeClr val="bg1"/>
                </a:solidFill>
              </a:rPr>
              <a:t>www.goab.eu</a:t>
            </a:r>
          </a:p>
        </p:txBody>
      </p:sp>
    </p:spTree>
    <p:extLst>
      <p:ext uri="{BB962C8B-B14F-4D97-AF65-F5344CB8AC3E}">
        <p14:creationId xmlns:p14="http://schemas.microsoft.com/office/powerpoint/2010/main" val="377016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8ECC-C7B1-4575-A671-6FDC86F479BC}" type="datetimeFigureOut">
              <a:rPr lang="nl-NL" smtClean="0"/>
              <a:pPr/>
              <a:t>19-4-2021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7496F-C5C7-42CF-A1A0-C62DBFA76FE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440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8ECC-C7B1-4575-A671-6FDC86F479BC}" type="datetimeFigureOut">
              <a:rPr lang="nl-NL" smtClean="0"/>
              <a:pPr/>
              <a:t>19-4-2021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7496F-C5C7-42CF-A1A0-C62DBFA76FE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7622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8ECC-C7B1-4575-A671-6FDC86F479BC}" type="datetimeFigureOut">
              <a:rPr lang="nl-NL" smtClean="0"/>
              <a:pPr/>
              <a:t>19-4-2021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7496F-C5C7-42CF-A1A0-C62DBFA76FE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6114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8ECC-C7B1-4575-A671-6FDC86F479BC}" type="datetimeFigureOut">
              <a:rPr lang="nl-NL" smtClean="0"/>
              <a:pPr/>
              <a:t>19-4-2021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7496F-C5C7-42CF-A1A0-C62DBFA76FE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29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67544" y="6005053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489698" y="5545774"/>
            <a:ext cx="360040" cy="864096"/>
          </a:xfrm>
          <a:prstGeom prst="rect">
            <a:avLst/>
          </a:prstGeom>
        </p:spPr>
        <p:txBody>
          <a:bodyPr/>
          <a:lstStyle/>
          <a:p>
            <a:r>
              <a:rPr lang="nl-NL" dirty="0"/>
              <a:t>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790328" y="5764181"/>
            <a:ext cx="1773560" cy="846869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4376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05" b="67802"/>
          <a:stretch/>
        </p:blipFill>
        <p:spPr>
          <a:xfrm>
            <a:off x="0" y="-243408"/>
            <a:ext cx="9144000" cy="1944216"/>
          </a:xfrm>
          <a:prstGeom prst="rect">
            <a:avLst/>
          </a:prstGeom>
        </p:spPr>
      </p:pic>
      <p:sp>
        <p:nvSpPr>
          <p:cNvPr id="8" name="Rond enkele hoek rechthoek 7"/>
          <p:cNvSpPr/>
          <p:nvPr/>
        </p:nvSpPr>
        <p:spPr>
          <a:xfrm>
            <a:off x="0" y="6021288"/>
            <a:ext cx="9144000" cy="836712"/>
          </a:xfrm>
          <a:prstGeom prst="round1Rect">
            <a:avLst>
              <a:gd name="adj" fmla="val 50000"/>
            </a:avLst>
          </a:prstGeom>
          <a:solidFill>
            <a:srgbClr val="6CB7CB"/>
          </a:solidFill>
          <a:ln>
            <a:solidFill>
              <a:srgbClr val="6CB7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176195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hier om een titel te maken.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2996952"/>
            <a:ext cx="8229600" cy="2880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/>
              <a:t> 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82960"/>
            <a:ext cx="2715949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57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E6003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nd enkele hoek rechthoek 10"/>
          <p:cNvSpPr/>
          <p:nvPr userDrawn="1"/>
        </p:nvSpPr>
        <p:spPr>
          <a:xfrm>
            <a:off x="0" y="6021287"/>
            <a:ext cx="9144000" cy="836712"/>
          </a:xfrm>
          <a:prstGeom prst="round1Rect">
            <a:avLst>
              <a:gd name="adj" fmla="val 50000"/>
            </a:avLst>
          </a:prstGeom>
          <a:solidFill>
            <a:srgbClr val="6CB7CB"/>
          </a:solidFill>
          <a:ln>
            <a:solidFill>
              <a:srgbClr val="6CB7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hier om een titel te maken.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619672" y="625708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 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/>
              <a:t> </a:t>
            </a: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5" y="6105013"/>
            <a:ext cx="2000261" cy="669261"/>
          </a:xfrm>
          <a:prstGeom prst="rect">
            <a:avLst/>
          </a:prstGeom>
        </p:spPr>
      </p:pic>
      <p:sp>
        <p:nvSpPr>
          <p:cNvPr id="9" name="Tekstvak 8"/>
          <p:cNvSpPr txBox="1"/>
          <p:nvPr userDrawn="1"/>
        </p:nvSpPr>
        <p:spPr>
          <a:xfrm>
            <a:off x="395536" y="630932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>
                <a:solidFill>
                  <a:schemeClr val="bg1"/>
                </a:solidFill>
              </a:rPr>
              <a:t>www.goab.eu</a:t>
            </a:r>
          </a:p>
        </p:txBody>
      </p:sp>
    </p:spTree>
    <p:extLst>
      <p:ext uri="{BB962C8B-B14F-4D97-AF65-F5344CB8AC3E}">
        <p14:creationId xmlns:p14="http://schemas.microsoft.com/office/powerpoint/2010/main" val="405551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8" r:id="rId4"/>
    <p:sldLayoutId id="2147483679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E6003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6CB7C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C30038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E09C17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B6C93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nd enkele hoek rechthoek 10"/>
          <p:cNvSpPr/>
          <p:nvPr userDrawn="1"/>
        </p:nvSpPr>
        <p:spPr>
          <a:xfrm>
            <a:off x="0" y="5589240"/>
            <a:ext cx="9144000" cy="1268760"/>
          </a:xfrm>
          <a:prstGeom prst="round1Rect">
            <a:avLst>
              <a:gd name="adj" fmla="val 50000"/>
            </a:avLst>
          </a:prstGeom>
          <a:solidFill>
            <a:srgbClr val="6CB7CB"/>
          </a:solidFill>
          <a:ln>
            <a:solidFill>
              <a:srgbClr val="6CB7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917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8" name="Tekstvak 7"/>
          <p:cNvSpPr txBox="1"/>
          <p:nvPr userDrawn="1"/>
        </p:nvSpPr>
        <p:spPr>
          <a:xfrm>
            <a:off x="2555776" y="5761955"/>
            <a:ext cx="6206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een</a:t>
            </a:r>
          </a:p>
          <a:p>
            <a:r>
              <a:rPr lang="nl-NL" sz="1600" dirty="0">
                <a:solidFill>
                  <a:schemeClr val="bg1"/>
                </a:solidFill>
              </a:rPr>
              <a:t>samenwerking</a:t>
            </a:r>
          </a:p>
          <a:p>
            <a:r>
              <a:rPr lang="nl-NL" sz="1600" dirty="0">
                <a:solidFill>
                  <a:schemeClr val="bg1"/>
                </a:solidFill>
              </a:rPr>
              <a:t>van:</a:t>
            </a:r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862360"/>
            <a:ext cx="1944216" cy="65050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5731562"/>
            <a:ext cx="1075456" cy="947381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6048312"/>
            <a:ext cx="1227509" cy="45813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542" y="5862360"/>
            <a:ext cx="2030194" cy="557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24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90" r:id="rId3"/>
    <p:sldLayoutId id="2147483691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E6003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ijksoverheid.nl/onderwerpen/coronavirus-covid-19/documenten/brieven/2021/03/23/brief-aan-scholen-over-nationaal-programma-onderwijs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2060848"/>
            <a:ext cx="7772400" cy="1470025"/>
          </a:xfrm>
        </p:spPr>
        <p:txBody>
          <a:bodyPr/>
          <a:lstStyle/>
          <a:p>
            <a:r>
              <a:rPr lang="nl-NL" dirty="0"/>
              <a:t>Kenniskring GOAB </a:t>
            </a:r>
            <a:br>
              <a:rPr lang="nl-NL" dirty="0"/>
            </a:br>
            <a:r>
              <a:rPr lang="nl-NL" dirty="0"/>
              <a:t>regio noord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20 april 2021</a:t>
            </a:r>
          </a:p>
          <a:p>
            <a:r>
              <a:rPr lang="nl-NL" sz="2000" dirty="0"/>
              <a:t>Hilda Gebben</a:t>
            </a:r>
          </a:p>
          <a:p>
            <a:r>
              <a:rPr lang="nl-NL" sz="2000" dirty="0"/>
              <a:t>Petra van der Kwast</a:t>
            </a:r>
          </a:p>
          <a:p>
            <a:r>
              <a:rPr lang="nl-NL" sz="2000" dirty="0"/>
              <a:t>Marco Zuidam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20 april 2021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4629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792064-B12A-4051-8F36-AE084B36C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nl-NL" dirty="0"/>
              <a:t>7. LEA: succesfactoren en knelpunten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469B2C-BF58-48F4-844C-F2026BA61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r>
              <a:rPr lang="nl-NL" sz="2000" dirty="0"/>
              <a:t>Reacties uit de kenniskring op vraag over succesfactoren en knelpunten omtrent LEA in jullie gemeenten:</a:t>
            </a:r>
          </a:p>
          <a:p>
            <a:pPr>
              <a:buFontTx/>
              <a:buChar char="-"/>
            </a:pPr>
            <a:r>
              <a:rPr lang="nl-NL" sz="1600" b="1" i="1" dirty="0"/>
              <a:t>positief</a:t>
            </a:r>
            <a:r>
              <a:rPr lang="nl-NL" sz="1600" i="1" dirty="0"/>
              <a:t>: relaties, betrokkenheid scholen, korte lijnen, gemoedelijk overleg, commitment, onderwijsachterstandenbeleid, kinderopvang en onderwijs aan één overlegtafel;</a:t>
            </a:r>
          </a:p>
          <a:p>
            <a:pPr>
              <a:buFontTx/>
              <a:buChar char="-"/>
            </a:pPr>
            <a:r>
              <a:rPr lang="nl-NL" sz="1600" b="1" i="1" dirty="0"/>
              <a:t>knelpunten:</a:t>
            </a:r>
            <a:r>
              <a:rPr lang="nl-NL" sz="1600" i="1" dirty="0"/>
              <a:t> veel voorschools/po waardoor vo/mbo afhaken, proces van ‘halen en brengen’ komt niet op gang, afwachtende overlegpartners, geen evaluaties, ‘</a:t>
            </a:r>
            <a:r>
              <a:rPr lang="nl-NL" sz="1600" i="1" dirty="0" err="1"/>
              <a:t>adhoccerig</a:t>
            </a:r>
            <a:r>
              <a:rPr lang="nl-NL" sz="1600" i="1" dirty="0"/>
              <a:t>’, beperkte deelname, éénrichtingsverkeer, verhouding ambtelijk en bestuurlijk, vage afspraken, ontbreken van een gezamenlijke visie en ambities.</a:t>
            </a:r>
          </a:p>
          <a:p>
            <a:pPr>
              <a:buFontTx/>
              <a:buChar char="-"/>
            </a:pPr>
            <a:endParaRPr lang="nl-NL" sz="1600" i="1" dirty="0"/>
          </a:p>
          <a:p>
            <a:pPr marL="0" indent="0">
              <a:buNone/>
            </a:pPr>
            <a:r>
              <a:rPr lang="nl-NL" sz="2000" dirty="0"/>
              <a:t>Inspectie: onderzoek ‘Doelbereik LEA’ (2019):</a:t>
            </a:r>
          </a:p>
          <a:p>
            <a:r>
              <a:rPr lang="nl-NL" sz="1600" dirty="0"/>
              <a:t>Kwaliteitsdialoog komt moeizaam op gang, onderwijsachterstandenbeleid het vaakst;</a:t>
            </a:r>
          </a:p>
          <a:p>
            <a:r>
              <a:rPr lang="nl-NL" sz="1600" dirty="0"/>
              <a:t>Sturing lastig vanwege budgetten (geen budget segregatie en ‘knip’ vve};</a:t>
            </a:r>
          </a:p>
          <a:p>
            <a:r>
              <a:rPr lang="nl-NL" sz="1600" dirty="0"/>
              <a:t>Krimp, concurrentie en schaal van schoolbesturen en gemeenten (incl. herindelingen);</a:t>
            </a:r>
          </a:p>
          <a:p>
            <a:r>
              <a:rPr lang="nl-NL" sz="1600" dirty="0"/>
              <a:t>Regionale onderwerpen: jeugdhulp (inkoop), passend onderwijs (</a:t>
            </a:r>
            <a:r>
              <a:rPr lang="nl-NL" sz="1600" dirty="0" err="1"/>
              <a:t>swv’en</a:t>
            </a:r>
            <a:r>
              <a:rPr lang="nl-NL" sz="1600" dirty="0"/>
              <a:t> als bestuurlijke overlegpartner), wat doen we lokaal en wat doen we regionaal?</a:t>
            </a:r>
          </a:p>
          <a:p>
            <a:r>
              <a:rPr lang="nl-NL" sz="1600" dirty="0"/>
              <a:t>Onderwijshuisvesting van invloed op resultaatafspraken;</a:t>
            </a:r>
          </a:p>
          <a:p>
            <a:r>
              <a:rPr lang="nl-NL" sz="1600" dirty="0"/>
              <a:t>Overlegstructuur: doorwerking van bestuurlijke afspraken naar scholen vaak onvoldoende.</a:t>
            </a:r>
          </a:p>
          <a:p>
            <a:endParaRPr lang="nl-NL" sz="1600" dirty="0"/>
          </a:p>
          <a:p>
            <a:endParaRPr lang="nl-NL" sz="1600" dirty="0"/>
          </a:p>
          <a:p>
            <a:endParaRPr lang="nl-NL" sz="1600" dirty="0"/>
          </a:p>
          <a:p>
            <a:pPr marL="0" indent="0">
              <a:buNone/>
            </a:pPr>
            <a:endParaRPr lang="nl-NL" sz="1600" dirty="0"/>
          </a:p>
          <a:p>
            <a:pPr>
              <a:buFontTx/>
              <a:buChar char="-"/>
            </a:pPr>
            <a:endParaRPr lang="nl-NL" sz="1600" i="1" dirty="0"/>
          </a:p>
          <a:p>
            <a:pPr marL="0" indent="0">
              <a:buNone/>
            </a:pP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71585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11A10A-31E9-4784-8E49-96965C608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nl-NL" dirty="0"/>
              <a:t>7. LEA: inhoudelijke thema’s</a:t>
            </a:r>
            <a:br>
              <a:rPr lang="nl-NL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4B2034-72B7-4293-BD63-5CEC16F7A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12776"/>
            <a:ext cx="8229600" cy="4104456"/>
          </a:xfrm>
        </p:spPr>
        <p:txBody>
          <a:bodyPr>
            <a:normAutofit/>
          </a:bodyPr>
          <a:lstStyle/>
          <a:p>
            <a:pPr>
              <a:tabLst>
                <a:tab pos="270510" algn="l"/>
              </a:tabLst>
            </a:pPr>
            <a:r>
              <a:rPr lang="nl-NL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Analyse (feiten in beeld), visie en ambitie;</a:t>
            </a:r>
          </a:p>
          <a:p>
            <a:pPr>
              <a:tabLst>
                <a:tab pos="270510" algn="l"/>
              </a:tabLst>
            </a:pPr>
            <a:r>
              <a:rPr lang="nl-NL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Onderwijsachterstandenbeleid/vve;</a:t>
            </a:r>
          </a:p>
          <a:p>
            <a:pPr>
              <a:tabLst>
                <a:tab pos="270510" algn="l"/>
              </a:tabLst>
            </a:pPr>
            <a:r>
              <a:rPr lang="nl-NL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Tegengaan segre</a:t>
            </a:r>
            <a:r>
              <a:rPr lang="nl-NL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gatie en bevorderen integratie;</a:t>
            </a:r>
          </a:p>
          <a:p>
            <a:pPr>
              <a:tabLst>
                <a:tab pos="270510" algn="l"/>
              </a:tabLst>
            </a:pPr>
            <a:r>
              <a:rPr lang="nl-NL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Talentontwikkeling;</a:t>
            </a:r>
          </a:p>
          <a:p>
            <a:pPr>
              <a:tabLst>
                <a:tab pos="270510" algn="l"/>
              </a:tabLst>
            </a:pPr>
            <a:r>
              <a:rPr lang="nl-NL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Passend onderwijs-zorg voor jeugd;</a:t>
            </a:r>
          </a:p>
          <a:p>
            <a:pPr>
              <a:tabLst>
                <a:tab pos="270510" algn="l"/>
              </a:tabLst>
            </a:pPr>
            <a:r>
              <a:rPr lang="nl-NL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Doorgaande lijn;</a:t>
            </a:r>
          </a:p>
          <a:p>
            <a:pPr>
              <a:tabLst>
                <a:tab pos="270510" algn="l"/>
              </a:tabLst>
            </a:pPr>
            <a:r>
              <a:rPr lang="nl-NL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Krimp;</a:t>
            </a:r>
          </a:p>
          <a:p>
            <a:pPr>
              <a:tabLst>
                <a:tab pos="270510" algn="l"/>
              </a:tabLst>
            </a:pPr>
            <a:r>
              <a:rPr lang="nl-NL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Laaggeletterdheid;</a:t>
            </a:r>
          </a:p>
          <a:p>
            <a:pPr>
              <a:tabLst>
                <a:tab pos="270510" algn="l"/>
              </a:tabLst>
            </a:pPr>
            <a:r>
              <a:rPr lang="nl-NL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Armoede in gezinnen en aanpak op scholen;</a:t>
            </a:r>
          </a:p>
          <a:p>
            <a:pPr>
              <a:tabLst>
                <a:tab pos="270510" algn="l"/>
              </a:tabLst>
            </a:pPr>
            <a:r>
              <a:rPr lang="nl-NL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Beoogde resultaten;</a:t>
            </a:r>
          </a:p>
          <a:p>
            <a:pPr>
              <a:tabLst>
                <a:tab pos="270510" algn="l"/>
              </a:tabLst>
            </a:pPr>
            <a:r>
              <a:rPr lang="nl-NL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Monitoren, effectieve netwerken </a:t>
            </a:r>
            <a:r>
              <a:rPr lang="nl-NL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zoekn</a:t>
            </a:r>
            <a:r>
              <a:rPr lang="nl-NL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etc.</a:t>
            </a:r>
          </a:p>
        </p:txBody>
      </p:sp>
    </p:spTree>
    <p:extLst>
      <p:ext uri="{BB962C8B-B14F-4D97-AF65-F5344CB8AC3E}">
        <p14:creationId xmlns:p14="http://schemas.microsoft.com/office/powerpoint/2010/main" val="3192021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EA60AB-B6FA-46B7-9825-A249A8702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7. LEA tenslotte: doorkijkje thema’s komende tijd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4E4B8E4-A950-4FEB-9988-960C9C6C7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Doorbraakaanpak (passend onderwijs-zorg voor jeugd);</a:t>
            </a:r>
          </a:p>
          <a:p>
            <a:r>
              <a:rPr lang="nl-NL" sz="2000" dirty="0"/>
              <a:t>Kansrijke start (-9 maanden, eerste levensjaren, preventie);</a:t>
            </a:r>
          </a:p>
          <a:p>
            <a:r>
              <a:rPr lang="nl-NL" sz="2000" dirty="0"/>
              <a:t>Ouderbetrokkenheid;</a:t>
            </a:r>
          </a:p>
          <a:p>
            <a:r>
              <a:rPr lang="nl-NL" sz="2000" dirty="0"/>
              <a:t>Leerlingenvervoer (aanpassing verordening);</a:t>
            </a:r>
          </a:p>
          <a:p>
            <a:r>
              <a:rPr lang="nl-NL" sz="2000" dirty="0"/>
              <a:t>Nationaal programma onderwijs en aanvullende maatregelen gemeenten;</a:t>
            </a:r>
          </a:p>
          <a:p>
            <a:r>
              <a:rPr lang="nl-NL" sz="2000" dirty="0"/>
              <a:t>Financiering kinderopvang (KOT, IKC);</a:t>
            </a:r>
          </a:p>
          <a:p>
            <a:r>
              <a:rPr lang="nl-NL" sz="2000" dirty="0"/>
              <a:t>Ventilatie gebouwen;</a:t>
            </a:r>
          </a:p>
          <a:p>
            <a:r>
              <a:rPr lang="nl-NL" sz="2000" dirty="0"/>
              <a:t>Dyslexiezorg;</a:t>
            </a:r>
          </a:p>
          <a:p>
            <a:r>
              <a:rPr lang="nl-NL" sz="2000" dirty="0"/>
              <a:t>Leerplicht en invoering leerrecht;</a:t>
            </a:r>
          </a:p>
          <a:p>
            <a:r>
              <a:rPr lang="nl-NL" sz="2000" dirty="0"/>
              <a:t>Thuiszitters;</a:t>
            </a:r>
          </a:p>
          <a:p>
            <a:r>
              <a:rPr lang="nl-NL" sz="2000" dirty="0"/>
              <a:t>Samenwerking i.v.m. dekkend onderwijsaanbod;</a:t>
            </a:r>
          </a:p>
          <a:p>
            <a:r>
              <a:rPr lang="nl-NL" sz="2000" dirty="0"/>
              <a:t>………………</a:t>
            </a:r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278243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6C8B4A-35AC-4417-AA5C-7FD0ABD8D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In de chat en afronding: 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A1124B-45B0-4801-A25C-9056D7325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ctr">
              <a:buNone/>
            </a:pPr>
            <a:r>
              <a:rPr lang="nl-NL" sz="2000" dirty="0"/>
              <a:t>Graag een rapportcijfer voor de inhoud van de bijeenkomst</a:t>
            </a:r>
          </a:p>
          <a:p>
            <a:pPr marL="0" indent="0" fontAlgn="ctr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En : </a:t>
            </a:r>
          </a:p>
          <a:p>
            <a:pPr fontAlgn="ctr">
              <a:buFontTx/>
              <a:buChar char="-"/>
            </a:pPr>
            <a:r>
              <a:rPr lang="nl-NL" sz="2000" dirty="0"/>
              <a:t>Zijn er suggesties voor verbetering?</a:t>
            </a:r>
          </a:p>
          <a:p>
            <a:pPr fontAlgn="ctr">
              <a:buFontTx/>
              <a:buChar char="-"/>
            </a:pPr>
            <a:r>
              <a:rPr lang="nl-NL" sz="2000" dirty="0"/>
              <a:t>Onderwerpen die jullie graag volgende keer op de agenda ziet:</a:t>
            </a:r>
          </a:p>
          <a:p>
            <a:pPr marL="0" indent="0" fontAlgn="ctr">
              <a:buNone/>
            </a:pPr>
            <a:endParaRPr lang="nl-NL" sz="2000" dirty="0"/>
          </a:p>
          <a:p>
            <a:pPr marL="0" indent="0" fontAlgn="ctr">
              <a:buNone/>
            </a:pPr>
            <a:r>
              <a:rPr lang="nl-NL" sz="2000" i="1" dirty="0"/>
              <a:t>Bedankt!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8300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E60038"/>
                </a:solidFill>
              </a:rPr>
              <a:t>Agenda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nl-NL" sz="2600" dirty="0"/>
          </a:p>
          <a:p>
            <a:pPr marL="514350" indent="-514350">
              <a:buAutoNum type="arabicPeriod"/>
            </a:pPr>
            <a:r>
              <a:rPr lang="nl-NL" sz="2400" dirty="0"/>
              <a:t>Welkom</a:t>
            </a:r>
          </a:p>
          <a:p>
            <a:pPr marL="514350" indent="-514350">
              <a:buAutoNum type="arabicPeriod"/>
            </a:pPr>
            <a:r>
              <a:rPr lang="nl-NL" sz="2400" dirty="0"/>
              <a:t>Resultaatafspraken vroegschools en monitoren van resultaatafspraken door Marco Zuidam</a:t>
            </a:r>
          </a:p>
          <a:p>
            <a:pPr marL="514350" indent="-514350">
              <a:buAutoNum type="arabicPeriod"/>
            </a:pPr>
            <a:r>
              <a:rPr lang="nl-NL" sz="2400" dirty="0"/>
              <a:t>Harmonisatie: bereik</a:t>
            </a:r>
          </a:p>
          <a:p>
            <a:pPr marL="514350" indent="-514350">
              <a:buAutoNum type="arabicPeriod"/>
            </a:pPr>
            <a:r>
              <a:rPr lang="nl-NL" sz="2400" dirty="0"/>
              <a:t>Jaarlijkse staat van het onderwijs</a:t>
            </a:r>
          </a:p>
          <a:p>
            <a:pPr marL="514350" indent="-514350">
              <a:buAutoNum type="arabicPeriod"/>
            </a:pPr>
            <a:r>
              <a:rPr lang="nl-NL" sz="2400" dirty="0"/>
              <a:t>Advies Onderwijsraad ‘Later selecteren…’</a:t>
            </a:r>
          </a:p>
          <a:p>
            <a:pPr marL="514350" indent="-514350">
              <a:buAutoNum type="arabicPeriod"/>
            </a:pPr>
            <a:r>
              <a:rPr lang="nl-NL" sz="2400" dirty="0"/>
              <a:t>Corona/ NPO: brief aan scholen</a:t>
            </a:r>
          </a:p>
          <a:p>
            <a:pPr marL="514350" indent="-514350">
              <a:buAutoNum type="arabicPeriod"/>
            </a:pPr>
            <a:r>
              <a:rPr lang="nl-NL" sz="2400" dirty="0"/>
              <a:t>De stand van de LEA</a:t>
            </a:r>
          </a:p>
          <a:p>
            <a:pPr marL="514350" indent="-514350">
              <a:buAutoNum type="arabicPeriod"/>
            </a:pPr>
            <a:r>
              <a:rPr lang="nl-NL" sz="2400" dirty="0">
                <a:solidFill>
                  <a:schemeClr val="tx1"/>
                </a:solidFill>
              </a:rPr>
              <a:t>In de chat en afronding</a:t>
            </a:r>
          </a:p>
          <a:p>
            <a:pPr marL="514350" indent="-514350">
              <a:buAutoNum type="arabicPeriod"/>
            </a:pPr>
            <a:endParaRPr lang="nl-NL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096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3CB9E1-C8FB-4AD8-8260-F07C87A5A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2. Resultaat afspraken vroegschools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42400B-52AA-46ED-BC7D-B444A6997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ts val="1300"/>
              </a:lnSpc>
              <a:buFont typeface="+mj-lt"/>
              <a:buAutoNum type="arabicPeriod"/>
            </a:pPr>
            <a:endParaRPr lang="nl-NL" sz="24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300"/>
              </a:lnSpc>
              <a:buFont typeface="+mj-lt"/>
              <a:buAutoNum type="arabicPeriod"/>
            </a:pPr>
            <a:endParaRPr lang="nl-NL" sz="24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ts val="1300"/>
              </a:lnSpc>
              <a:buNone/>
            </a:pPr>
            <a:r>
              <a:rPr lang="nl-NL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door Marco Zuidam</a:t>
            </a:r>
            <a:endParaRPr lang="nl-NL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97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3. Harmonisatie: effecten bereik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SZW 2018: peuterspeelzalen onder de Wet Kinderopvang;</a:t>
            </a:r>
          </a:p>
          <a:p>
            <a:r>
              <a:rPr lang="nl-NL" sz="2000" dirty="0"/>
              <a:t>Registratie van peuterspeelzalen in Nationaal Register Kinderopvang;</a:t>
            </a:r>
          </a:p>
          <a:p>
            <a:r>
              <a:rPr lang="nl-NL" sz="2000" dirty="0"/>
              <a:t>Evaluatie in 2020 door SZW: wet is uitgevoerd;</a:t>
            </a:r>
          </a:p>
          <a:p>
            <a:r>
              <a:rPr lang="nl-NL" sz="2000" dirty="0"/>
              <a:t>Verbinding tussen Harmonisatie en voorschoolse educatie;</a:t>
            </a:r>
          </a:p>
          <a:p>
            <a:r>
              <a:rPr lang="nl-NL" sz="2000" dirty="0"/>
              <a:t>Aanvankelijk daling van het bereik van het aantal peuters: nu lichte stijging;</a:t>
            </a:r>
          </a:p>
          <a:p>
            <a:r>
              <a:rPr lang="nl-NL" sz="2000" dirty="0"/>
              <a:t>Financieringsstromen in het peuterdomein leveren administratieve uitvoeringslast op (kinderopvangtoeslag, peutermiddelen, ouderbijdragen, subsidie voorschoolse educatie).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1600" i="1" dirty="0"/>
              <a:t>Vragen aan gemeenten:</a:t>
            </a:r>
          </a:p>
          <a:p>
            <a:pPr marL="0" indent="0">
              <a:buNone/>
            </a:pPr>
            <a:r>
              <a:rPr lang="nl-NL" sz="1600" i="1" dirty="0"/>
              <a:t>Hoe kijk je op de Harmonisatie terug? Wat ging goed? Wat zou je anders doen? Hoe ervaar je samenloop tussen kinderopvang en voorschoolse educatie? </a:t>
            </a:r>
          </a:p>
        </p:txBody>
      </p:sp>
    </p:spTree>
    <p:extLst>
      <p:ext uri="{BB962C8B-B14F-4D97-AF65-F5344CB8AC3E}">
        <p14:creationId xmlns:p14="http://schemas.microsoft.com/office/powerpoint/2010/main" val="830630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4</a:t>
            </a:r>
            <a:r>
              <a:rPr lang="nl-NL" dirty="0">
                <a:solidFill>
                  <a:srgbClr val="E60038"/>
                </a:solidFill>
              </a:rPr>
              <a:t>. Jaarlijkse Staat van het onderwijs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Jaarlijks rapport van de Inspectie van het onderwijs krijgt dit jaar veel media-aandacht. Gaat over </a:t>
            </a:r>
            <a:r>
              <a:rPr lang="nl-NL" sz="2000" b="1" dirty="0"/>
              <a:t>verbetering van de kwaliteit van het onderwijs;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i="1" dirty="0"/>
              <a:t>‘Onderwijs moet gevolgen van de coronacrisis niet repareren maar starten met een renovatie’.</a:t>
            </a:r>
          </a:p>
          <a:p>
            <a:pPr marL="0" indent="0">
              <a:buNone/>
            </a:pPr>
            <a:endParaRPr lang="nl-NL" sz="2000" i="1" dirty="0"/>
          </a:p>
          <a:p>
            <a:r>
              <a:rPr lang="nl-NL" sz="2000" i="1" dirty="0"/>
              <a:t>Niveau van de basisvaardigheden moet omhoog;</a:t>
            </a:r>
          </a:p>
          <a:p>
            <a:r>
              <a:rPr lang="nl-NL" sz="2000" i="1" dirty="0"/>
              <a:t>Negatieve gevolgen van de crisis zijn ongelijk verdeeld;</a:t>
            </a:r>
          </a:p>
          <a:p>
            <a:r>
              <a:rPr lang="nl-NL" sz="2000" i="1" dirty="0"/>
              <a:t>Hogere ambities nodig voor rekenen en taal;</a:t>
            </a:r>
          </a:p>
          <a:p>
            <a:r>
              <a:rPr lang="nl-NL" sz="2000" i="1" dirty="0"/>
              <a:t>Kansenongelijkheid groeit;</a:t>
            </a:r>
          </a:p>
          <a:p>
            <a:r>
              <a:rPr lang="nl-NL" sz="2000" i="1" dirty="0"/>
              <a:t>Nog veel onbekend: bv effecten leervertraging en sociaal emotionele ontwikkeling;</a:t>
            </a:r>
          </a:p>
          <a:p>
            <a:r>
              <a:rPr lang="nl-NL" sz="2000" i="1" dirty="0"/>
              <a:t>Toepassen wat werkt (</a:t>
            </a:r>
            <a:r>
              <a:rPr lang="nl-NL" sz="2000" i="1" dirty="0" err="1"/>
              <a:t>evidence</a:t>
            </a:r>
            <a:r>
              <a:rPr lang="nl-NL" sz="2000" i="1" dirty="0"/>
              <a:t> </a:t>
            </a:r>
            <a:r>
              <a:rPr lang="nl-NL" sz="2000" i="1" dirty="0" err="1"/>
              <a:t>based</a:t>
            </a:r>
            <a:r>
              <a:rPr lang="nl-NL" sz="2000" i="1" dirty="0"/>
              <a:t> werken).</a:t>
            </a:r>
          </a:p>
          <a:p>
            <a:endParaRPr 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4230049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63E87B-DDF7-455C-804B-CD6A4B6A0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5. Onderwijsraad: ‘later selecteren, beter differentiëren’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5C04C2-8028-4496-9C5E-9FC7284AA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000" dirty="0"/>
              <a:t>Advies om kansenongelijkheid aan te pakken: </a:t>
            </a:r>
            <a:r>
              <a:rPr lang="nl-NL" sz="2000" b="1" dirty="0"/>
              <a:t>vernieuwing </a:t>
            </a:r>
            <a:r>
              <a:rPr lang="nl-NL" sz="2000" dirty="0"/>
              <a:t>van het onderwijs:</a:t>
            </a:r>
          </a:p>
          <a:p>
            <a:r>
              <a:rPr lang="nl-NL" sz="2000" dirty="0"/>
              <a:t>Geen eindtoets groep 8, selectie later;</a:t>
            </a:r>
          </a:p>
          <a:p>
            <a:r>
              <a:rPr lang="nl-NL" sz="2000" dirty="0"/>
              <a:t>Schooladvies pas na 3 jaar brugklas;</a:t>
            </a:r>
          </a:p>
          <a:p>
            <a:r>
              <a:rPr lang="nl-NL" sz="2000" dirty="0"/>
              <a:t>Moderne middenschool? Basisvorming?</a:t>
            </a:r>
          </a:p>
          <a:p>
            <a:r>
              <a:rPr lang="nl-NL" sz="2000" dirty="0"/>
              <a:t>Sectororganisaties vóór, maatschappelijk geladen discours;</a:t>
            </a:r>
          </a:p>
          <a:p>
            <a:r>
              <a:rPr lang="nl-NL" sz="2000" dirty="0"/>
              <a:t>Verbeteren (Inspectie), vernieuwen (Onderwijsraad) of allebei?</a:t>
            </a:r>
          </a:p>
          <a:p>
            <a:endParaRPr lang="nl-NL" sz="2000" dirty="0"/>
          </a:p>
          <a:p>
            <a:pPr marL="0" indent="0">
              <a:buNone/>
            </a:pPr>
            <a:r>
              <a:rPr lang="nl-NL" sz="2000" i="1" dirty="0"/>
              <a:t>Politiek maatschappelijke discussie actueel:</a:t>
            </a:r>
          </a:p>
          <a:p>
            <a:pPr>
              <a:buFontTx/>
              <a:buChar char="-"/>
            </a:pPr>
            <a:r>
              <a:rPr lang="nl-NL" sz="2000" i="1" dirty="0"/>
              <a:t>Kansenongelijkheid (documentaire ‘Klassen’, gevolgen corona, leervertragingen </a:t>
            </a:r>
            <a:r>
              <a:rPr lang="nl-NL" sz="2000" i="1" dirty="0" err="1"/>
              <a:t>vs</a:t>
            </a:r>
            <a:r>
              <a:rPr lang="nl-NL" sz="2000" i="1" dirty="0"/>
              <a:t> onderwijsachterstanden, </a:t>
            </a:r>
            <a:r>
              <a:rPr lang="nl-NL" sz="2000" i="1" dirty="0" err="1"/>
              <a:t>evidence</a:t>
            </a:r>
            <a:r>
              <a:rPr lang="nl-NL" sz="2000" i="1" dirty="0"/>
              <a:t> </a:t>
            </a:r>
            <a:r>
              <a:rPr lang="nl-NL" sz="2000" i="1" dirty="0" err="1"/>
              <a:t>based</a:t>
            </a:r>
            <a:r>
              <a:rPr lang="nl-NL" sz="2000" i="1" dirty="0"/>
              <a:t>, onderzoeken: o.a. </a:t>
            </a:r>
            <a:r>
              <a:rPr lang="nl-NL" sz="2000" i="1" dirty="0" err="1"/>
              <a:t>onderadvisering</a:t>
            </a:r>
            <a:r>
              <a:rPr lang="nl-NL" sz="2000" i="1" dirty="0"/>
              <a:t> op het platteland, schaduwonderwijs, gelijke kansenalliantie, o.a. nationaal programma </a:t>
            </a:r>
            <a:r>
              <a:rPr lang="nl-NL" sz="2000" i="1" dirty="0" err="1"/>
              <a:t>groningen</a:t>
            </a:r>
            <a:r>
              <a:rPr lang="nl-NL" sz="2000" i="1" dirty="0"/>
              <a:t>)</a:t>
            </a:r>
          </a:p>
          <a:p>
            <a:pPr>
              <a:buFontTx/>
              <a:buChar char="-"/>
            </a:pPr>
            <a:r>
              <a:rPr lang="nl-NL" sz="2000" i="1" dirty="0"/>
              <a:t>Gevolgen Regeerakkoord?</a:t>
            </a:r>
          </a:p>
          <a:p>
            <a:pPr>
              <a:buFontTx/>
              <a:buChar char="-"/>
            </a:pPr>
            <a:endParaRPr lang="nl-NL" sz="2000" i="1" dirty="0"/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848958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439019-FB32-4212-AEF2-D36005314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6. NPO, brief aan scholen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C80325-8F29-4ED8-9367-A99751A35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000" dirty="0"/>
              <a:t>Tijdens bijeenkomst kenniskring 23 maart jl. veel aandacht aan besteed;</a:t>
            </a:r>
          </a:p>
          <a:p>
            <a:r>
              <a:rPr lang="nl-NL" sz="2000" dirty="0" err="1"/>
              <a:t>Reuring</a:t>
            </a:r>
            <a:r>
              <a:rPr lang="nl-NL" sz="2000" dirty="0"/>
              <a:t> over duiding van de onderwijsachterstanden en NPO;</a:t>
            </a:r>
          </a:p>
          <a:p>
            <a:r>
              <a:rPr lang="nl-NL" sz="2000" dirty="0"/>
              <a:t>Onderwijsachterstanden en/of leervertragingen;</a:t>
            </a:r>
          </a:p>
          <a:p>
            <a:r>
              <a:rPr lang="nl-NL" sz="2000" dirty="0"/>
              <a:t>Verschillen thuissituatie tijdens corona groot (ouders, voorzieningen, schaduwonderwijs, schooladviezen lager dan na eindtoets)</a:t>
            </a:r>
          </a:p>
          <a:p>
            <a:r>
              <a:rPr lang="nl-NL" sz="2000" dirty="0"/>
              <a:t>waarschuwing Algemene Rekenkamer over besteding corona-middelen;</a:t>
            </a:r>
          </a:p>
          <a:p>
            <a:r>
              <a:rPr lang="nl-NL" sz="1200" dirty="0">
                <a:hlinkClick r:id="rId2"/>
              </a:rPr>
              <a:t>Brief aan scholen over Nationaal Programma Onderwijs | Brief | Rijksoverheid.nl</a:t>
            </a:r>
            <a:endParaRPr lang="nl-NL" sz="1200" dirty="0"/>
          </a:p>
          <a:p>
            <a:r>
              <a:rPr lang="nl-NL" sz="2000" dirty="0"/>
              <a:t>Oproep: zoek vroegtijdig samenwerking met samenwerkingsverbanden passend onderwijs en gemeenten;</a:t>
            </a:r>
          </a:p>
          <a:p>
            <a:r>
              <a:rPr lang="nl-NL" sz="2000" dirty="0"/>
              <a:t>Focus op de kern van de lesstof;</a:t>
            </a:r>
          </a:p>
          <a:p>
            <a:r>
              <a:rPr lang="nl-NL" sz="2000" dirty="0"/>
              <a:t>Kansrijk adviseren en warme overdracht;</a:t>
            </a:r>
          </a:p>
          <a:p>
            <a:r>
              <a:rPr lang="nl-NL" sz="2000" dirty="0"/>
              <a:t>Aanpak: schoolscan, analyse op schoolniveau, stappenplan, informeer gemeenten over leervertragingen, opstellen plan van aanpak met Menukaart, schoolprogramma, aanvullende maatregelen gemeenten.</a:t>
            </a:r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210200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14592B-DA3D-4F99-8298-3337634B5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7. Stand van de LEA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1A7084-E6EF-429A-8486-327FCDA99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Historie: na de knip in de vve (2006) is de Lokale educatieve agenda ontwikkeld als overlegvorm om de kwaliteitsdialoog tussen gemeente en schoolbesturen te stimuleren;</a:t>
            </a:r>
          </a:p>
          <a:p>
            <a:r>
              <a:rPr lang="nl-NL" sz="2000" dirty="0"/>
              <a:t>Bestuurlijke verhoudingen: overleg op basis van gelijkwaardigheid, wederzijdse afhankelijkheidsrelaties benutten;</a:t>
            </a:r>
          </a:p>
          <a:p>
            <a:r>
              <a:rPr lang="nl-NL" sz="2000" dirty="0"/>
              <a:t>Wettelijke verplichting voor gemeente, bevoegde gezagen van scholen en kinderopvangorganisaties: jaarlijks </a:t>
            </a:r>
            <a:r>
              <a:rPr lang="nl-NL" sz="2000" b="1" dirty="0"/>
              <a:t>op overeenstemming gericht overleg (</a:t>
            </a:r>
            <a:r>
              <a:rPr lang="nl-NL" sz="2000" b="1" dirty="0" err="1"/>
              <a:t>oogo</a:t>
            </a:r>
            <a:r>
              <a:rPr lang="nl-NL" sz="2000" b="1" dirty="0"/>
              <a:t>) </a:t>
            </a:r>
            <a:r>
              <a:rPr lang="nl-NL" sz="2000" dirty="0"/>
              <a:t>over bestrijden onderwijsachterstanden, voorkomen segregatie en bevorderen integratie (inschrijvings- en toelatingsprocedures);</a:t>
            </a:r>
          </a:p>
          <a:p>
            <a:r>
              <a:rPr lang="nl-NL" sz="2000" dirty="0" err="1"/>
              <a:t>Oogo</a:t>
            </a:r>
            <a:r>
              <a:rPr lang="nl-NL" sz="2000" dirty="0"/>
              <a:t> ook t.a.v. onderwijshuisvesting, jeugdhulpplannen en ondersteuningsplannen passend onderwijs.</a:t>
            </a:r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711250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68FB67-AD8A-4329-8245-9F8399955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7. LEA gaat over verbinden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82F048-A95E-455F-8196-59F0D0783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 sz="2000" dirty="0">
                <a:latin typeface="+mj-lt"/>
              </a:rPr>
              <a:t>Betrekkingsniveau: bouwen aan onderlinge relaties tussen gemeente, schoolbesturen en kinderopvangorganisaties;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 sz="2000" dirty="0">
                <a:latin typeface="+mj-lt"/>
              </a:rPr>
              <a:t>Vertrouwen en persoonlijke verhoudingen (bestuurlijk, ambtelijk, uitvoering);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 sz="2000" dirty="0">
                <a:latin typeface="+mj-lt"/>
              </a:rPr>
              <a:t>Definiëren van gezamenlijke maatschappelijke belangen;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 sz="2000" dirty="0">
                <a:latin typeface="+mj-lt"/>
              </a:rPr>
              <a:t>Slechte relaties leiden tot slechte prestaties;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 sz="2000" dirty="0">
                <a:latin typeface="+mj-lt"/>
              </a:rPr>
              <a:t>Proces: samen verantwoordelijk;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 sz="2000" dirty="0">
                <a:latin typeface="+mj-lt"/>
              </a:rPr>
              <a:t>LEA relevant maken voor alle bestuurlijke partners (informatie-uitwisseling en kennisdeling helpen).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nl-NL" sz="2000" dirty="0">
              <a:latin typeface="+mj-lt"/>
            </a:endParaRPr>
          </a:p>
          <a:p>
            <a:pPr marL="0" lvl="0" indent="0">
              <a:buNone/>
            </a:pPr>
            <a:endParaRPr lang="nl-NL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32631292"/>
      </p:ext>
    </p:extLst>
  </p:cSld>
  <p:clrMapOvr>
    <a:masterClrMapping/>
  </p:clrMapOvr>
</p:sld>
</file>

<file path=ppt/theme/theme1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57A95EC3F19145ABA781033755CCFD" ma:contentTypeVersion="12" ma:contentTypeDescription="Een nieuw document maken." ma:contentTypeScope="" ma:versionID="26fd66b166076e4da67cd70406bbfa74">
  <xsd:schema xmlns:xsd="http://www.w3.org/2001/XMLSchema" xmlns:xs="http://www.w3.org/2001/XMLSchema" xmlns:p="http://schemas.microsoft.com/office/2006/metadata/properties" xmlns:ns2="5bf3fb5f-cbf9-4247-abe1-ed0d7fdbaab1" xmlns:ns3="1467071a-3d3c-42ad-ba58-86b0d831ec9e" targetNamespace="http://schemas.microsoft.com/office/2006/metadata/properties" ma:root="true" ma:fieldsID="a36bad77c51b8d8c06067c219c888b8b" ns2:_="" ns3:_="">
    <xsd:import namespace="5bf3fb5f-cbf9-4247-abe1-ed0d7fdbaab1"/>
    <xsd:import namespace="1467071a-3d3c-42ad-ba58-86b0d831ec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f3fb5f-cbf9-4247-abe1-ed0d7fdbaa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67071a-3d3c-42ad-ba58-86b0d831ec9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5A6B265-6EF4-4841-9836-265BB9320D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ABCF6E-DAC1-4C3D-8477-6078776B8F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f3fb5f-cbf9-4247-abe1-ed0d7fdbaab1"/>
    <ds:schemaRef ds:uri="1467071a-3d3c-42ad-ba58-86b0d831ec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6E82AF-B77A-4BEB-BAEE-6967456B48A8}">
  <ds:schemaRefs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1467071a-3d3c-42ad-ba58-86b0d831ec9e"/>
    <ds:schemaRef ds:uri="http://purl.org/dc/terms/"/>
    <ds:schemaRef ds:uri="http://schemas.microsoft.com/office/2006/documentManagement/types"/>
    <ds:schemaRef ds:uri="5bf3fb5f-cbf9-4247-abe1-ed0d7fdbaab1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1024</Words>
  <Application>Microsoft Office PowerPoint</Application>
  <PresentationFormat>Diavoorstelling (4:3)</PresentationFormat>
  <Paragraphs>132</Paragraphs>
  <Slides>13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3</vt:i4>
      </vt:variant>
      <vt:variant>
        <vt:lpstr>Diatitels</vt:lpstr>
      </vt:variant>
      <vt:variant>
        <vt:i4>13</vt:i4>
      </vt:variant>
    </vt:vector>
  </HeadingPairs>
  <TitlesOfParts>
    <vt:vector size="20" baseType="lpstr">
      <vt:lpstr>Arial</vt:lpstr>
      <vt:lpstr>Calibri</vt:lpstr>
      <vt:lpstr>Symbol</vt:lpstr>
      <vt:lpstr>Verdana</vt:lpstr>
      <vt:lpstr>Aangepast ontwerp</vt:lpstr>
      <vt:lpstr>1_Aangepast ontwerp</vt:lpstr>
      <vt:lpstr>2_Aangepast ontwerp</vt:lpstr>
      <vt:lpstr>Kenniskring GOAB  regio noord</vt:lpstr>
      <vt:lpstr>Agenda</vt:lpstr>
      <vt:lpstr>2. Resultaat afspraken vroegschools</vt:lpstr>
      <vt:lpstr>3. Harmonisatie: effecten bereik</vt:lpstr>
      <vt:lpstr>4. Jaarlijkse Staat van het onderwijs</vt:lpstr>
      <vt:lpstr>5. Onderwijsraad: ‘later selecteren, beter differentiëren’</vt:lpstr>
      <vt:lpstr>6. NPO, brief aan scholen</vt:lpstr>
      <vt:lpstr>7. Stand van de LEA</vt:lpstr>
      <vt:lpstr>7. LEA gaat over verbinden</vt:lpstr>
      <vt:lpstr>7. LEA: succesfactoren en knelpunten</vt:lpstr>
      <vt:lpstr>7. LEA: inhoudelijke thema’s </vt:lpstr>
      <vt:lpstr>7. LEA tenslotte: doorkijkje thema’s komende tijd</vt:lpstr>
      <vt:lpstr>In de chat en afronding: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Kenniskring GOAB  regio Midden</dc:title>
  <dc:creator/>
  <cp:lastModifiedBy/>
  <cp:revision>73</cp:revision>
  <dcterms:created xsi:type="dcterms:W3CDTF">2018-03-12T08:46:11Z</dcterms:created>
  <dcterms:modified xsi:type="dcterms:W3CDTF">2021-04-19T11:40:38Z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0x010100C957A95EC3F19145ABA781033755CCFD</vt:lpwstr>
  </property>
  <property fmtid="{D5CDD505-2E9C-101B-9397-08002B2CF9AE}" pid="3" name="Order">
    <vt:r8>14403800</vt:r8>
  </property>
</Properties>
</file>