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  <p:sldMasterId id="2147483672" r:id="rId5"/>
    <p:sldMasterId id="2147483684" r:id="rId6"/>
  </p:sldMasterIdLst>
  <p:notesMasterIdLst>
    <p:notesMasterId r:id="rId29"/>
  </p:notesMasterIdLst>
  <p:handoutMasterIdLst>
    <p:handoutMasterId r:id="rId30"/>
  </p:handoutMasterIdLst>
  <p:sldIdLst>
    <p:sldId id="472" r:id="rId7"/>
    <p:sldId id="482" r:id="rId8"/>
    <p:sldId id="483" r:id="rId9"/>
    <p:sldId id="501" r:id="rId10"/>
    <p:sldId id="484" r:id="rId11"/>
    <p:sldId id="485" r:id="rId12"/>
    <p:sldId id="496" r:id="rId13"/>
    <p:sldId id="498" r:id="rId14"/>
    <p:sldId id="497" r:id="rId15"/>
    <p:sldId id="500" r:id="rId16"/>
    <p:sldId id="486" r:id="rId17"/>
    <p:sldId id="494" r:id="rId18"/>
    <p:sldId id="490" r:id="rId19"/>
    <p:sldId id="491" r:id="rId20"/>
    <p:sldId id="493" r:id="rId21"/>
    <p:sldId id="492" r:id="rId22"/>
    <p:sldId id="495" r:id="rId23"/>
    <p:sldId id="487" r:id="rId24"/>
    <p:sldId id="488" r:id="rId25"/>
    <p:sldId id="499" r:id="rId26"/>
    <p:sldId id="489" r:id="rId27"/>
    <p:sldId id="478" r:id="rId28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eu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eur" initials="A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E60038"/>
    <a:srgbClr val="F00038"/>
    <a:srgbClr val="DC0038"/>
    <a:srgbClr val="D20038"/>
    <a:srgbClr val="E09C17"/>
    <a:srgbClr val="B6C930"/>
    <a:srgbClr val="6CB7CB"/>
    <a:srgbClr val="C3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B0E233-95EB-4F65-92FF-B46FFAFA4318}" v="1" dt="2022-11-07T11:38:52.0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87815" autoAdjust="0"/>
  </p:normalViewPr>
  <p:slideViewPr>
    <p:cSldViewPr>
      <p:cViewPr varScale="1">
        <p:scale>
          <a:sx n="56" d="100"/>
          <a:sy n="56" d="100"/>
        </p:scale>
        <p:origin x="154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37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6332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5" y="3"/>
            <a:ext cx="2945659" cy="496332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r">
              <a:defRPr sz="1200"/>
            </a:lvl1pPr>
          </a:lstStyle>
          <a:p>
            <a:fld id="{8F0E7337-30A0-40FD-83DB-14D720A00201}" type="datetimeFigureOut">
              <a:rPr lang="nl-NL" smtClean="0"/>
              <a:pPr/>
              <a:t>7-11-2022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6332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r">
              <a:defRPr sz="1200"/>
            </a:lvl1pPr>
          </a:lstStyle>
          <a:p>
            <a:fld id="{F9CEAF4C-C301-4D37-A231-F5DA0E1F4D9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54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6332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5" y="3"/>
            <a:ext cx="2945659" cy="496332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r">
              <a:defRPr sz="1200"/>
            </a:lvl1pPr>
          </a:lstStyle>
          <a:p>
            <a:fld id="{BF9AE5E5-352E-438A-8CFC-4858913546C3}" type="datetimeFigureOut">
              <a:rPr lang="nl-NL" smtClean="0"/>
              <a:pPr/>
              <a:t>7-11-2022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701" rIns="91402" bIns="4570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7"/>
            <a:ext cx="5438140" cy="4466987"/>
          </a:xfrm>
          <a:prstGeom prst="rect">
            <a:avLst/>
          </a:prstGeom>
        </p:spPr>
        <p:txBody>
          <a:bodyPr vert="horz" lIns="91402" tIns="45701" rIns="91402" bIns="45701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6332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r">
              <a:defRPr sz="1200"/>
            </a:lvl1pPr>
          </a:lstStyle>
          <a:p>
            <a:fld id="{4213B8BC-D8C5-4B33-B5A5-D5EC5D9981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890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6922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Anja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5643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Joke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7986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Joke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7964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Anja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9530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Joke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474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Anja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461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198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21288"/>
            <a:ext cx="2592388" cy="836712"/>
          </a:xfrm>
        </p:spPr>
        <p:txBody>
          <a:bodyPr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Naam</a:t>
            </a:r>
          </a:p>
          <a:p>
            <a:r>
              <a:rPr lang="nl-NL" dirty="0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60352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7-11-2022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85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7-11-2022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292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7-11-2022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21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8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93296"/>
            <a:ext cx="2592388" cy="648271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Naam</a:t>
            </a:r>
          </a:p>
          <a:p>
            <a:r>
              <a:rPr lang="nl-NL" dirty="0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05369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6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7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93296"/>
            <a:ext cx="2592388" cy="648271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Naam</a:t>
            </a:r>
          </a:p>
          <a:p>
            <a:r>
              <a:rPr lang="nl-NL" dirty="0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08787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619672" y="6166306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7" name="Tekstvak 6"/>
          <p:cNvSpPr txBox="1"/>
          <p:nvPr userDrawn="1"/>
        </p:nvSpPr>
        <p:spPr>
          <a:xfrm>
            <a:off x="39553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schemeClr val="bg1"/>
                </a:solidFill>
              </a:rPr>
              <a:t>www.goab.eu</a:t>
            </a:r>
          </a:p>
        </p:txBody>
      </p:sp>
    </p:spTree>
    <p:extLst>
      <p:ext uri="{BB962C8B-B14F-4D97-AF65-F5344CB8AC3E}">
        <p14:creationId xmlns:p14="http://schemas.microsoft.com/office/powerpoint/2010/main" val="377016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7-11-2022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40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7-11-2022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62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7-11-2022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11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7-11-2022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9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376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5" b="67802"/>
          <a:stretch/>
        </p:blipFill>
        <p:spPr>
          <a:xfrm>
            <a:off x="0" y="-243408"/>
            <a:ext cx="9144000" cy="1944216"/>
          </a:xfrm>
          <a:prstGeom prst="rect">
            <a:avLst/>
          </a:prstGeom>
        </p:spPr>
      </p:pic>
      <p:sp>
        <p:nvSpPr>
          <p:cNvPr id="8" name="Rond enkele hoek rechthoek 7"/>
          <p:cNvSpPr/>
          <p:nvPr/>
        </p:nvSpPr>
        <p:spPr>
          <a:xfrm>
            <a:off x="0" y="6021288"/>
            <a:ext cx="9144000" cy="836712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7619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hier om een titel te maken.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996952"/>
            <a:ext cx="8229600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 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2960"/>
            <a:ext cx="2715949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5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nd enkele hoek rechthoek 10"/>
          <p:cNvSpPr/>
          <p:nvPr userDrawn="1"/>
        </p:nvSpPr>
        <p:spPr>
          <a:xfrm>
            <a:off x="0" y="6021287"/>
            <a:ext cx="9144000" cy="836712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hier om een titel te maken.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619672" y="62570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 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5" y="6105013"/>
            <a:ext cx="2000261" cy="669261"/>
          </a:xfrm>
          <a:prstGeom prst="rect">
            <a:avLst/>
          </a:prstGeom>
        </p:spPr>
      </p:pic>
      <p:sp>
        <p:nvSpPr>
          <p:cNvPr id="9" name="Tekstvak 8"/>
          <p:cNvSpPr txBox="1"/>
          <p:nvPr userDrawn="1"/>
        </p:nvSpPr>
        <p:spPr>
          <a:xfrm>
            <a:off x="39553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schemeClr val="bg1"/>
                </a:solidFill>
              </a:rPr>
              <a:t>www.goab.eu</a:t>
            </a:r>
          </a:p>
        </p:txBody>
      </p:sp>
    </p:spTree>
    <p:extLst>
      <p:ext uri="{BB962C8B-B14F-4D97-AF65-F5344CB8AC3E}">
        <p14:creationId xmlns:p14="http://schemas.microsoft.com/office/powerpoint/2010/main" val="405551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79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6CB7C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C3003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E09C1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B6C93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nd enkele hoek rechthoek 10"/>
          <p:cNvSpPr/>
          <p:nvPr userDrawn="1"/>
        </p:nvSpPr>
        <p:spPr>
          <a:xfrm>
            <a:off x="0" y="5589240"/>
            <a:ext cx="9144000" cy="1268760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8" name="Tekstvak 7"/>
          <p:cNvSpPr txBox="1"/>
          <p:nvPr userDrawn="1"/>
        </p:nvSpPr>
        <p:spPr>
          <a:xfrm>
            <a:off x="2555776" y="5761955"/>
            <a:ext cx="6206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een</a:t>
            </a:r>
          </a:p>
          <a:p>
            <a:r>
              <a:rPr lang="nl-NL" sz="1600" dirty="0">
                <a:solidFill>
                  <a:schemeClr val="bg1"/>
                </a:solidFill>
              </a:rPr>
              <a:t>samenwerking</a:t>
            </a:r>
          </a:p>
          <a:p>
            <a:r>
              <a:rPr lang="nl-NL" sz="1600" dirty="0">
                <a:solidFill>
                  <a:schemeClr val="bg1"/>
                </a:solidFill>
              </a:rPr>
              <a:t>van:</a:t>
            </a: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62360"/>
            <a:ext cx="1944216" cy="65050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731562"/>
            <a:ext cx="1075456" cy="947381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048312"/>
            <a:ext cx="1227509" cy="4581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542" y="5862360"/>
            <a:ext cx="2030194" cy="55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24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0" r:id="rId3"/>
    <p:sldLayoutId id="214748369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arborgfondskinderopvang.nl/mijn-kostprijs" TargetMode="External"/><Relationship Id="rId2" Type="http://schemas.openxmlformats.org/officeDocument/2006/relationships/hyperlink" Target="https://www.boink.info/kosten-kinderopvang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shboards.cbs.nl/v3/onderwijsachterstande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  <a:t>Interactieve </a:t>
            </a:r>
            <a:r>
              <a:rPr lang="nl-NL" sz="4000" dirty="0" err="1">
                <a:latin typeface="Verdana" panose="020B0604030504040204" pitchFamily="34" charset="0"/>
                <a:ea typeface="Verdana" panose="020B0604030504040204" pitchFamily="34" charset="0"/>
              </a:rPr>
              <a:t>webinar</a:t>
            </a:r>
            <a: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  <a:t> voorschoolse educatie  in kleine kernen</a:t>
            </a: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1600" dirty="0">
                <a:latin typeface="Verdana" panose="020B0604030504040204" pitchFamily="34" charset="0"/>
                <a:ea typeface="Verdana" panose="020B0604030504040204" pitchFamily="34" charset="0"/>
              </a:rPr>
              <a:t>inclusief aanvullingen vanuit de </a:t>
            </a:r>
            <a:r>
              <a:rPr lang="nl-NL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webinar</a:t>
            </a: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NL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85392" y="4664732"/>
            <a:ext cx="6400800" cy="1752600"/>
          </a:xfrm>
        </p:spPr>
        <p:txBody>
          <a:bodyPr/>
          <a:lstStyle/>
          <a:p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1 november 2022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4788024" y="6021288"/>
            <a:ext cx="3960540" cy="836712"/>
          </a:xfrm>
        </p:spPr>
        <p:txBody>
          <a:bodyPr/>
          <a:lstStyle/>
          <a:p>
            <a:r>
              <a:rPr lang="nl-NL" sz="2000" dirty="0"/>
              <a:t>Anja de Rooij en Joke Kruiter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6356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18AAF2-5C83-B026-5A85-10D99199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3d. Nieuwkomers en inburgeraars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F8F8BF-32B4-AEC8-8A3B-F0D49FFFD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AZC: ouder hebben allemaal hetzelfde woonadres dus kan niet volgens GGD -&gt; In GBA kun je een </a:t>
            </a:r>
            <a:r>
              <a:rPr lang="nl-NL" dirty="0" err="1"/>
              <a:t>subnummer</a:t>
            </a:r>
            <a:r>
              <a:rPr lang="nl-NL" dirty="0"/>
              <a:t> toevoegen aan het huisnummer (dus 1a, 1b, 1c)</a:t>
            </a:r>
          </a:p>
          <a:p>
            <a:r>
              <a:rPr lang="nl-NL" dirty="0"/>
              <a:t>Neem in omgevingsvergunning AZC op dat VVE </a:t>
            </a:r>
            <a:r>
              <a:rPr lang="nl-NL"/>
              <a:t>is toegestaan.</a:t>
            </a:r>
            <a:endParaRPr lang="nl-NL" dirty="0"/>
          </a:p>
          <a:p>
            <a:r>
              <a:rPr lang="nl-NL" dirty="0"/>
              <a:t>Niet genoeg plek voor kinderen van inburgeraars -&gt; andere mogelijkheden voor opvang?</a:t>
            </a:r>
          </a:p>
          <a:p>
            <a:pPr lvl="1"/>
            <a:r>
              <a:rPr lang="nl-NL" dirty="0"/>
              <a:t>Gemeente waarin peuteropvang met alleen ochtendgroepen, ‘s middags gebruikt wordt voor peuters AZC. COA betaalt busvervoer</a:t>
            </a:r>
          </a:p>
        </p:txBody>
      </p:sp>
    </p:spTree>
    <p:extLst>
      <p:ext uri="{BB962C8B-B14F-4D97-AF65-F5344CB8AC3E}">
        <p14:creationId xmlns:p14="http://schemas.microsoft.com/office/powerpoint/2010/main" val="3907754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5A440B-4DA8-8EBD-4A09-282C6BA14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4. Betekenis oplossingen voor het kind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8C0ABD-2D56-6F8E-4C2D-129BA1BB4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Mogelijke interventies</a:t>
            </a:r>
          </a:p>
          <a:p>
            <a:r>
              <a:rPr lang="nl-NL" dirty="0"/>
              <a:t>Meerdere locaties</a:t>
            </a:r>
          </a:p>
          <a:p>
            <a:r>
              <a:rPr lang="nl-NL" dirty="0"/>
              <a:t>3 dagdelen</a:t>
            </a:r>
          </a:p>
          <a:p>
            <a:r>
              <a:rPr lang="nl-NL" dirty="0"/>
              <a:t>Peuter-kleutergroep</a:t>
            </a:r>
          </a:p>
          <a:p>
            <a:r>
              <a:rPr lang="nl-NL" dirty="0"/>
              <a:t>Kwaliteitsafspraken</a:t>
            </a:r>
          </a:p>
          <a:p>
            <a:r>
              <a:rPr lang="nl-NL" dirty="0"/>
              <a:t>2 dagen met thuisprogramma</a:t>
            </a:r>
          </a:p>
          <a:p>
            <a:r>
              <a:rPr lang="nl-NL" dirty="0"/>
              <a:t>Niet alle dagdelen </a:t>
            </a:r>
            <a:r>
              <a:rPr lang="nl-NL" dirty="0" err="1"/>
              <a:t>ve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Meest van belang: goede </a:t>
            </a:r>
            <a:r>
              <a:rPr lang="nl-NL" dirty="0" err="1"/>
              <a:t>pm-ers</a:t>
            </a:r>
            <a:r>
              <a:rPr lang="nl-NL" dirty="0"/>
              <a:t> en goede educatieve kwaliteit</a:t>
            </a:r>
          </a:p>
        </p:txBody>
      </p:sp>
      <p:sp>
        <p:nvSpPr>
          <p:cNvPr id="4" name="Rechteraccolade 3">
            <a:extLst>
              <a:ext uri="{FF2B5EF4-FFF2-40B4-BE49-F238E27FC236}">
                <a16:creationId xmlns:a16="http://schemas.microsoft.com/office/drawing/2014/main" id="{CAD83DD1-3C40-5384-0830-C7FCDD6AADD9}"/>
              </a:ext>
            </a:extLst>
          </p:cNvPr>
          <p:cNvSpPr/>
          <p:nvPr/>
        </p:nvSpPr>
        <p:spPr>
          <a:xfrm>
            <a:off x="5364088" y="1700808"/>
            <a:ext cx="1368152" cy="2700299"/>
          </a:xfrm>
          <a:prstGeom prst="rightBrace">
            <a:avLst>
              <a:gd name="adj1" fmla="val 8333"/>
              <a:gd name="adj2" fmla="val 51814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" name="Verbindingslijn: gekromd 7">
            <a:extLst>
              <a:ext uri="{FF2B5EF4-FFF2-40B4-BE49-F238E27FC236}">
                <a16:creationId xmlns:a16="http://schemas.microsoft.com/office/drawing/2014/main" id="{327C5255-2E2A-FC1E-FE48-843C44357B05}"/>
              </a:ext>
            </a:extLst>
          </p:cNvPr>
          <p:cNvCxnSpPr>
            <a:cxnSpLocks/>
          </p:cNvCxnSpPr>
          <p:nvPr/>
        </p:nvCxnSpPr>
        <p:spPr>
          <a:xfrm rot="16200000" flipH="1">
            <a:off x="6244183" y="3758444"/>
            <a:ext cx="1872209" cy="781273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825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DD9278-B2F7-F62B-65F4-99B16574B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4a. Kwaliteitsafspraken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882372-0AFD-5DA3-0E28-077F30451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Betere ontwikkeling van kinderen door:</a:t>
            </a:r>
          </a:p>
          <a:p>
            <a:r>
              <a:rPr lang="nl-NL" dirty="0"/>
              <a:t>Heterogene groep of juist veel </a:t>
            </a:r>
            <a:r>
              <a:rPr lang="nl-NL" dirty="0" err="1"/>
              <a:t>ve</a:t>
            </a:r>
            <a:r>
              <a:rPr lang="nl-NL" dirty="0"/>
              <a:t>-kinderen</a:t>
            </a:r>
          </a:p>
          <a:p>
            <a:r>
              <a:rPr lang="nl-NL" dirty="0"/>
              <a:t>Vaste groep medewerkers</a:t>
            </a:r>
          </a:p>
          <a:p>
            <a:r>
              <a:rPr lang="nl-NL" dirty="0"/>
              <a:t>HBO-geschoolde </a:t>
            </a:r>
            <a:r>
              <a:rPr lang="nl-NL" dirty="0" err="1"/>
              <a:t>pm-ers</a:t>
            </a:r>
            <a:r>
              <a:rPr lang="nl-NL" dirty="0"/>
              <a:t> op de groep</a:t>
            </a:r>
          </a:p>
          <a:p>
            <a:r>
              <a:rPr lang="nl-NL" dirty="0"/>
              <a:t>Betere educatieve en emotionele kwaliteit</a:t>
            </a:r>
          </a:p>
          <a:p>
            <a:r>
              <a:rPr lang="nl-NL" dirty="0"/>
              <a:t>Gebruik VVE-programma</a:t>
            </a:r>
          </a:p>
          <a:p>
            <a:r>
              <a:rPr lang="nl-NL" dirty="0"/>
              <a:t>Begeleide spelactiviteiten</a:t>
            </a:r>
          </a:p>
          <a:p>
            <a:r>
              <a:rPr lang="nl-NL" dirty="0"/>
              <a:t>Werken in groepjes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1097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93DBFB-583E-3268-5E92-2AAF72B7E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4b. Meerdere locaties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C211DE-A237-EC92-D472-645DAFB65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Geen effecten van bekend</a:t>
            </a:r>
          </a:p>
          <a:p>
            <a:r>
              <a:rPr lang="nl-NL" dirty="0"/>
              <a:t>Aanpassingsvermogen -&gt; maar wel verschillen per kind</a:t>
            </a:r>
          </a:p>
          <a:p>
            <a:r>
              <a:rPr lang="nl-NL" dirty="0"/>
              <a:t>Ook dan: vast gezicht </a:t>
            </a:r>
            <a:r>
              <a:rPr lang="nl-NL" dirty="0" err="1"/>
              <a:t>pm</a:t>
            </a:r>
            <a:r>
              <a:rPr lang="nl-NL" dirty="0"/>
              <a:t>-er</a:t>
            </a:r>
          </a:p>
          <a:p>
            <a:r>
              <a:rPr lang="nl-NL" dirty="0"/>
              <a:t>Vervoer</a:t>
            </a:r>
          </a:p>
        </p:txBody>
      </p:sp>
    </p:spTree>
    <p:extLst>
      <p:ext uri="{BB962C8B-B14F-4D97-AF65-F5344CB8AC3E}">
        <p14:creationId xmlns:p14="http://schemas.microsoft.com/office/powerpoint/2010/main" val="3838609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1F7B5F-67A9-BF56-0EA8-762C6BB4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4c. 3 dagen </a:t>
            </a:r>
            <a:r>
              <a:rPr lang="nl-NL" dirty="0" err="1"/>
              <a:t>ve</a:t>
            </a:r>
            <a:r>
              <a:rPr lang="nl-NL" dirty="0"/>
              <a:t> i.p.v. 4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7CE40E-F07F-FD35-C20A-71395E866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Lange loopduur van </a:t>
            </a:r>
            <a:r>
              <a:rPr lang="nl-NL" dirty="0" err="1"/>
              <a:t>ve</a:t>
            </a:r>
            <a:r>
              <a:rPr lang="nl-NL" dirty="0"/>
              <a:t> heeft effect</a:t>
            </a:r>
          </a:p>
          <a:p>
            <a:pPr lvl="1"/>
            <a:r>
              <a:rPr lang="nl-NL" dirty="0"/>
              <a:t>Dus bijv. starten bij 2 jaar</a:t>
            </a:r>
          </a:p>
          <a:p>
            <a:r>
              <a:rPr lang="nl-NL" dirty="0"/>
              <a:t>Maar meer uren niet persé</a:t>
            </a:r>
          </a:p>
          <a:p>
            <a:pPr lvl="1"/>
            <a:r>
              <a:rPr lang="nl-NL" dirty="0"/>
              <a:t>Gaat vooral om educatieve kwaliteit</a:t>
            </a:r>
          </a:p>
          <a:p>
            <a:pPr lvl="1"/>
            <a:r>
              <a:rPr lang="nl-NL" dirty="0"/>
              <a:t>‘Inhaaleffect’ bij kinderen met </a:t>
            </a:r>
            <a:r>
              <a:rPr lang="nl-NL" dirty="0" err="1"/>
              <a:t>ve</a:t>
            </a:r>
            <a:r>
              <a:rPr lang="nl-NL" dirty="0"/>
              <a:t>-indicatie groter bij </a:t>
            </a:r>
            <a:r>
              <a:rPr lang="nl-NL" dirty="0" err="1"/>
              <a:t>ve</a:t>
            </a:r>
            <a:r>
              <a:rPr lang="nl-NL" dirty="0"/>
              <a:t>-groep dan bij kinderdagopvang</a:t>
            </a:r>
          </a:p>
          <a:p>
            <a:r>
              <a:rPr lang="nl-NL" dirty="0"/>
              <a:t>Mogelijk nadeel bij 5.5 uur: erg lange dag</a:t>
            </a:r>
          </a:p>
          <a:p>
            <a:pPr lvl="1"/>
            <a:r>
              <a:rPr lang="nl-NL" dirty="0"/>
              <a:t>Zeker voor jonge kinderen</a:t>
            </a:r>
          </a:p>
          <a:p>
            <a:pPr lvl="1"/>
            <a:r>
              <a:rPr lang="nl-NL" dirty="0"/>
              <a:t>Lunchtijd educatief in te vullen, maar slapen niet…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4760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60E9D-07DE-ACC7-1F96-312A5CEE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4d. Peuter-kleutergroep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439FB2-5DD1-0D53-D015-7263B102B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Jongere kinderen profiteren op het gebied van taal, woordenschat en taakgericht gedrag. </a:t>
            </a:r>
          </a:p>
          <a:p>
            <a:r>
              <a:rPr lang="nl-NL" dirty="0"/>
              <a:t>Combinatiegroep zou bevorderlijk kunnen zijn voor het spel van kinderen en het voorkómen van conflicten. </a:t>
            </a:r>
          </a:p>
          <a:p>
            <a:r>
              <a:rPr lang="nl-NL" dirty="0"/>
              <a:t>Ander onderzoek ziet juist geen effect op sociaal-emotionele ontwikkeling</a:t>
            </a:r>
          </a:p>
          <a:p>
            <a:r>
              <a:rPr lang="nl-NL" dirty="0"/>
              <a:t>Voor oudere kleuters lijkt peuter-kleutergroep minder positief</a:t>
            </a:r>
          </a:p>
        </p:txBody>
      </p:sp>
    </p:spTree>
    <p:extLst>
      <p:ext uri="{BB962C8B-B14F-4D97-AF65-F5344CB8AC3E}">
        <p14:creationId xmlns:p14="http://schemas.microsoft.com/office/powerpoint/2010/main" val="3391690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0E6056-0613-C576-46B3-413F0C17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4e. 2 dagen met thuisprogramma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349ED6-D899-0D01-950A-C170030D3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Voordelen voor kind</a:t>
            </a:r>
          </a:p>
          <a:p>
            <a:pPr lvl="1"/>
            <a:r>
              <a:rPr lang="nl-NL" dirty="0"/>
              <a:t>Ouderbetrokkenheid draagt bij aan ontwikkeling kind</a:t>
            </a:r>
          </a:p>
          <a:p>
            <a:pPr lvl="2"/>
            <a:r>
              <a:rPr lang="nl-NL" dirty="0"/>
              <a:t>Thuisprogramma’s werken goed in combi met centrumprogramma’s</a:t>
            </a:r>
          </a:p>
          <a:p>
            <a:pPr lvl="2"/>
            <a:r>
              <a:rPr lang="nl-NL" dirty="0"/>
              <a:t>VVE-thuis en Stap(je) programma’s ‘Goed onderbouwd’.</a:t>
            </a:r>
          </a:p>
          <a:p>
            <a:r>
              <a:rPr lang="nl-NL" dirty="0"/>
              <a:t>Nadelen:</a:t>
            </a:r>
          </a:p>
          <a:p>
            <a:pPr lvl="1"/>
            <a:r>
              <a:rPr lang="nl-NL" dirty="0"/>
              <a:t>Kind krijgt de helft minder </a:t>
            </a:r>
            <a:r>
              <a:rPr lang="nl-NL" dirty="0" err="1"/>
              <a:t>ve</a:t>
            </a:r>
            <a:r>
              <a:rPr lang="nl-NL" dirty="0"/>
              <a:t> (of juist de helft meer…)</a:t>
            </a:r>
          </a:p>
        </p:txBody>
      </p:sp>
    </p:spTree>
    <p:extLst>
      <p:ext uri="{BB962C8B-B14F-4D97-AF65-F5344CB8AC3E}">
        <p14:creationId xmlns:p14="http://schemas.microsoft.com/office/powerpoint/2010/main" val="331498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A910CF-BF1D-1FCC-1BDE-81F6BCBFC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4f.	Niet alle dagdelen </a:t>
            </a:r>
            <a:r>
              <a:rPr lang="nl-NL" dirty="0" err="1"/>
              <a:t>ve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B665CC-9E9A-D754-A4D7-F4320C60B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Noodoplossing</a:t>
            </a:r>
          </a:p>
          <a:p>
            <a:r>
              <a:rPr lang="nl-NL" dirty="0"/>
              <a:t>Bij goede educatieve kwaliteit van peuteropvang/kinderopvang -&gt; goed voor </a:t>
            </a:r>
            <a:r>
              <a:rPr lang="nl-NL" dirty="0" err="1"/>
              <a:t>kindontwikkeling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0796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C44E8F-563E-A87E-DAD4-D5708DA7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5. Financiering: mogelijkheden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5818CF-5DD2-B786-027F-B12B4110E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Zorgen voor een gelijk speelveld</a:t>
            </a:r>
          </a:p>
          <a:p>
            <a:r>
              <a:rPr lang="nl-NL" dirty="0"/>
              <a:t>Maar daar binnen mag wel:</a:t>
            </a:r>
          </a:p>
          <a:p>
            <a:pPr lvl="1"/>
            <a:r>
              <a:rPr lang="nl-NL" dirty="0"/>
              <a:t>Groepsbekostiging</a:t>
            </a:r>
          </a:p>
          <a:p>
            <a:pPr lvl="1"/>
            <a:r>
              <a:rPr lang="nl-NL" dirty="0"/>
              <a:t>Kleine kernen subsidie</a:t>
            </a:r>
          </a:p>
          <a:p>
            <a:r>
              <a:rPr lang="nl-NL" dirty="0"/>
              <a:t>Samenwerking tussen aanbieders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5077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9380A5-36AE-175B-7A68-69A98FA9B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5a. Financiering: opbouw kostprijs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1BF8AD-FBFB-A895-8C94-B813E5E45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Basis: 8,97 KOT (bedrag 2023)</a:t>
            </a:r>
          </a:p>
          <a:p>
            <a:r>
              <a:rPr lang="nl-NL" dirty="0"/>
              <a:t>Personeelskosten incl. scholingskosten</a:t>
            </a:r>
          </a:p>
          <a:p>
            <a:r>
              <a:rPr lang="nl-NL" dirty="0"/>
              <a:t>Organisatiekosten</a:t>
            </a:r>
          </a:p>
          <a:p>
            <a:r>
              <a:rPr lang="nl-NL" dirty="0"/>
              <a:t>Materiaalkosten/verzorging</a:t>
            </a:r>
          </a:p>
          <a:p>
            <a:r>
              <a:rPr lang="nl-NL" dirty="0"/>
              <a:t>Kosten gebouw -&gt; IHP</a:t>
            </a:r>
          </a:p>
          <a:p>
            <a:r>
              <a:rPr lang="nl-NL" dirty="0">
                <a:hlinkClick r:id="rId2"/>
              </a:rPr>
              <a:t>Kosten kinderopvang (boink.info)</a:t>
            </a:r>
            <a:endParaRPr lang="nl-NL" dirty="0"/>
          </a:p>
          <a:p>
            <a:r>
              <a:rPr lang="nl-NL" dirty="0">
                <a:hlinkClick r:id="rId3"/>
              </a:rPr>
              <a:t>Mijn Kostprijs | Waarborgfonds Kinderopvang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3372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>
                <a:solidFill>
                  <a:srgbClr val="E6003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Wat we vandaag gaan doen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Welkom en voorstellen</a:t>
            </a:r>
          </a:p>
          <a:p>
            <a:pPr marL="457200" lvl="0" indent="-45720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er vraag naar VE of juist niet?</a:t>
            </a:r>
          </a:p>
          <a:p>
            <a:pPr marL="457200" lvl="0" indent="-45720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Hoe organiseer je VE in kleine kernen</a:t>
            </a:r>
          </a:p>
          <a:p>
            <a:pPr marL="457200" lvl="0" indent="-45720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Kwaliteitsbeleid in kleine kernen</a:t>
            </a:r>
          </a:p>
          <a:p>
            <a:pPr marL="457200" lvl="0" indent="-45720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Betekenis voor het kind </a:t>
            </a:r>
          </a:p>
          <a:p>
            <a:pPr marL="457200" lvl="0" indent="-45720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Financiering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 aanbieder VE-locatie sluit</a:t>
            </a:r>
          </a:p>
          <a:p>
            <a:pPr marL="457200" lvl="0" indent="-45720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Afronding en evaluatie</a:t>
            </a:r>
          </a:p>
          <a:p>
            <a:pPr marL="0" indent="0">
              <a:buNone/>
            </a:pPr>
            <a:endParaRPr lang="nl-NL" sz="2600" dirty="0"/>
          </a:p>
          <a:p>
            <a:pPr marL="514350" indent="-514350">
              <a:buAutoNum type="arabicPeriod"/>
            </a:pPr>
            <a:endParaRPr lang="nl-N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1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A55EF-D9F3-0765-2A1D-E408231F5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5b. De uurtarieven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98160D-99B5-3C5E-D7BA-D88E48B90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Kinderopvang hanteert meestal een regulier peuteropvang tarief en een VE tarief</a:t>
            </a:r>
          </a:p>
          <a:p>
            <a:r>
              <a:rPr lang="nl-NL" dirty="0"/>
              <a:t>Wat zit er in dat VE tarief?</a:t>
            </a:r>
          </a:p>
          <a:p>
            <a:r>
              <a:rPr lang="nl-NL" dirty="0"/>
              <a:t>Veel variaties: van een totaal bedrag tot ook nog aparte bekostiging bv voor (bij)scholing, de pmb’er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Bespreek de opbouw met de aanbieder(s), wat is reëel en wenselijk en bekijk met de financiële afdeling wat het meest passend is binnen de gemeente</a:t>
            </a:r>
          </a:p>
        </p:txBody>
      </p:sp>
    </p:spTree>
    <p:extLst>
      <p:ext uri="{BB962C8B-B14F-4D97-AF65-F5344CB8AC3E}">
        <p14:creationId xmlns:p14="http://schemas.microsoft.com/office/powerpoint/2010/main" val="22375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6C8E16-A15C-B521-F325-10AFCD87D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6. Als aanbieder VE-locatie sluit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C21772-8FD0-7003-7FA7-DB8202607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Gemeente kan aanbod niet afdwingen</a:t>
            </a:r>
          </a:p>
          <a:p>
            <a:r>
              <a:rPr lang="nl-NL" dirty="0"/>
              <a:t>Wel: verplichting om voldoende plekken te creëren</a:t>
            </a:r>
          </a:p>
          <a:p>
            <a:r>
              <a:rPr lang="nl-NL" dirty="0"/>
              <a:t>Dus: goed gesprek over redenen</a:t>
            </a:r>
          </a:p>
          <a:p>
            <a:pPr lvl="1"/>
            <a:r>
              <a:rPr lang="nl-NL" dirty="0"/>
              <a:t>Niet rendabel</a:t>
            </a:r>
          </a:p>
          <a:p>
            <a:pPr lvl="1"/>
            <a:r>
              <a:rPr lang="nl-NL" dirty="0"/>
              <a:t>Te weinig kinderen</a:t>
            </a:r>
          </a:p>
          <a:p>
            <a:pPr lvl="1"/>
            <a:r>
              <a:rPr lang="nl-NL" dirty="0"/>
              <a:t>Te weinig personeel</a:t>
            </a:r>
          </a:p>
          <a:p>
            <a:pPr lvl="1"/>
            <a:r>
              <a:rPr lang="nl-NL" dirty="0"/>
              <a:t>Vier dagdelen is teveel</a:t>
            </a:r>
          </a:p>
          <a:p>
            <a:pPr lvl="1"/>
            <a:r>
              <a:rPr lang="nl-NL" dirty="0"/>
              <a:t>Geen geschikte ruimte</a:t>
            </a:r>
          </a:p>
          <a:p>
            <a:pPr lvl="1"/>
            <a:r>
              <a:rPr lang="nl-NL" dirty="0"/>
              <a:t>Andere prioriteiten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4642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nl-NL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Afronding en evaluatie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2400" b="1" dirty="0"/>
              <a:t>Evaluatie bijeenkomst</a:t>
            </a:r>
          </a:p>
          <a:p>
            <a:pPr>
              <a:buFontTx/>
              <a:buChar char="-"/>
            </a:pPr>
            <a:r>
              <a:rPr lang="nl-NL" sz="2400" dirty="0"/>
              <a:t>Tips en tops</a:t>
            </a:r>
          </a:p>
          <a:p>
            <a:pPr>
              <a:buFontTx/>
              <a:buChar char="-"/>
            </a:pPr>
            <a:r>
              <a:rPr lang="nl-NL" sz="2400" dirty="0"/>
              <a:t>Vragen of opmerkingen? </a:t>
            </a:r>
          </a:p>
          <a:p>
            <a:pPr>
              <a:buFontTx/>
              <a:buChar char="-"/>
            </a:pPr>
            <a:r>
              <a:rPr lang="nl-NL" sz="2400" dirty="0"/>
              <a:t>Evaluatie</a:t>
            </a:r>
            <a:endParaRPr lang="nl-NL" sz="24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nl-NL" sz="2400" b="1" dirty="0"/>
          </a:p>
          <a:p>
            <a:pPr marL="0" indent="0">
              <a:buNone/>
            </a:pPr>
            <a:r>
              <a:rPr lang="nl-NL" sz="2400" b="1" dirty="0"/>
              <a:t>Ter afronding:</a:t>
            </a:r>
          </a:p>
          <a:p>
            <a:pPr marL="0" indent="0">
              <a:buNone/>
            </a:pPr>
            <a:r>
              <a:rPr lang="nl-NL" sz="2400" dirty="0"/>
              <a:t>Volgende kenniskringen gemeenten GOAB: ook deze maand</a:t>
            </a:r>
          </a:p>
          <a:p>
            <a:pPr marL="0" indent="0">
              <a:buNone/>
            </a:pPr>
            <a:r>
              <a:rPr lang="nl-NL" sz="2400" dirty="0"/>
              <a:t>In maart: kenniskringen samen met VE-aanbieders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>
              <a:buFontTx/>
              <a:buChar char="-"/>
            </a:pPr>
            <a:endParaRPr lang="nl-NL" sz="1600" dirty="0"/>
          </a:p>
          <a:p>
            <a:pPr marL="0" indent="0">
              <a:buNone/>
            </a:pP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428124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dirty="0">
                <a:solidFill>
                  <a:srgbClr val="E6003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Is er vraag naar VE of juist niet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lvl="0">
              <a:buFont typeface="+mj-lt"/>
              <a:buAutoNum type="arabicPeriod"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200" dirty="0">
                <a:solidFill>
                  <a:schemeClr val="tx1"/>
                </a:solidFill>
              </a:rPr>
              <a:t>Aanleiding: een kinderopvangaanbieder meldde de gemeente dat er geen vraag naar VE is. Hoe kom je achter de vraag?</a:t>
            </a:r>
          </a:p>
          <a:p>
            <a:pPr marL="0" indent="0">
              <a:buNone/>
            </a:pPr>
            <a:r>
              <a:rPr lang="nl-NL" sz="2200" dirty="0"/>
              <a:t>Per gemeente zijn de verwachte onderwijsachterstanden t/m 2021 bekend (vaak minder inzicht voor kleine kernen vanwege privacy):</a:t>
            </a:r>
          </a:p>
          <a:p>
            <a:pPr marL="0" indent="0">
              <a:buNone/>
            </a:pPr>
            <a:r>
              <a:rPr lang="nl-NL" sz="1400" dirty="0">
                <a:hlinkClick r:id="rId3"/>
              </a:rPr>
              <a:t>Verwachte onderwijsachterstanden (cbs.nl)</a:t>
            </a:r>
            <a:endParaRPr lang="nl-NL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Daarnaast is er de gemeentelijke doelgroepdefinitie.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nl-NL" sz="2200" dirty="0">
                <a:solidFill>
                  <a:prstClr val="black"/>
                </a:solidFill>
                <a:latin typeface="Calibri"/>
              </a:rPr>
              <a:t>Dan volgen de stappen: indicering (JGZ/CB)– toeleiding – plaatsing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Zorg dat de juiste en aansprekende informatie over VE beschikbaar is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Maak afspraken</a:t>
            </a:r>
            <a:r>
              <a:rPr lang="nl-NL" sz="2200" dirty="0">
                <a:solidFill>
                  <a:prstClr val="black"/>
                </a:solidFill>
                <a:latin typeface="Calibri"/>
              </a:rPr>
              <a:t> over de terugkoppeling, zorg dat de keten gesloten is en dat je als gemeente inzicht hebt</a:t>
            </a:r>
            <a:endParaRPr kumimoji="0" lang="nl-NL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>
              <a:buNone/>
            </a:pPr>
            <a:endParaRPr lang="nl-NL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815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dirty="0">
                <a:solidFill>
                  <a:srgbClr val="E6003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Hoe organiseer je VE in kleine kernen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lvl="0">
              <a:buFont typeface="+mj-lt"/>
              <a:buAutoNum type="arabicPeriod"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op meerdere locaties</a:t>
            </a:r>
          </a:p>
          <a:p>
            <a:pPr marL="857250" lvl="1" indent="-457200"/>
            <a:r>
              <a:rPr lang="nl-NL" sz="20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Samen met buurgemeenten</a:t>
            </a:r>
          </a:p>
          <a:p>
            <a:pPr marL="857250" lvl="1" indent="-457200"/>
            <a:r>
              <a:rPr lang="nl-NL" sz="20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Vervoer bekostigen uit OAB middelen</a:t>
            </a:r>
          </a:p>
          <a:p>
            <a:pPr marL="457200" lvl="0" indent="-45720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dagdelen van 5,5 uur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Peuter-kleutergroep</a:t>
            </a:r>
          </a:p>
          <a:p>
            <a:pPr marL="857250" lvl="1" indent="-457200"/>
            <a:r>
              <a:rPr lang="nl-NL" sz="20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Apart starten</a:t>
            </a:r>
          </a:p>
          <a:p>
            <a:pPr marL="857250" lvl="1" indent="-457200"/>
            <a:r>
              <a:rPr lang="nl-NL" sz="20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 moet een PM-er aanwezig zijn</a:t>
            </a:r>
          </a:p>
          <a:p>
            <a:pPr marL="857250" lvl="1" indent="-457200"/>
            <a:r>
              <a:rPr lang="nl-NL" sz="20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 eigenlijk nog niet -&gt; inhoudelijke visie belangrijk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dagdelen met thuisprogramma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 4 dagdelen, niet allemaal </a:t>
            </a:r>
            <a:r>
              <a:rPr lang="nl-NL" sz="24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indent="-342900"/>
            <a:r>
              <a:rPr lang="nl-NL" sz="20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Valt niet binnen de VE-regels</a:t>
            </a:r>
          </a:p>
          <a:p>
            <a:pPr lvl="1" indent="-342900"/>
            <a:r>
              <a:rPr lang="nl-NL" sz="20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Telt niet mee voor bereik</a:t>
            </a:r>
          </a:p>
          <a:p>
            <a:pPr lvl="1" indent="-342900"/>
            <a:r>
              <a:rPr lang="nl-NL" sz="20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Andere kwaliteit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600" dirty="0"/>
          </a:p>
          <a:p>
            <a:pPr marL="514350" indent="-514350">
              <a:buAutoNum type="arabicPeriod"/>
            </a:pPr>
            <a:endParaRPr lang="nl-NL" sz="2200" dirty="0">
              <a:solidFill>
                <a:schemeClr val="tx1"/>
              </a:solidFill>
            </a:endParaRPr>
          </a:p>
        </p:txBody>
      </p:sp>
      <p:sp>
        <p:nvSpPr>
          <p:cNvPr id="4" name="Rechteraccolade 3">
            <a:extLst>
              <a:ext uri="{FF2B5EF4-FFF2-40B4-BE49-F238E27FC236}">
                <a16:creationId xmlns:a16="http://schemas.microsoft.com/office/drawing/2014/main" id="{BF5D035B-AC57-6969-790F-34DC82EC75A4}"/>
              </a:ext>
            </a:extLst>
          </p:cNvPr>
          <p:cNvSpPr/>
          <p:nvPr/>
        </p:nvSpPr>
        <p:spPr>
          <a:xfrm>
            <a:off x="5282872" y="5229200"/>
            <a:ext cx="504056" cy="79208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8F7C798-E01C-C1EC-5DBB-B198CFF1DB81}"/>
              </a:ext>
            </a:extLst>
          </p:cNvPr>
          <p:cNvSpPr txBox="1"/>
          <p:nvPr/>
        </p:nvSpPr>
        <p:spPr>
          <a:xfrm>
            <a:off x="5940152" y="5425189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latin typeface="Verdana" panose="020B0604030504040204" pitchFamily="34" charset="0"/>
                <a:ea typeface="Verdana" panose="020B0604030504040204" pitchFamily="34" charset="0"/>
              </a:rPr>
              <a:t>Punt 3,4 en 5</a:t>
            </a:r>
          </a:p>
        </p:txBody>
      </p:sp>
    </p:spTree>
    <p:extLst>
      <p:ext uri="{BB962C8B-B14F-4D97-AF65-F5344CB8AC3E}">
        <p14:creationId xmlns:p14="http://schemas.microsoft.com/office/powerpoint/2010/main" val="2478417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000" dirty="0">
                <a:solidFill>
                  <a:srgbClr val="E6003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Hoe organiseer je VE in kleine kernen: tips deelnemers </a:t>
            </a:r>
            <a:r>
              <a:rPr lang="nl-NL" sz="4000" dirty="0" err="1">
                <a:solidFill>
                  <a:srgbClr val="E6003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webinar</a:t>
            </a:r>
            <a:endParaRPr lang="nl-NL" sz="4000" dirty="0">
              <a:solidFill>
                <a:srgbClr val="E60038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nl-NL" sz="2200" dirty="0">
                <a:solidFill>
                  <a:schemeClr val="tx1"/>
                </a:solidFill>
              </a:rPr>
              <a:t>Werken met groepen van 8 peuters en 1 </a:t>
            </a:r>
            <a:r>
              <a:rPr lang="nl-NL" sz="2200" dirty="0" err="1">
                <a:solidFill>
                  <a:schemeClr val="tx1"/>
                </a:solidFill>
              </a:rPr>
              <a:t>pm</a:t>
            </a:r>
            <a:r>
              <a:rPr lang="nl-NL" sz="2200" dirty="0">
                <a:solidFill>
                  <a:schemeClr val="tx1"/>
                </a:solidFill>
              </a:rPr>
              <a:t>-er. Vier ogen principe door anderen met VOG in het gebouw die af en toe binnen lopen</a:t>
            </a:r>
          </a:p>
          <a:p>
            <a:pPr marL="514350" indent="-514350">
              <a:buAutoNum type="arabicPeriod"/>
            </a:pPr>
            <a:r>
              <a:rPr lang="nl-NL" sz="2200" dirty="0"/>
              <a:t>Speelleerschool: peutergroepen gekoppeld aan onderwijs, minder strikt dan peuter-kleutergroep</a:t>
            </a:r>
            <a:endParaRPr lang="nl-N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8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064341-58ED-D485-E8A3-E660EF19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3.	Kwaliteitsbeleid in kleine kernen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5A81A4-6A1F-1427-2EDA-F6BE26336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De kinderopvang begroot ieder jaar een % voor kwaliteitsbeleid, professionalisering, zo ook het onderwijs</a:t>
            </a:r>
          </a:p>
          <a:p>
            <a:r>
              <a:rPr lang="nl-NL" dirty="0"/>
              <a:t>Vanuit de IKK moet de kinderopvang ook de kwaliteit verbeteren</a:t>
            </a:r>
          </a:p>
          <a:p>
            <a:r>
              <a:rPr lang="nl-NL" dirty="0"/>
              <a:t>Veel kan ook zonder geld (van de gemeente) en wat kunnen partners samen doen?</a:t>
            </a:r>
          </a:p>
          <a:p>
            <a:r>
              <a:rPr lang="nl-NL" dirty="0"/>
              <a:t>Inzet NPOnderwijs gemeente mag ook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Ga in gesprek over </a:t>
            </a:r>
            <a:r>
              <a:rPr lang="nl-NL"/>
              <a:t>de mogelijkheden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0915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99EA0-2D5D-D1D7-ED5D-E28CC37D4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3a. Voorbeelden van kwaliteitsafspraken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291B66-F634-3743-1A3F-15F93518C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/>
              <a:t>Verbeteren van de speelleeromgeving, de 3</a:t>
            </a:r>
            <a:r>
              <a:rPr lang="nl-NL" baseline="30000" dirty="0"/>
              <a:t>e</a:t>
            </a:r>
            <a:r>
              <a:rPr lang="nl-NL" dirty="0"/>
              <a:t> pedagoog: themahoeken inrichten, meer open materialen, themakisten samenstellen -  tijdbesparend en duurzaam ( en zit ook al in de afschrijvingen op de begroting)</a:t>
            </a:r>
          </a:p>
          <a:p>
            <a:r>
              <a:rPr lang="nl-NL" dirty="0"/>
              <a:t>Professionalisering: gericht inzetten op kwaliteitsverhoging aanbod VE, kennisdeling, leergemeenschappen vormen, coaching op de werkvloer(Pmb'er VE  en Hbo'er IKK),HRM gestuurd/koppeling personeelsbeleid, gebruik maken van gratis aanbod zoals webinars en via de branches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8630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771AEA-76EB-E68E-70F0-3E29CC73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3b. Aanbod in de groep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3B100F-FA42-001D-B35F-4CBA0362B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Aanpassen dagindeling (bv meer in kleine groepen, geen uitgebreide begroetingskring)</a:t>
            </a:r>
          </a:p>
          <a:p>
            <a:r>
              <a:rPr lang="nl-NL" dirty="0"/>
              <a:t>Meer begeleid spel binnen en buiten</a:t>
            </a:r>
          </a:p>
          <a:p>
            <a:r>
              <a:rPr lang="nl-NL" dirty="0"/>
              <a:t>Inzetten op taal: zoals interactief voorlezen, meertaligheid</a:t>
            </a:r>
          </a:p>
          <a:p>
            <a:r>
              <a:rPr lang="nl-NL" dirty="0"/>
              <a:t>Samenwerken met ouders verbeteren: goede intake (wat hebben ouders nodig en wat kunnen zij brengen), gericht ouderplan, allerlei activiteiten zoals verteltassen, de groepsapp met activiteiten/belevenissen delen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7251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5306E5-399C-AA29-E4BA-0525E0709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3c. Wat kun je samen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91E782-DA02-E18F-2F97-C48956523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Doorgaande lijn: kinderopvang en school plannen hun studiedagen gezamenlijk, samen scholing, uitwisseling van kennis en expertise, intercollegiale coaching </a:t>
            </a:r>
          </a:p>
          <a:p>
            <a:r>
              <a:rPr lang="nl-NL" dirty="0"/>
              <a:t>En met de andere partners: zoals de bibliotheek, wat bieden zij?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6323914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iel effen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A192F8AA5FE447AA5A3C639101FD63" ma:contentTypeVersion="16" ma:contentTypeDescription="Create a new document." ma:contentTypeScope="" ma:versionID="fc538a751e9fd28893c5993de7761ecf">
  <xsd:schema xmlns:xsd="http://www.w3.org/2001/XMLSchema" xmlns:xs="http://www.w3.org/2001/XMLSchema" xmlns:p="http://schemas.microsoft.com/office/2006/metadata/properties" xmlns:ns2="c0b96d42-05df-4b0b-82b3-03c175cd52c2" xmlns:ns3="676e2426-494e-4a3d-bdaa-bd2122cd6a25" targetNamespace="http://schemas.microsoft.com/office/2006/metadata/properties" ma:root="true" ma:fieldsID="a6c42bbb8d04a1ad2d85b03e4367563b" ns2:_="" ns3:_="">
    <xsd:import namespace="c0b96d42-05df-4b0b-82b3-03c175cd52c2"/>
    <xsd:import namespace="676e2426-494e-4a3d-bdaa-bd2122cd6a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b96d42-05df-4b0b-82b3-03c175cd52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dfedb21-4936-4e97-bd4c-17f09baed4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6e2426-494e-4a3d-bdaa-bd2122cd6a2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7198a7-5da6-4b9c-a176-056083d3716f}" ma:internalName="TaxCatchAll" ma:showField="CatchAllData" ma:web="676e2426-494e-4a3d-bdaa-bd2122cd6a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0b96d42-05df-4b0b-82b3-03c175cd52c2">
      <Terms xmlns="http://schemas.microsoft.com/office/infopath/2007/PartnerControls"/>
    </lcf76f155ced4ddcb4097134ff3c332f>
    <TaxCatchAll xmlns="676e2426-494e-4a3d-bdaa-bd2122cd6a2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40FD9B-F4E7-475C-8119-1C572645FB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b96d42-05df-4b0b-82b3-03c175cd52c2"/>
    <ds:schemaRef ds:uri="676e2426-494e-4a3d-bdaa-bd2122cd6a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6E82AF-B77A-4BEB-BAEE-6967456B48A8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676e2426-494e-4a3d-bdaa-bd2122cd6a25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0b96d42-05df-4b0b-82b3-03c175cd52c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5A6B265-6EF4-4841-9836-265BB9320D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1134</Words>
  <Application>Microsoft Office PowerPoint</Application>
  <PresentationFormat>Diavoorstelling (4:3)</PresentationFormat>
  <Paragraphs>173</Paragraphs>
  <Slides>22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22</vt:i4>
      </vt:variant>
    </vt:vector>
  </HeadingPairs>
  <TitlesOfParts>
    <vt:vector size="29" baseType="lpstr">
      <vt:lpstr>Arial</vt:lpstr>
      <vt:lpstr>Calibri</vt:lpstr>
      <vt:lpstr>Verdana</vt:lpstr>
      <vt:lpstr>Wingdings</vt:lpstr>
      <vt:lpstr>Aangepast ontwerp</vt:lpstr>
      <vt:lpstr>1_Aangepast ontwerp</vt:lpstr>
      <vt:lpstr>2_Aangepast ontwerp</vt:lpstr>
      <vt:lpstr>   Interactieve webinar voorschoolse educatie  in kleine kernen inclusief aanvullingen vanuit de webinar    </vt:lpstr>
      <vt:lpstr>Wat we vandaag gaan doen</vt:lpstr>
      <vt:lpstr>1. Is er vraag naar VE of juist niet</vt:lpstr>
      <vt:lpstr>2. Hoe organiseer je VE in kleine kernen</vt:lpstr>
      <vt:lpstr>2. Hoe organiseer je VE in kleine kernen: tips deelnemers webinar</vt:lpstr>
      <vt:lpstr>3. Kwaliteitsbeleid in kleine kernen</vt:lpstr>
      <vt:lpstr>3a. Voorbeelden van kwaliteitsafspraken</vt:lpstr>
      <vt:lpstr>3b. Aanbod in de groep</vt:lpstr>
      <vt:lpstr>3c. Wat kun je samen</vt:lpstr>
      <vt:lpstr>3d. Nieuwkomers en inburgeraars</vt:lpstr>
      <vt:lpstr>4. Betekenis oplossingen voor het kind</vt:lpstr>
      <vt:lpstr>4a. Kwaliteitsafspraken</vt:lpstr>
      <vt:lpstr>4b. Meerdere locaties</vt:lpstr>
      <vt:lpstr>4c. 3 dagen ve i.p.v. 4 </vt:lpstr>
      <vt:lpstr>4d. Peuter-kleutergroep</vt:lpstr>
      <vt:lpstr>4e. 2 dagen met thuisprogramma</vt:lpstr>
      <vt:lpstr>4f. Niet alle dagdelen ve</vt:lpstr>
      <vt:lpstr>5. Financiering: mogelijkheden</vt:lpstr>
      <vt:lpstr>5a. Financiering: opbouw kostprijs</vt:lpstr>
      <vt:lpstr>5b. De uurtarieven</vt:lpstr>
      <vt:lpstr>6. Als aanbieder VE-locatie sluit</vt:lpstr>
      <vt:lpstr>7. Afronding en evaluatie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Kenniskring GOAB  regio Midden</dc:title>
  <dc:creator/>
  <cp:lastModifiedBy/>
  <cp:revision>250</cp:revision>
  <dcterms:created xsi:type="dcterms:W3CDTF">2018-03-12T08:46:11Z</dcterms:created>
  <dcterms:modified xsi:type="dcterms:W3CDTF">2022-11-07T11:47:31Z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0x010100F7A192F8AA5FE447AA5A3C639101FD63</vt:lpwstr>
  </property>
  <property fmtid="{D5CDD505-2E9C-101B-9397-08002B2CF9AE}" pid="3" name="Order">
    <vt:r8>14403800</vt:r8>
  </property>
  <property fmtid="{D5CDD505-2E9C-101B-9397-08002B2CF9AE}" pid="4" name="MediaServiceImageTags">
    <vt:lpwstr/>
  </property>
</Properties>
</file>