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72" r:id="rId5"/>
    <p:sldMasterId id="2147483684" r:id="rId6"/>
  </p:sldMasterIdLst>
  <p:notesMasterIdLst>
    <p:notesMasterId r:id="rId20"/>
  </p:notesMasterIdLst>
  <p:handoutMasterIdLst>
    <p:handoutMasterId r:id="rId21"/>
  </p:handoutMasterIdLst>
  <p:sldIdLst>
    <p:sldId id="256" r:id="rId7"/>
    <p:sldId id="257" r:id="rId8"/>
    <p:sldId id="461" r:id="rId9"/>
    <p:sldId id="466" r:id="rId10"/>
    <p:sldId id="462" r:id="rId11"/>
    <p:sldId id="469" r:id="rId12"/>
    <p:sldId id="463" r:id="rId13"/>
    <p:sldId id="468" r:id="rId14"/>
    <p:sldId id="467" r:id="rId15"/>
    <p:sldId id="464" r:id="rId16"/>
    <p:sldId id="470" r:id="rId17"/>
    <p:sldId id="471" r:id="rId18"/>
    <p:sldId id="465" r:id="rId19"/>
  </p:sldIdLst>
  <p:sldSz cx="9144000" cy="6858000" type="screen4x3"/>
  <p:notesSz cx="6797675" cy="992822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eur"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E60038"/>
    <a:srgbClr val="F00038"/>
    <a:srgbClr val="DC0038"/>
    <a:srgbClr val="D20038"/>
    <a:srgbClr val="E09C17"/>
    <a:srgbClr val="B6C930"/>
    <a:srgbClr val="6CB7CB"/>
    <a:srgbClr val="C30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F0049C-BDEF-44E9-B321-F6E7BA9157FC}" v="1" dt="2021-09-07T09:21:16.92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60302" autoAdjust="0"/>
  </p:normalViewPr>
  <p:slideViewPr>
    <p:cSldViewPr>
      <p:cViewPr varScale="1">
        <p:scale>
          <a:sx n="39" d="100"/>
          <a:sy n="39" d="100"/>
        </p:scale>
        <p:origin x="2012" y="24"/>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206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45659" cy="496412"/>
          </a:xfrm>
          <a:prstGeom prst="rect">
            <a:avLst/>
          </a:prstGeom>
        </p:spPr>
        <p:txBody>
          <a:bodyPr vert="horz" lIns="91402" tIns="45701" rIns="91402" bIns="45701" rtlCol="0"/>
          <a:lstStyle>
            <a:lvl1pPr algn="l">
              <a:defRPr sz="1200"/>
            </a:lvl1pPr>
          </a:lstStyle>
          <a:p>
            <a:endParaRPr lang="nl-NL"/>
          </a:p>
        </p:txBody>
      </p:sp>
      <p:sp>
        <p:nvSpPr>
          <p:cNvPr id="3" name="Tijdelijke aanduiding voor datum 2"/>
          <p:cNvSpPr>
            <a:spLocks noGrp="1"/>
          </p:cNvSpPr>
          <p:nvPr>
            <p:ph type="dt" sz="quarter" idx="1"/>
          </p:nvPr>
        </p:nvSpPr>
        <p:spPr>
          <a:xfrm>
            <a:off x="3850444" y="2"/>
            <a:ext cx="2945659" cy="496412"/>
          </a:xfrm>
          <a:prstGeom prst="rect">
            <a:avLst/>
          </a:prstGeom>
        </p:spPr>
        <p:txBody>
          <a:bodyPr vert="horz" lIns="91402" tIns="45701" rIns="91402" bIns="45701" rtlCol="0"/>
          <a:lstStyle>
            <a:lvl1pPr algn="r">
              <a:defRPr sz="1200"/>
            </a:lvl1pPr>
          </a:lstStyle>
          <a:p>
            <a:fld id="{8F0E7337-30A0-40FD-83DB-14D720A00201}" type="datetimeFigureOut">
              <a:rPr lang="nl-NL" smtClean="0"/>
              <a:pPr/>
              <a:t>18-1-2022</a:t>
            </a:fld>
            <a:endParaRPr lang="nl-NL"/>
          </a:p>
        </p:txBody>
      </p:sp>
      <p:sp>
        <p:nvSpPr>
          <p:cNvPr id="4" name="Tijdelijke aanduiding voor voettekst 3"/>
          <p:cNvSpPr>
            <a:spLocks noGrp="1"/>
          </p:cNvSpPr>
          <p:nvPr>
            <p:ph type="ftr" sz="quarter" idx="2"/>
          </p:nvPr>
        </p:nvSpPr>
        <p:spPr>
          <a:xfrm>
            <a:off x="0" y="9430092"/>
            <a:ext cx="2945659" cy="496412"/>
          </a:xfrm>
          <a:prstGeom prst="rect">
            <a:avLst/>
          </a:prstGeom>
        </p:spPr>
        <p:txBody>
          <a:bodyPr vert="horz" lIns="91402" tIns="45701" rIns="91402" bIns="45701"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4" y="9430092"/>
            <a:ext cx="2945659" cy="496412"/>
          </a:xfrm>
          <a:prstGeom prst="rect">
            <a:avLst/>
          </a:prstGeom>
        </p:spPr>
        <p:txBody>
          <a:bodyPr vert="horz" lIns="91402" tIns="45701" rIns="91402" bIns="45701" rtlCol="0" anchor="b"/>
          <a:lstStyle>
            <a:lvl1pPr algn="r">
              <a:defRPr sz="1200"/>
            </a:lvl1pPr>
          </a:lstStyle>
          <a:p>
            <a:fld id="{F9CEAF4C-C301-4D37-A231-F5DA0E1F4D94}" type="slidenum">
              <a:rPr lang="nl-NL" smtClean="0"/>
              <a:pPr/>
              <a:t>‹nr.›</a:t>
            </a:fld>
            <a:endParaRPr lang="nl-NL"/>
          </a:p>
        </p:txBody>
      </p:sp>
    </p:spTree>
    <p:extLst>
      <p:ext uri="{BB962C8B-B14F-4D97-AF65-F5344CB8AC3E}">
        <p14:creationId xmlns:p14="http://schemas.microsoft.com/office/powerpoint/2010/main" val="1742545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45659" cy="496412"/>
          </a:xfrm>
          <a:prstGeom prst="rect">
            <a:avLst/>
          </a:prstGeom>
        </p:spPr>
        <p:txBody>
          <a:bodyPr vert="horz" lIns="91402" tIns="45701" rIns="91402" bIns="45701" rtlCol="0"/>
          <a:lstStyle>
            <a:lvl1pPr algn="l">
              <a:defRPr sz="1200"/>
            </a:lvl1pPr>
          </a:lstStyle>
          <a:p>
            <a:endParaRPr lang="nl-NL"/>
          </a:p>
        </p:txBody>
      </p:sp>
      <p:sp>
        <p:nvSpPr>
          <p:cNvPr id="3" name="Tijdelijke aanduiding voor datum 2"/>
          <p:cNvSpPr>
            <a:spLocks noGrp="1"/>
          </p:cNvSpPr>
          <p:nvPr>
            <p:ph type="dt" idx="1"/>
          </p:nvPr>
        </p:nvSpPr>
        <p:spPr>
          <a:xfrm>
            <a:off x="3850444" y="2"/>
            <a:ext cx="2945659" cy="496412"/>
          </a:xfrm>
          <a:prstGeom prst="rect">
            <a:avLst/>
          </a:prstGeom>
        </p:spPr>
        <p:txBody>
          <a:bodyPr vert="horz" lIns="91402" tIns="45701" rIns="91402" bIns="45701" rtlCol="0"/>
          <a:lstStyle>
            <a:lvl1pPr algn="r">
              <a:defRPr sz="1200"/>
            </a:lvl1pPr>
          </a:lstStyle>
          <a:p>
            <a:fld id="{BF9AE5E5-352E-438A-8CFC-4858913546C3}" type="datetimeFigureOut">
              <a:rPr lang="nl-NL" smtClean="0"/>
              <a:pPr/>
              <a:t>18-1-2022</a:t>
            </a:fld>
            <a:endParaRPr lang="nl-NL"/>
          </a:p>
        </p:txBody>
      </p:sp>
      <p:sp>
        <p:nvSpPr>
          <p:cNvPr id="4" name="Tijdelijke aanduiding voor dia-afbeelding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02" tIns="45701" rIns="91402" bIns="45701" rtlCol="0" anchor="ctr"/>
          <a:lstStyle/>
          <a:p>
            <a:endParaRPr lang="nl-NL"/>
          </a:p>
        </p:txBody>
      </p:sp>
      <p:sp>
        <p:nvSpPr>
          <p:cNvPr id="5" name="Tijdelijke aanduiding voor notities 4"/>
          <p:cNvSpPr>
            <a:spLocks noGrp="1"/>
          </p:cNvSpPr>
          <p:nvPr>
            <p:ph type="body" sz="quarter" idx="3"/>
          </p:nvPr>
        </p:nvSpPr>
        <p:spPr>
          <a:xfrm>
            <a:off x="679768" y="4715911"/>
            <a:ext cx="5438140" cy="4467701"/>
          </a:xfrm>
          <a:prstGeom prst="rect">
            <a:avLst/>
          </a:prstGeom>
        </p:spPr>
        <p:txBody>
          <a:bodyPr vert="horz" lIns="91402" tIns="45701" rIns="91402" bIns="45701"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0092"/>
            <a:ext cx="2945659" cy="496412"/>
          </a:xfrm>
          <a:prstGeom prst="rect">
            <a:avLst/>
          </a:prstGeom>
        </p:spPr>
        <p:txBody>
          <a:bodyPr vert="horz" lIns="91402" tIns="45701" rIns="91402" bIns="45701"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4" y="9430092"/>
            <a:ext cx="2945659" cy="496412"/>
          </a:xfrm>
          <a:prstGeom prst="rect">
            <a:avLst/>
          </a:prstGeom>
        </p:spPr>
        <p:txBody>
          <a:bodyPr vert="horz" lIns="91402" tIns="45701" rIns="91402" bIns="45701" rtlCol="0" anchor="b"/>
          <a:lstStyle>
            <a:lvl1pPr algn="r">
              <a:defRPr sz="1200"/>
            </a:lvl1pPr>
          </a:lstStyle>
          <a:p>
            <a:fld id="{4213B8BC-D8C5-4B33-B5A5-D5EC5D998100}"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213B8BC-D8C5-4B33-B5A5-D5EC5D998100}"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Toelichting: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Helpdesk </a:t>
            </a:r>
            <a:r>
              <a:rPr lang="nl-NL" dirty="0" err="1"/>
              <a:t>Nponderwijs</a:t>
            </a:r>
            <a:r>
              <a:rPr lang="nl-NL" dirty="0"/>
              <a:t> ook voor gemeenten beschikbaar om vragen te stellen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Onderwijskennis bevat ook informatie relevant voor gemeenten, </a:t>
            </a:r>
            <a:r>
              <a:rPr lang="nl-NL" dirty="0" err="1"/>
              <a:t>bijv</a:t>
            </a:r>
            <a:r>
              <a:rPr lang="nl-NL" dirty="0"/>
              <a:t> rondom taal, welbevinden en straks cultuur. Ook voorbeelden van inzet die door onderzoek onderbouwd is.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4213B8BC-D8C5-4B33-B5A5-D5EC5D998100}" type="slidenum">
              <a:rPr lang="nl-NL" smtClean="0"/>
              <a:pPr/>
              <a:t>10</a:t>
            </a:fld>
            <a:endParaRPr lang="nl-NL"/>
          </a:p>
        </p:txBody>
      </p:sp>
    </p:spTree>
    <p:extLst>
      <p:ext uri="{BB962C8B-B14F-4D97-AF65-F5344CB8AC3E}">
        <p14:creationId xmlns:p14="http://schemas.microsoft.com/office/powerpoint/2010/main" val="1198956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Toelichting: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De lichte expert ondersteuning die via de helpdesk kan worden aangevraagd is max 2 dagdelen.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 GKA is </a:t>
            </a:r>
            <a:r>
              <a:rPr lang="nl-NL" sz="1200" dirty="0"/>
              <a:t>voor gemeenten die willen inzetten op gelijke kansen en daar NP Onderwijs aan koppelen. Die hier wellicht zelf al mee bezig zijn, en dit impuls willen geven met ondersteuning vanuit GKA.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-Gedragswerk ondersteuning is voor beperkt aantal casussen dus niet generiek. Gericht op vlottrekken </a:t>
            </a:r>
            <a:r>
              <a:rPr lang="nl-NL" sz="1200" dirty="0" err="1"/>
              <a:t>oza</a:t>
            </a:r>
            <a:r>
              <a:rPr lang="nl-NL" sz="1200" dirty="0"/>
              <a:t> of andere vorm van terug naar onderwijs brengen van niet ingeschreven kinderen.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 Ondersteuning voor kleine gemeenten is voor die gemeenten die nog zoekende zijn maar wel een grote achterstandsvraagstukken </a:t>
            </a:r>
            <a:r>
              <a:rPr lang="nl-NL" sz="1200" dirty="0" err="1"/>
              <a:t>cq</a:t>
            </a:r>
            <a:r>
              <a:rPr lang="nl-NL" sz="1200" dirty="0"/>
              <a:t> veel leerlingen met risico op achterstand hebben (en dus niet met een GKA bezig zijn). </a:t>
            </a:r>
          </a:p>
          <a:p>
            <a:endParaRPr lang="nl-NL" dirty="0"/>
          </a:p>
        </p:txBody>
      </p:sp>
      <p:sp>
        <p:nvSpPr>
          <p:cNvPr id="4" name="Tijdelijke aanduiding voor dianummer 3"/>
          <p:cNvSpPr>
            <a:spLocks noGrp="1"/>
          </p:cNvSpPr>
          <p:nvPr>
            <p:ph type="sldNum" sz="quarter" idx="5"/>
          </p:nvPr>
        </p:nvSpPr>
        <p:spPr/>
        <p:txBody>
          <a:bodyPr/>
          <a:lstStyle/>
          <a:p>
            <a:fld id="{4213B8BC-D8C5-4B33-B5A5-D5EC5D998100}" type="slidenum">
              <a:rPr lang="nl-NL" smtClean="0"/>
              <a:pPr/>
              <a:t>11</a:t>
            </a:fld>
            <a:endParaRPr lang="nl-NL"/>
          </a:p>
        </p:txBody>
      </p:sp>
    </p:spTree>
    <p:extLst>
      <p:ext uri="{BB962C8B-B14F-4D97-AF65-F5344CB8AC3E}">
        <p14:creationId xmlns:p14="http://schemas.microsoft.com/office/powerpoint/2010/main" val="335122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Handreiking wellicht al beschikbaar, dan linken. </a:t>
            </a:r>
          </a:p>
        </p:txBody>
      </p:sp>
      <p:sp>
        <p:nvSpPr>
          <p:cNvPr id="4" name="Tijdelijke aanduiding voor dianummer 3"/>
          <p:cNvSpPr>
            <a:spLocks noGrp="1"/>
          </p:cNvSpPr>
          <p:nvPr>
            <p:ph type="sldNum" sz="quarter" idx="5"/>
          </p:nvPr>
        </p:nvSpPr>
        <p:spPr/>
        <p:txBody>
          <a:bodyPr/>
          <a:lstStyle/>
          <a:p>
            <a:fld id="{4213B8BC-D8C5-4B33-B5A5-D5EC5D998100}" type="slidenum">
              <a:rPr lang="nl-NL" smtClean="0"/>
              <a:pPr/>
              <a:t>12</a:t>
            </a:fld>
            <a:endParaRPr lang="nl-NL"/>
          </a:p>
        </p:txBody>
      </p:sp>
    </p:spTree>
    <p:extLst>
      <p:ext uri="{BB962C8B-B14F-4D97-AF65-F5344CB8AC3E}">
        <p14:creationId xmlns:p14="http://schemas.microsoft.com/office/powerpoint/2010/main" val="211922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4213B8BC-D8C5-4B33-B5A5-D5EC5D998100}"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Mbt</a:t>
            </a:r>
            <a:r>
              <a:rPr lang="nl-NL" dirty="0"/>
              <a:t> peiling onder scholen: ter informatie. De vragenlijst voor scholen is te vinden op de </a:t>
            </a:r>
            <a:r>
              <a:rPr lang="nl-NL" dirty="0" err="1"/>
              <a:t>nponderwijs</a:t>
            </a:r>
            <a:r>
              <a:rPr lang="nl-NL" dirty="0"/>
              <a:t> site. Bedoeld om inzicht in voortgang te krijgen. </a:t>
            </a:r>
          </a:p>
          <a:p>
            <a:r>
              <a:rPr lang="nl-NL" dirty="0"/>
              <a:t>De regeling SPUK volgt (meer info over </a:t>
            </a:r>
            <a:r>
              <a:rPr lang="nl-NL" dirty="0" err="1"/>
              <a:t>financien</a:t>
            </a:r>
            <a:r>
              <a:rPr lang="nl-NL" dirty="0"/>
              <a:t> volgt in sheet 5 en 6)</a:t>
            </a:r>
          </a:p>
        </p:txBody>
      </p:sp>
      <p:sp>
        <p:nvSpPr>
          <p:cNvPr id="4" name="Tijdelijke aanduiding voor dianummer 3"/>
          <p:cNvSpPr>
            <a:spLocks noGrp="1"/>
          </p:cNvSpPr>
          <p:nvPr>
            <p:ph type="sldNum" sz="quarter" idx="5"/>
          </p:nvPr>
        </p:nvSpPr>
        <p:spPr/>
        <p:txBody>
          <a:bodyPr/>
          <a:lstStyle/>
          <a:p>
            <a:fld id="{4213B8BC-D8C5-4B33-B5A5-D5EC5D998100}" type="slidenum">
              <a:rPr lang="nl-NL" smtClean="0"/>
              <a:pPr/>
              <a:t>3</a:t>
            </a:fld>
            <a:endParaRPr lang="nl-NL"/>
          </a:p>
        </p:txBody>
      </p:sp>
    </p:spTree>
    <p:extLst>
      <p:ext uri="{BB962C8B-B14F-4D97-AF65-F5344CB8AC3E}">
        <p14:creationId xmlns:p14="http://schemas.microsoft.com/office/powerpoint/2010/main" val="2904834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Toelichting:</a:t>
            </a:r>
          </a:p>
          <a:p>
            <a:r>
              <a:rPr lang="nl-NL" dirty="0"/>
              <a:t> Er gaat een groot aantal verschillende herstel en ondersteuningspakketten naar gemeenten. </a:t>
            </a:r>
          </a:p>
          <a:p>
            <a:r>
              <a:rPr lang="nl-NL" dirty="0"/>
              <a:t>Deze plaat geeft een overzicht in vogelvlucht qua bedragen. De brief van juni van VWS/OCW gaat hier dieper op in.</a:t>
            </a:r>
          </a:p>
          <a:p>
            <a:r>
              <a:rPr lang="nl-NL" dirty="0"/>
              <a:t>Ook via www.nji.nl meer info over de verschillende onderdelen.  </a:t>
            </a:r>
          </a:p>
        </p:txBody>
      </p:sp>
      <p:sp>
        <p:nvSpPr>
          <p:cNvPr id="4" name="Tijdelijke aanduiding voor dianummer 3"/>
          <p:cNvSpPr>
            <a:spLocks noGrp="1"/>
          </p:cNvSpPr>
          <p:nvPr>
            <p:ph type="sldNum" sz="quarter" idx="5"/>
          </p:nvPr>
        </p:nvSpPr>
        <p:spPr/>
        <p:txBody>
          <a:bodyPr/>
          <a:lstStyle/>
          <a:p>
            <a:fld id="{4213B8BC-D8C5-4B33-B5A5-D5EC5D998100}" type="slidenum">
              <a:rPr lang="nl-NL" smtClean="0"/>
              <a:pPr/>
              <a:t>4</a:t>
            </a:fld>
            <a:endParaRPr lang="nl-NL"/>
          </a:p>
        </p:txBody>
      </p:sp>
    </p:spTree>
    <p:extLst>
      <p:ext uri="{BB962C8B-B14F-4D97-AF65-F5344CB8AC3E}">
        <p14:creationId xmlns:p14="http://schemas.microsoft.com/office/powerpoint/2010/main" val="4087799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r>
              <a:rPr lang="nl-NL" dirty="0"/>
              <a:t>OCW schuift bij alle kringen aan om vragen te beantwoorden. De kenniskringleiders doen het verhaal </a:t>
            </a:r>
            <a:r>
              <a:rPr lang="nl-NL" dirty="0" err="1"/>
              <a:t>adhv</a:t>
            </a:r>
            <a:r>
              <a:rPr lang="nl-NL" dirty="0"/>
              <a:t> de sheets.</a:t>
            </a:r>
          </a:p>
          <a:p>
            <a:endParaRPr lang="nl-NL" dirty="0"/>
          </a:p>
          <a:p>
            <a:r>
              <a:rPr lang="nl-NL" dirty="0"/>
              <a:t>Overall doel/bestedingsdoel: moet bijdragen aan het terugdringen van vertragingen (cognitief/welbevinden) als gevolg van corona</a:t>
            </a:r>
          </a:p>
          <a:p>
            <a:endParaRPr lang="nl-NL" dirty="0"/>
          </a:p>
          <a:p>
            <a:r>
              <a:rPr lang="nl-NL" dirty="0"/>
              <a:t>Toelichting bij doelen:</a:t>
            </a:r>
          </a:p>
          <a:p>
            <a:r>
              <a:rPr lang="nl-NL" dirty="0"/>
              <a:t>(</a:t>
            </a:r>
            <a:r>
              <a:rPr lang="nl-NL" dirty="0" err="1"/>
              <a:t>Bovenschoolse</a:t>
            </a:r>
            <a:r>
              <a:rPr lang="nl-NL" dirty="0"/>
              <a:t>) maatregelen:</a:t>
            </a:r>
          </a:p>
          <a:p>
            <a:r>
              <a:rPr lang="nl-NL" dirty="0"/>
              <a:t> (</a:t>
            </a:r>
            <a:r>
              <a:rPr lang="nl-NL" dirty="0" err="1"/>
              <a:t>Bovenschoolse</a:t>
            </a:r>
            <a:r>
              <a:rPr lang="nl-NL" dirty="0"/>
              <a:t>) maatregelen die nodig zijn om COVID-19 vertragingen in te halen bij kinderen, en waarvan u en scholen in gezamenlijk overleg constateren dat de gemeente hier een toegevoegde waarde heeft, zoals de organisatie van een zomerschool, bijles, huiswerkbegeleiding, voorleeshulp thuis, activiteiten op het terrein van sport/cultuur/techniek, ouderbetrokkenheid, (</a:t>
            </a:r>
            <a:r>
              <a:rPr lang="nl-NL" dirty="0" err="1"/>
              <a:t>bovenschoolse</a:t>
            </a:r>
            <a:r>
              <a:rPr lang="nl-NL" dirty="0"/>
              <a:t>) samenwerking met universiteiten, hbo- en mbo-instellingen waar het gaat om professionalisering van schoolleiders en docenten. Gemeenten kunnen deze activiteiten in samenwerking met andere partijen zoals kinderopvang, bibliotheken, sport, cultuur vormgeven. </a:t>
            </a:r>
          </a:p>
          <a:p>
            <a:endParaRPr lang="nl-NL" dirty="0"/>
          </a:p>
          <a:p>
            <a:r>
              <a:rPr lang="nl-NL" dirty="0"/>
              <a:t>Voorschoolse periode </a:t>
            </a:r>
          </a:p>
          <a:p>
            <a:r>
              <a:rPr lang="nl-NL" dirty="0"/>
              <a:t>Maatregelen gericht op het inhalen van vertragingen opgelopen door COVID-19 in de voorschoolse periode, zoals het inhalen van uren voorschoolse educatie, extra begeleiding in de groep, en extra inspanningen gericht op de toeleiding van kinderen. Het gaat bij deze activiteit om kinderen die in aanmerking komen voor voorschoolse educatie en al geïndiceerd zijn, maar ook kinderen die wel onder de VE-doelgroep vallen volgens de gemeente, maar nog niet geïndiceerd zijn. </a:t>
            </a:r>
          </a:p>
          <a:p>
            <a:endParaRPr lang="nl-NL" dirty="0"/>
          </a:p>
          <a:p>
            <a:r>
              <a:rPr lang="nl-NL" dirty="0"/>
              <a:t>Zorg en welzijn </a:t>
            </a:r>
          </a:p>
          <a:p>
            <a:r>
              <a:rPr lang="nl-NL" dirty="0"/>
              <a:t>Maatregelen gericht op zorg en welzijn in de school of in de verlengde leertijd om vertragingen op sociaal en emotioneel vlak als gevolg van COVID-19 in te halen, zoals extra jeugdhulp in de school of schoolmaatschappelijk werk, de M@ZL aanpak bij ziekteverzuim, zorg en welzijn in de zomerschool. Het gaat hier om aanvullende interventies of extra beschikbaarheid van zorg op school naast de reguliere verantwoordelijkheden en inzet van de gemeenten voor de jeugd (vanuit de Jeugdwet) die uit gezamenlijk overleg tussen u en schoolbesturen en op basis van analyse van de vertragingen nodig worden geacht. </a:t>
            </a:r>
          </a:p>
          <a:p>
            <a:endParaRPr lang="nl-NL" dirty="0"/>
          </a:p>
          <a:p>
            <a:r>
              <a:rPr lang="nl-NL" dirty="0"/>
              <a:t>Bevorderen samenwerking in de gemeente </a:t>
            </a:r>
          </a:p>
          <a:p>
            <a:r>
              <a:rPr lang="nl-NL" dirty="0"/>
              <a:t>Maatregelen gericht op het bevorderen van lokale (en regionale) samenwerking tussen schoolbesturen, samenwerkingsverbanden passend onderwijs, en andere lokale partijen ten behoeve van de aanpak van COVID-19 vertragingen en een integrale ondersteuning van jongeren op sociaal, emotioneel, executief en cognitief vlak. Het gaat hier bijvoorbeeld om het bevorderen van de inzet van pedagogisch medewerkers en jeugdartsen in het onderwijs. </a:t>
            </a:r>
          </a:p>
          <a:p>
            <a:endParaRPr lang="nl-NL" dirty="0"/>
          </a:p>
          <a:p>
            <a:r>
              <a:rPr lang="nl-NL" dirty="0"/>
              <a:t>Thuiszitters </a:t>
            </a:r>
          </a:p>
          <a:p>
            <a:r>
              <a:rPr lang="nl-NL" dirty="0"/>
              <a:t>Maatregelen gericht op het betrekken van (dreigende) thuiszitters bij de aanpak van het inlopen van vertragingen als gevolg van COVID-19, zowel thuiszitters met (langdurig) relatief verzuim als de groep thuiszitters met absoluut verzuim. U kunt deze kinderen en jongeren verbinden met school bijvoorbeeld door samenwerking tussen onderwijs en zorg te bevorderen of deelname te bevorderen van deze groep aan activiteiten van de gemeente of school. </a:t>
            </a:r>
          </a:p>
          <a:p>
            <a:endParaRPr lang="nl-NL" dirty="0"/>
          </a:p>
          <a:p>
            <a:r>
              <a:rPr lang="nl-NL" dirty="0"/>
              <a:t>Kosten voor tijdelijke extra huur van bestaande (onderwijs)huisvesting voor de uitvoering van maatregelen die scholen of gemeenten in het kader van het NP onderwijs nemen. </a:t>
            </a:r>
          </a:p>
          <a:p>
            <a:r>
              <a:rPr lang="nl-NL" dirty="0"/>
              <a:t>Wanneer gemeenten en scholen in overleg vaststellen dat een interventie op schoolniveau niet georganiseerd kan worden vanwege een gebrek aan adequate huisvesting, dan kan een gemeente tijdelijk voorzien in de huisvestingsbehoefte door middel van het bijdragen aan de kosten voor de tijdelijke huur van een bestaande locatie. Ook kunnen huisvestingskosten ontstaan door gemeentelijke maatregelen in het kader van het NP Onderwijs. </a:t>
            </a:r>
          </a:p>
          <a:p>
            <a:endParaRPr lang="nl-NL" dirty="0"/>
          </a:p>
          <a:p>
            <a:r>
              <a:rPr lang="nl-NL" dirty="0"/>
              <a:t> Kosten voor ambtelijke capaciteit van de gemeente (totale werkgeverslasten) of de inkoop van expertise voor het NP Onderwijs. </a:t>
            </a:r>
          </a:p>
          <a:p>
            <a:r>
              <a:rPr lang="nl-NL" dirty="0"/>
              <a:t>Dit betreft ook het opstellen van een lokaal beeld van hoe het met kinderen gaat t.a.v.de leervertragingen en hun welbevinden, het analyseren van de plannen en voorgestelde interventies van de scholen, het ontwikkelen en uitvoeren van een aanvullende gemeentelijke aanpak ter bestrijding van deze vertragingen aanvullend op de voorgenomen interventies van scholen, het signaleren van scholen die moeite hebben met het bestrijden van de vertragingen en het doorverwijzen van deze scholen naar de landelijke ondersteuning uit het NP Onderwijs. </a:t>
            </a:r>
          </a:p>
        </p:txBody>
      </p:sp>
      <p:sp>
        <p:nvSpPr>
          <p:cNvPr id="4" name="Tijdelijke aanduiding voor dianummer 3"/>
          <p:cNvSpPr>
            <a:spLocks noGrp="1"/>
          </p:cNvSpPr>
          <p:nvPr>
            <p:ph type="sldNum" sz="quarter" idx="5"/>
          </p:nvPr>
        </p:nvSpPr>
        <p:spPr/>
        <p:txBody>
          <a:bodyPr/>
          <a:lstStyle/>
          <a:p>
            <a:fld id="{4213B8BC-D8C5-4B33-B5A5-D5EC5D998100}" type="slidenum">
              <a:rPr lang="nl-NL" smtClean="0"/>
              <a:pPr/>
              <a:t>5</a:t>
            </a:fld>
            <a:endParaRPr lang="nl-NL"/>
          </a:p>
        </p:txBody>
      </p:sp>
    </p:spTree>
    <p:extLst>
      <p:ext uri="{BB962C8B-B14F-4D97-AF65-F5344CB8AC3E}">
        <p14:creationId xmlns:p14="http://schemas.microsoft.com/office/powerpoint/2010/main" val="45781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Mbt</a:t>
            </a:r>
            <a:r>
              <a:rPr lang="nl-NL" dirty="0"/>
              <a:t> monitoring en evaluatie: gaat om o.a. deelname aan de monitor implementatie van NPO middelen (</a:t>
            </a:r>
            <a:r>
              <a:rPr lang="nl-NL" dirty="0" err="1"/>
              <a:t>ws</a:t>
            </a:r>
            <a:r>
              <a:rPr lang="nl-NL" dirty="0"/>
              <a:t> onder een deel van de gemeenten). Bedoeling bij alle uitvraag onder onderwijs en gemeenten is dat het met minimale belasting is. Verschillende manieren van bevragen (dus implementatiemonitor maar mogelijk ook kleine korte vragen vanuit Dus-i). Is geen van alle bedoeld als verantwoording. Geen individuele beoordeling. </a:t>
            </a:r>
          </a:p>
          <a:p>
            <a:endParaRPr lang="nl-NL" dirty="0"/>
          </a:p>
          <a:p>
            <a:r>
              <a:rPr lang="nl-NL" dirty="0" err="1"/>
              <a:t>Mbt</a:t>
            </a:r>
            <a:r>
              <a:rPr lang="nl-NL" dirty="0"/>
              <a:t> eindverantwoording: </a:t>
            </a:r>
            <a:r>
              <a:rPr lang="nl-NL" dirty="0">
                <a:highlight>
                  <a:srgbClr val="FFFF00"/>
                </a:highlight>
              </a:rPr>
              <a:t>hier volgt nog meer informatie over van OCW; zodra we die hebben delen we dit [dit kan op moment van kenniskring al duidelijk zijn! we mailen dit door]. </a:t>
            </a:r>
          </a:p>
        </p:txBody>
      </p:sp>
      <p:sp>
        <p:nvSpPr>
          <p:cNvPr id="4" name="Tijdelijke aanduiding voor dianummer 3"/>
          <p:cNvSpPr>
            <a:spLocks noGrp="1"/>
          </p:cNvSpPr>
          <p:nvPr>
            <p:ph type="sldNum" sz="quarter" idx="5"/>
          </p:nvPr>
        </p:nvSpPr>
        <p:spPr/>
        <p:txBody>
          <a:bodyPr/>
          <a:lstStyle/>
          <a:p>
            <a:fld id="{4213B8BC-D8C5-4B33-B5A5-D5EC5D998100}" type="slidenum">
              <a:rPr lang="nl-NL" smtClean="0"/>
              <a:pPr/>
              <a:t>6</a:t>
            </a:fld>
            <a:endParaRPr lang="nl-NL"/>
          </a:p>
        </p:txBody>
      </p:sp>
    </p:spTree>
    <p:extLst>
      <p:ext uri="{BB962C8B-B14F-4D97-AF65-F5344CB8AC3E}">
        <p14:creationId xmlns:p14="http://schemas.microsoft.com/office/powerpoint/2010/main" val="450808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NB. Handreiking mogelijk al af voorafgaand aan kring. Dan tekst aanpassen. </a:t>
            </a:r>
          </a:p>
          <a:p>
            <a:endParaRPr lang="nl-NL" dirty="0"/>
          </a:p>
          <a:p>
            <a:endParaRPr lang="nl-NL" dirty="0"/>
          </a:p>
          <a:p>
            <a:r>
              <a:rPr lang="nl-NL" dirty="0" err="1"/>
              <a:t>Mbt</a:t>
            </a:r>
            <a:endParaRPr lang="nl-NL" dirty="0"/>
          </a:p>
          <a:p>
            <a:pPr>
              <a:buFontTx/>
              <a:buChar char="-"/>
            </a:pPr>
            <a:r>
              <a:rPr lang="nl-NL" sz="1200" dirty="0"/>
              <a:t>Ruime meerderheid (driekwart) van de GOAB-gemeenten waren zich rond de zomer nog aan het oriënteren.</a:t>
            </a:r>
          </a:p>
          <a:p>
            <a:pPr>
              <a:buFontTx/>
              <a:buChar char="-"/>
            </a:pPr>
            <a:r>
              <a:rPr lang="nl-NL" sz="1200" dirty="0"/>
              <a:t>Meeste vragen over (hoogte en) voorwaarden besteding middelen, het tijdspad en de samenhang met andere steunpakketten</a:t>
            </a:r>
          </a:p>
          <a:p>
            <a:pPr marL="0" marR="0" lvl="0" indent="0" algn="l" defTabSz="914400" rtl="0" eaLnBrk="1" fontAlgn="auto" latinLnBrk="0" hangingPunct="1">
              <a:lnSpc>
                <a:spcPct val="100000"/>
              </a:lnSpc>
              <a:spcBef>
                <a:spcPts val="0"/>
              </a:spcBef>
              <a:spcAft>
                <a:spcPts val="0"/>
              </a:spcAft>
              <a:buClrTx/>
              <a:buSzTx/>
              <a:buFontTx/>
              <a:buChar char="-"/>
              <a:tabLst/>
              <a:defRPr/>
            </a:pPr>
            <a:r>
              <a:rPr lang="nl-NL" sz="1200" dirty="0"/>
              <a:t>&gt; </a:t>
            </a:r>
            <a:r>
              <a:rPr lang="nl-NL" dirty="0"/>
              <a:t>Dit komt uit onze uitvraag bij de aanmelding voor deze bijeenkomsten</a:t>
            </a:r>
          </a:p>
          <a:p>
            <a:pPr>
              <a:buFontTx/>
              <a:buChar char="-"/>
            </a:pPr>
            <a:endParaRPr lang="nl-NL" dirty="0"/>
          </a:p>
        </p:txBody>
      </p:sp>
      <p:sp>
        <p:nvSpPr>
          <p:cNvPr id="4" name="Tijdelijke aanduiding voor dianummer 3"/>
          <p:cNvSpPr>
            <a:spLocks noGrp="1"/>
          </p:cNvSpPr>
          <p:nvPr>
            <p:ph type="sldNum" sz="quarter" idx="5"/>
          </p:nvPr>
        </p:nvSpPr>
        <p:spPr/>
        <p:txBody>
          <a:bodyPr/>
          <a:lstStyle/>
          <a:p>
            <a:fld id="{4213B8BC-D8C5-4B33-B5A5-D5EC5D998100}" type="slidenum">
              <a:rPr lang="nl-NL" smtClean="0"/>
              <a:pPr/>
              <a:t>7</a:t>
            </a:fld>
            <a:endParaRPr lang="nl-NL"/>
          </a:p>
        </p:txBody>
      </p:sp>
    </p:spTree>
    <p:extLst>
      <p:ext uri="{BB962C8B-B14F-4D97-AF65-F5344CB8AC3E}">
        <p14:creationId xmlns:p14="http://schemas.microsoft.com/office/powerpoint/2010/main" val="1826031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de </a:t>
            </a:r>
            <a:r>
              <a:rPr lang="nl-NL" dirty="0" err="1"/>
              <a:t>fieldlab</a:t>
            </a:r>
            <a:r>
              <a:rPr lang="nl-NL" dirty="0"/>
              <a:t> van 7 september met een klein aantal gemeenten die al stappen hebben gezet, blijkt verschil in tempo en aanpak.</a:t>
            </a:r>
          </a:p>
          <a:p>
            <a:r>
              <a:rPr lang="nl-NL" dirty="0"/>
              <a:t>Vaak: Uitvraag bij scholen, soms met soms zonder de scans of schoolplannen. Soms ook aangevuld door uitvraag onder de jeugd, </a:t>
            </a:r>
            <a:r>
              <a:rPr lang="nl-NL" dirty="0" err="1"/>
              <a:t>bijv</a:t>
            </a:r>
            <a:r>
              <a:rPr lang="nl-NL" dirty="0"/>
              <a:t> in Assen en </a:t>
            </a:r>
            <a:r>
              <a:rPr lang="nl-NL" dirty="0" err="1"/>
              <a:t>Brunnsum</a:t>
            </a:r>
            <a:r>
              <a:rPr lang="nl-NL" dirty="0"/>
              <a:t>. </a:t>
            </a:r>
          </a:p>
          <a:p>
            <a:r>
              <a:rPr lang="nl-NL" dirty="0"/>
              <a:t>Meestal via LEA het NPO deel opgepakt voor bestuurlijke afstemming. </a:t>
            </a:r>
          </a:p>
          <a:p>
            <a:endParaRPr lang="nl-NL" dirty="0"/>
          </a:p>
          <a:p>
            <a:r>
              <a:rPr lang="nl-NL" dirty="0"/>
              <a:t>Ondersteuning voor het vo – hoe organiseer je dat? Want regio functie of juist jouw leerlingen gaan naar </a:t>
            </a:r>
            <a:r>
              <a:rPr lang="nl-NL" dirty="0" err="1"/>
              <a:t>andeer</a:t>
            </a:r>
            <a:r>
              <a:rPr lang="nl-NL" dirty="0"/>
              <a:t> gemeenten. Pak je dit samen op?</a:t>
            </a:r>
          </a:p>
        </p:txBody>
      </p:sp>
      <p:sp>
        <p:nvSpPr>
          <p:cNvPr id="4" name="Tijdelijke aanduiding voor dianummer 3"/>
          <p:cNvSpPr>
            <a:spLocks noGrp="1"/>
          </p:cNvSpPr>
          <p:nvPr>
            <p:ph type="sldNum" sz="quarter" idx="5"/>
          </p:nvPr>
        </p:nvSpPr>
        <p:spPr/>
        <p:txBody>
          <a:bodyPr/>
          <a:lstStyle/>
          <a:p>
            <a:fld id="{4213B8BC-D8C5-4B33-B5A5-D5EC5D998100}" type="slidenum">
              <a:rPr lang="nl-NL" smtClean="0"/>
              <a:pPr/>
              <a:t>8</a:t>
            </a:fld>
            <a:endParaRPr lang="nl-NL"/>
          </a:p>
        </p:txBody>
      </p:sp>
    </p:spTree>
    <p:extLst>
      <p:ext uri="{BB962C8B-B14F-4D97-AF65-F5344CB8AC3E}">
        <p14:creationId xmlns:p14="http://schemas.microsoft.com/office/powerpoint/2010/main" val="2219580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13B8BC-D8C5-4B33-B5A5-D5EC5D998100}" type="slidenum">
              <a:rPr lang="nl-NL" smtClean="0"/>
              <a:pPr/>
              <a:t>9</a:t>
            </a:fld>
            <a:endParaRPr lang="nl-NL"/>
          </a:p>
        </p:txBody>
      </p:sp>
    </p:spTree>
    <p:extLst>
      <p:ext uri="{BB962C8B-B14F-4D97-AF65-F5344CB8AC3E}">
        <p14:creationId xmlns:p14="http://schemas.microsoft.com/office/powerpoint/2010/main" val="313914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dirty="0"/>
              <a:t>Klik om de stijl te bewerken</a:t>
            </a:r>
          </a:p>
        </p:txBody>
      </p:sp>
      <p:sp>
        <p:nvSpPr>
          <p:cNvPr id="3" name="Ondertitel 2"/>
          <p:cNvSpPr>
            <a:spLocks noGrp="1"/>
          </p:cNvSpPr>
          <p:nvPr>
            <p:ph type="subTitle" idx="1"/>
          </p:nvPr>
        </p:nvSpPr>
        <p:spPr>
          <a:xfrm>
            <a:off x="1403648" y="386104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8" name="Tijdelijke aanduiding voor tekst 7"/>
          <p:cNvSpPr>
            <a:spLocks noGrp="1"/>
          </p:cNvSpPr>
          <p:nvPr>
            <p:ph type="body" sz="quarter" idx="13" hasCustomPrompt="1"/>
          </p:nvPr>
        </p:nvSpPr>
        <p:spPr>
          <a:xfrm>
            <a:off x="179512" y="6237312"/>
            <a:ext cx="2232025" cy="360040"/>
          </a:xfrm>
        </p:spPr>
        <p:txBody>
          <a:bodyPr>
            <a:noAutofit/>
          </a:bodyPr>
          <a:lstStyle>
            <a:lvl1pPr marL="0" indent="0">
              <a:buNone/>
              <a:defRPr sz="1800">
                <a:solidFill>
                  <a:schemeClr val="bg1"/>
                </a:solidFill>
              </a:defRPr>
            </a:lvl1pPr>
          </a:lstStyle>
          <a:p>
            <a:pPr lvl="0"/>
            <a:r>
              <a:rPr lang="nl-NL" dirty="0"/>
              <a:t>Datum</a:t>
            </a:r>
          </a:p>
        </p:txBody>
      </p:sp>
      <p:sp>
        <p:nvSpPr>
          <p:cNvPr id="10" name="Tijdelijke aanduiding voor tekst 9"/>
          <p:cNvSpPr>
            <a:spLocks noGrp="1"/>
          </p:cNvSpPr>
          <p:nvPr>
            <p:ph type="body" sz="quarter" idx="14" hasCustomPrompt="1"/>
          </p:nvPr>
        </p:nvSpPr>
        <p:spPr>
          <a:xfrm>
            <a:off x="6156176" y="6021288"/>
            <a:ext cx="2592388" cy="836712"/>
          </a:xfrm>
        </p:spPr>
        <p:txBody>
          <a:bodyPr>
            <a:noAutofit/>
          </a:bodyPr>
          <a:lstStyle>
            <a:lvl1pPr marL="0" indent="0" algn="r">
              <a:buNone/>
              <a:defRPr sz="1800">
                <a:solidFill>
                  <a:schemeClr val="bg1"/>
                </a:solidFill>
              </a:defRPr>
            </a:lvl1pPr>
          </a:lstStyle>
          <a:p>
            <a:r>
              <a:rPr lang="nl-NL" dirty="0"/>
              <a:t>Naam</a:t>
            </a:r>
          </a:p>
          <a:p>
            <a:r>
              <a:rPr lang="nl-NL" dirty="0"/>
              <a:t>Contactgegevens</a:t>
            </a:r>
          </a:p>
        </p:txBody>
      </p:sp>
    </p:spTree>
    <p:extLst>
      <p:ext uri="{BB962C8B-B14F-4D97-AF65-F5344CB8AC3E}">
        <p14:creationId xmlns:p14="http://schemas.microsoft.com/office/powerpoint/2010/main" val="3603522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67544" y="6005053"/>
            <a:ext cx="2133600" cy="365125"/>
          </a:xfrm>
          <a:prstGeom prst="rect">
            <a:avLst/>
          </a:prstGeom>
        </p:spPr>
        <p:txBody>
          <a:bodyPr/>
          <a:lstStyle/>
          <a:p>
            <a:fld id="{236AC199-9482-441B-B9EC-5B9D494825EE}" type="datetimeFigureOut">
              <a:rPr lang="nl-NL" smtClean="0"/>
              <a:pPr/>
              <a:t>18-1-2022</a:t>
            </a:fld>
            <a:endParaRPr lang="nl-NL"/>
          </a:p>
        </p:txBody>
      </p:sp>
      <p:sp>
        <p:nvSpPr>
          <p:cNvPr id="5" name="Tijdelijke aanduiding voor voettekst 4"/>
          <p:cNvSpPr>
            <a:spLocks noGrp="1"/>
          </p:cNvSpPr>
          <p:nvPr>
            <p:ph type="ftr" sz="quarter" idx="11"/>
          </p:nvPr>
        </p:nvSpPr>
        <p:spPr>
          <a:xfrm>
            <a:off x="4489698" y="5545774"/>
            <a:ext cx="360040" cy="864096"/>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1790328" y="5764181"/>
            <a:ext cx="1773560" cy="846869"/>
          </a:xfrm>
          <a:prstGeom prst="rect">
            <a:avLst/>
          </a:prstGeom>
        </p:spPr>
        <p:txBody>
          <a:bodyPr/>
          <a:lstStyle/>
          <a:p>
            <a:fld id="{5FF7CC98-7642-4BCD-A3C1-C8256B60A87D}" type="slidenum">
              <a:rPr lang="nl-NL" smtClean="0"/>
              <a:pPr/>
              <a:t>‹nr.›</a:t>
            </a:fld>
            <a:endParaRPr lang="nl-NL"/>
          </a:p>
        </p:txBody>
      </p:sp>
    </p:spTree>
    <p:extLst>
      <p:ext uri="{BB962C8B-B14F-4D97-AF65-F5344CB8AC3E}">
        <p14:creationId xmlns:p14="http://schemas.microsoft.com/office/powerpoint/2010/main" val="3058853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a:xfrm>
            <a:off x="467544" y="6005053"/>
            <a:ext cx="2133600" cy="365125"/>
          </a:xfrm>
          <a:prstGeom prst="rect">
            <a:avLst/>
          </a:prstGeom>
        </p:spPr>
        <p:txBody>
          <a:bodyPr/>
          <a:lstStyle/>
          <a:p>
            <a:fld id="{236AC199-9482-441B-B9EC-5B9D494825EE}" type="datetimeFigureOut">
              <a:rPr lang="nl-NL" smtClean="0"/>
              <a:pPr/>
              <a:t>18-1-2022</a:t>
            </a:fld>
            <a:endParaRPr lang="nl-NL"/>
          </a:p>
        </p:txBody>
      </p:sp>
      <p:sp>
        <p:nvSpPr>
          <p:cNvPr id="4" name="Tijdelijke aanduiding voor voettekst 3"/>
          <p:cNvSpPr>
            <a:spLocks noGrp="1"/>
          </p:cNvSpPr>
          <p:nvPr>
            <p:ph type="ftr" sz="quarter" idx="11"/>
          </p:nvPr>
        </p:nvSpPr>
        <p:spPr>
          <a:xfrm>
            <a:off x="4489698" y="5545774"/>
            <a:ext cx="360040" cy="864096"/>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1790328" y="5764181"/>
            <a:ext cx="1773560" cy="846869"/>
          </a:xfrm>
          <a:prstGeom prst="rect">
            <a:avLst/>
          </a:prstGeom>
        </p:spPr>
        <p:txBody>
          <a:bodyPr/>
          <a:lstStyle/>
          <a:p>
            <a:fld id="{5FF7CC98-7642-4BCD-A3C1-C8256B60A87D}" type="slidenum">
              <a:rPr lang="nl-NL" smtClean="0"/>
              <a:pPr/>
              <a:t>‹nr.›</a:t>
            </a:fld>
            <a:endParaRPr lang="nl-NL"/>
          </a:p>
        </p:txBody>
      </p:sp>
    </p:spTree>
    <p:extLst>
      <p:ext uri="{BB962C8B-B14F-4D97-AF65-F5344CB8AC3E}">
        <p14:creationId xmlns:p14="http://schemas.microsoft.com/office/powerpoint/2010/main" val="3994292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67544" y="6005053"/>
            <a:ext cx="2133600" cy="365125"/>
          </a:xfrm>
          <a:prstGeom prst="rect">
            <a:avLst/>
          </a:prstGeom>
        </p:spPr>
        <p:txBody>
          <a:bodyPr/>
          <a:lstStyle/>
          <a:p>
            <a:fld id="{236AC199-9482-441B-B9EC-5B9D494825EE}" type="datetimeFigureOut">
              <a:rPr lang="nl-NL" smtClean="0"/>
              <a:pPr/>
              <a:t>18-1-2022</a:t>
            </a:fld>
            <a:endParaRPr lang="nl-NL"/>
          </a:p>
        </p:txBody>
      </p:sp>
      <p:sp>
        <p:nvSpPr>
          <p:cNvPr id="3" name="Tijdelijke aanduiding voor voettekst 2"/>
          <p:cNvSpPr>
            <a:spLocks noGrp="1"/>
          </p:cNvSpPr>
          <p:nvPr>
            <p:ph type="ftr" sz="quarter" idx="11"/>
          </p:nvPr>
        </p:nvSpPr>
        <p:spPr>
          <a:xfrm>
            <a:off x="4489698" y="5545774"/>
            <a:ext cx="360040" cy="864096"/>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1790328" y="5764181"/>
            <a:ext cx="1773560" cy="846869"/>
          </a:xfrm>
          <a:prstGeom prst="rect">
            <a:avLst/>
          </a:prstGeom>
        </p:spPr>
        <p:txBody>
          <a:bodyPr/>
          <a:lstStyle/>
          <a:p>
            <a:fld id="{5FF7CC98-7642-4BCD-A3C1-C8256B60A87D}" type="slidenum">
              <a:rPr lang="nl-NL" smtClean="0"/>
              <a:pPr/>
              <a:t>‹nr.›</a:t>
            </a:fld>
            <a:endParaRPr lang="nl-NL"/>
          </a:p>
        </p:txBody>
      </p:sp>
    </p:spTree>
    <p:extLst>
      <p:ext uri="{BB962C8B-B14F-4D97-AF65-F5344CB8AC3E}">
        <p14:creationId xmlns:p14="http://schemas.microsoft.com/office/powerpoint/2010/main" val="299721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tekst 7"/>
          <p:cNvSpPr>
            <a:spLocks noGrp="1"/>
          </p:cNvSpPr>
          <p:nvPr>
            <p:ph type="body" sz="quarter" idx="13" hasCustomPrompt="1"/>
          </p:nvPr>
        </p:nvSpPr>
        <p:spPr>
          <a:xfrm>
            <a:off x="179512" y="6237312"/>
            <a:ext cx="2232025" cy="360040"/>
          </a:xfrm>
        </p:spPr>
        <p:txBody>
          <a:bodyPr>
            <a:normAutofit/>
          </a:bodyPr>
          <a:lstStyle>
            <a:lvl1pPr marL="0" indent="0">
              <a:buNone/>
              <a:defRPr sz="1400">
                <a:solidFill>
                  <a:schemeClr val="bg1"/>
                </a:solidFill>
              </a:defRPr>
            </a:lvl1pPr>
          </a:lstStyle>
          <a:p>
            <a:pPr lvl="0"/>
            <a:r>
              <a:rPr lang="nl-NL" dirty="0"/>
              <a:t>Datum</a:t>
            </a:r>
          </a:p>
        </p:txBody>
      </p:sp>
      <p:sp>
        <p:nvSpPr>
          <p:cNvPr id="8" name="Tijdelijke aanduiding voor tekst 9"/>
          <p:cNvSpPr>
            <a:spLocks noGrp="1"/>
          </p:cNvSpPr>
          <p:nvPr>
            <p:ph type="body" sz="quarter" idx="14" hasCustomPrompt="1"/>
          </p:nvPr>
        </p:nvSpPr>
        <p:spPr>
          <a:xfrm>
            <a:off x="6156176" y="6093296"/>
            <a:ext cx="2592388" cy="648271"/>
          </a:xfrm>
        </p:spPr>
        <p:txBody>
          <a:bodyPr/>
          <a:lstStyle>
            <a:lvl1pPr marL="0" indent="0" algn="r">
              <a:buNone/>
              <a:defRPr sz="1400">
                <a:solidFill>
                  <a:schemeClr val="bg1"/>
                </a:solidFill>
              </a:defRPr>
            </a:lvl1pPr>
          </a:lstStyle>
          <a:p>
            <a:r>
              <a:rPr lang="nl-NL" dirty="0"/>
              <a:t>Naam</a:t>
            </a:r>
          </a:p>
          <a:p>
            <a:r>
              <a:rPr lang="nl-NL" dirty="0"/>
              <a:t>Contactgegevens</a:t>
            </a:r>
          </a:p>
        </p:txBody>
      </p:sp>
    </p:spTree>
    <p:extLst>
      <p:ext uri="{BB962C8B-B14F-4D97-AF65-F5344CB8AC3E}">
        <p14:creationId xmlns:p14="http://schemas.microsoft.com/office/powerpoint/2010/main" val="305369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6" name="Tijdelijke aanduiding voor tekst 7"/>
          <p:cNvSpPr>
            <a:spLocks noGrp="1"/>
          </p:cNvSpPr>
          <p:nvPr>
            <p:ph type="body" sz="quarter" idx="13" hasCustomPrompt="1"/>
          </p:nvPr>
        </p:nvSpPr>
        <p:spPr>
          <a:xfrm>
            <a:off x="179512" y="6237312"/>
            <a:ext cx="2232025" cy="360040"/>
          </a:xfrm>
        </p:spPr>
        <p:txBody>
          <a:bodyPr>
            <a:normAutofit/>
          </a:bodyPr>
          <a:lstStyle>
            <a:lvl1pPr marL="0" indent="0">
              <a:buNone/>
              <a:defRPr sz="1400">
                <a:solidFill>
                  <a:schemeClr val="bg1"/>
                </a:solidFill>
              </a:defRPr>
            </a:lvl1pPr>
          </a:lstStyle>
          <a:p>
            <a:pPr lvl="0"/>
            <a:r>
              <a:rPr lang="nl-NL" dirty="0"/>
              <a:t>Datum</a:t>
            </a:r>
          </a:p>
        </p:txBody>
      </p:sp>
      <p:sp>
        <p:nvSpPr>
          <p:cNvPr id="7" name="Tijdelijke aanduiding voor tekst 9"/>
          <p:cNvSpPr>
            <a:spLocks noGrp="1"/>
          </p:cNvSpPr>
          <p:nvPr>
            <p:ph type="body" sz="quarter" idx="14" hasCustomPrompt="1"/>
          </p:nvPr>
        </p:nvSpPr>
        <p:spPr>
          <a:xfrm>
            <a:off x="6156176" y="6093296"/>
            <a:ext cx="2592388" cy="648271"/>
          </a:xfrm>
        </p:spPr>
        <p:txBody>
          <a:bodyPr/>
          <a:lstStyle>
            <a:lvl1pPr marL="0" indent="0" algn="r">
              <a:buNone/>
              <a:defRPr sz="1400">
                <a:solidFill>
                  <a:schemeClr val="bg1"/>
                </a:solidFill>
              </a:defRPr>
            </a:lvl1pPr>
          </a:lstStyle>
          <a:p>
            <a:r>
              <a:rPr lang="nl-NL" dirty="0"/>
              <a:t>Naam</a:t>
            </a:r>
          </a:p>
          <a:p>
            <a:r>
              <a:rPr lang="nl-NL" dirty="0"/>
              <a:t>Contactgegevens</a:t>
            </a:r>
          </a:p>
        </p:txBody>
      </p:sp>
    </p:spTree>
    <p:extLst>
      <p:ext uri="{BB962C8B-B14F-4D97-AF65-F5344CB8AC3E}">
        <p14:creationId xmlns:p14="http://schemas.microsoft.com/office/powerpoint/2010/main" val="308787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a:xfrm>
            <a:off x="1619672" y="6166306"/>
            <a:ext cx="2133600" cy="365125"/>
          </a:xfrm>
        </p:spPr>
        <p:txBody>
          <a:bodyPr/>
          <a:lstStyle>
            <a:lvl1pPr>
              <a:defRPr/>
            </a:lvl1pPr>
          </a:lstStyle>
          <a:p>
            <a:r>
              <a:rPr lang="nl-NL" dirty="0"/>
              <a:t> </a:t>
            </a:r>
          </a:p>
        </p:txBody>
      </p:sp>
      <p:sp>
        <p:nvSpPr>
          <p:cNvPr id="5" name="Tijdelijke aanduiding voor voettekst 4"/>
          <p:cNvSpPr>
            <a:spLocks noGrp="1"/>
          </p:cNvSpPr>
          <p:nvPr>
            <p:ph type="ftr" sz="quarter" idx="11"/>
          </p:nvPr>
        </p:nvSpPr>
        <p:spPr/>
        <p:txBody>
          <a:bodyPr/>
          <a:lstStyle/>
          <a:p>
            <a:r>
              <a:rPr lang="nl-NL" dirty="0"/>
              <a:t> </a:t>
            </a:r>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lvl1pPr>
              <a:defRPr/>
            </a:lvl1pPr>
          </a:lstStyle>
          <a:p>
            <a:r>
              <a:rPr lang="nl-NL" dirty="0"/>
              <a:t> </a:t>
            </a:r>
          </a:p>
        </p:txBody>
      </p:sp>
      <p:sp>
        <p:nvSpPr>
          <p:cNvPr id="7" name="Tekstvak 6"/>
          <p:cNvSpPr txBox="1"/>
          <p:nvPr userDrawn="1"/>
        </p:nvSpPr>
        <p:spPr>
          <a:xfrm>
            <a:off x="395536" y="6309320"/>
            <a:ext cx="1872208"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solidFill>
                  <a:schemeClr val="bg1"/>
                </a:solidFill>
              </a:rPr>
              <a:t>www.goab.eu</a:t>
            </a:r>
          </a:p>
        </p:txBody>
      </p:sp>
    </p:spTree>
    <p:extLst>
      <p:ext uri="{BB962C8B-B14F-4D97-AF65-F5344CB8AC3E}">
        <p14:creationId xmlns:p14="http://schemas.microsoft.com/office/powerpoint/2010/main" val="3770163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3B78ECC-C7B1-4575-A671-6FDC86F479BC}" type="datetimeFigureOut">
              <a:rPr lang="nl-NL" smtClean="0"/>
              <a:pPr/>
              <a:t>18-1-2022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5907496F-C5C7-42CF-A1A0-C62DBFA76FEB}" type="slidenum">
              <a:rPr lang="nl-NL" smtClean="0"/>
              <a:pPr/>
              <a:t>‹nr.›</a:t>
            </a:fld>
            <a:endParaRPr lang="nl-NL"/>
          </a:p>
        </p:txBody>
      </p:sp>
    </p:spTree>
    <p:extLst>
      <p:ext uri="{BB962C8B-B14F-4D97-AF65-F5344CB8AC3E}">
        <p14:creationId xmlns:p14="http://schemas.microsoft.com/office/powerpoint/2010/main" val="258440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3B78ECC-C7B1-4575-A671-6FDC86F479BC}" type="datetimeFigureOut">
              <a:rPr lang="nl-NL" smtClean="0"/>
              <a:pPr/>
              <a:t>18-1-2022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5907496F-C5C7-42CF-A1A0-C62DBFA76FEB}" type="slidenum">
              <a:rPr lang="nl-NL" smtClean="0"/>
              <a:pPr/>
              <a:t>‹nr.›</a:t>
            </a:fld>
            <a:endParaRPr lang="nl-NL"/>
          </a:p>
        </p:txBody>
      </p:sp>
    </p:spTree>
    <p:extLst>
      <p:ext uri="{BB962C8B-B14F-4D97-AF65-F5344CB8AC3E}">
        <p14:creationId xmlns:p14="http://schemas.microsoft.com/office/powerpoint/2010/main" val="192762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3B78ECC-C7B1-4575-A671-6FDC86F479BC}" type="datetimeFigureOut">
              <a:rPr lang="nl-NL" smtClean="0"/>
              <a:pPr/>
              <a:t>18-1-2022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5907496F-C5C7-42CF-A1A0-C62DBFA76FEB}" type="slidenum">
              <a:rPr lang="nl-NL" smtClean="0"/>
              <a:pPr/>
              <a:t>‹nr.›</a:t>
            </a:fld>
            <a:endParaRPr lang="nl-NL"/>
          </a:p>
        </p:txBody>
      </p:sp>
    </p:spTree>
    <p:extLst>
      <p:ext uri="{BB962C8B-B14F-4D97-AF65-F5344CB8AC3E}">
        <p14:creationId xmlns:p14="http://schemas.microsoft.com/office/powerpoint/2010/main" val="666114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3B78ECC-C7B1-4575-A671-6FDC86F479BC}" type="datetimeFigureOut">
              <a:rPr lang="nl-NL" smtClean="0"/>
              <a:pPr/>
              <a:t>18-1-2022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5907496F-C5C7-42CF-A1A0-C62DBFA76FEB}" type="slidenum">
              <a:rPr lang="nl-NL" smtClean="0"/>
              <a:pPr/>
              <a:t>‹nr.›</a:t>
            </a:fld>
            <a:endParaRPr lang="nl-NL"/>
          </a:p>
        </p:txBody>
      </p:sp>
    </p:spTree>
    <p:extLst>
      <p:ext uri="{BB962C8B-B14F-4D97-AF65-F5344CB8AC3E}">
        <p14:creationId xmlns:p14="http://schemas.microsoft.com/office/powerpoint/2010/main" val="257298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a:xfrm>
            <a:off x="467544" y="6005053"/>
            <a:ext cx="2133600" cy="365125"/>
          </a:xfrm>
          <a:prstGeom prst="rect">
            <a:avLst/>
          </a:prstGeom>
        </p:spPr>
        <p:txBody>
          <a:bodyPr/>
          <a:lstStyle/>
          <a:p>
            <a:endParaRPr lang="nl-NL" dirty="0"/>
          </a:p>
        </p:txBody>
      </p:sp>
      <p:sp>
        <p:nvSpPr>
          <p:cNvPr id="5" name="Tijdelijke aanduiding voor voettekst 4"/>
          <p:cNvSpPr>
            <a:spLocks noGrp="1"/>
          </p:cNvSpPr>
          <p:nvPr>
            <p:ph type="ftr" sz="quarter" idx="11"/>
          </p:nvPr>
        </p:nvSpPr>
        <p:spPr>
          <a:xfrm>
            <a:off x="4489698" y="5545774"/>
            <a:ext cx="360040" cy="864096"/>
          </a:xfrm>
          <a:prstGeom prst="rect">
            <a:avLst/>
          </a:prstGeom>
        </p:spPr>
        <p:txBody>
          <a:bodyPr/>
          <a:lstStyle/>
          <a:p>
            <a:r>
              <a:rPr lang="nl-NL" dirty="0"/>
              <a:t> </a:t>
            </a:r>
          </a:p>
        </p:txBody>
      </p:sp>
      <p:sp>
        <p:nvSpPr>
          <p:cNvPr id="6" name="Tijdelijke aanduiding voor dianummer 5"/>
          <p:cNvSpPr>
            <a:spLocks noGrp="1"/>
          </p:cNvSpPr>
          <p:nvPr>
            <p:ph type="sldNum" sz="quarter" idx="12"/>
          </p:nvPr>
        </p:nvSpPr>
        <p:spPr>
          <a:xfrm>
            <a:off x="1790328" y="5764181"/>
            <a:ext cx="1773560" cy="846869"/>
          </a:xfrm>
          <a:prstGeom prst="rect">
            <a:avLst/>
          </a:prstGeom>
        </p:spPr>
        <p:txBody>
          <a:bodyPr/>
          <a:lstStyle/>
          <a:p>
            <a:endParaRPr lang="nl-NL" dirty="0"/>
          </a:p>
        </p:txBody>
      </p:sp>
    </p:spTree>
    <p:extLst>
      <p:ext uri="{BB962C8B-B14F-4D97-AF65-F5344CB8AC3E}">
        <p14:creationId xmlns:p14="http://schemas.microsoft.com/office/powerpoint/2010/main" val="3143764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image" Target="../media/image4.gi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12.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Afbeelding 8"/>
          <p:cNvPicPr>
            <a:picLocks noChangeAspect="1"/>
          </p:cNvPicPr>
          <p:nvPr/>
        </p:nvPicPr>
        <p:blipFill rotWithShape="1">
          <a:blip r:embed="rId5" cstate="print">
            <a:extLst>
              <a:ext uri="{28A0092B-C50C-407E-A947-70E740481C1C}">
                <a14:useLocalDpi xmlns:a14="http://schemas.microsoft.com/office/drawing/2010/main" val="0"/>
              </a:ext>
            </a:extLst>
          </a:blip>
          <a:srcRect l="17805" b="67802"/>
          <a:stretch/>
        </p:blipFill>
        <p:spPr>
          <a:xfrm>
            <a:off x="0" y="-243408"/>
            <a:ext cx="9144000" cy="1944216"/>
          </a:xfrm>
          <a:prstGeom prst="rect">
            <a:avLst/>
          </a:prstGeom>
        </p:spPr>
      </p:pic>
      <p:sp>
        <p:nvSpPr>
          <p:cNvPr id="8" name="Rond enkele hoek rechthoek 7"/>
          <p:cNvSpPr/>
          <p:nvPr/>
        </p:nvSpPr>
        <p:spPr>
          <a:xfrm>
            <a:off x="0" y="6021288"/>
            <a:ext cx="9144000" cy="836712"/>
          </a:xfrm>
          <a:prstGeom prst="round1Rect">
            <a:avLst>
              <a:gd name="adj" fmla="val 50000"/>
            </a:avLst>
          </a:prstGeom>
          <a:solidFill>
            <a:srgbClr val="6CB7CB"/>
          </a:solidFill>
          <a:ln>
            <a:solidFill>
              <a:srgbClr val="6C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457200" y="1761954"/>
            <a:ext cx="8229600" cy="1143000"/>
          </a:xfrm>
          <a:prstGeom prst="rect">
            <a:avLst/>
          </a:prstGeom>
        </p:spPr>
        <p:txBody>
          <a:bodyPr vert="horz" lIns="91440" tIns="45720" rIns="91440" bIns="45720" rtlCol="0" anchor="ctr">
            <a:normAutofit/>
          </a:bodyPr>
          <a:lstStyle/>
          <a:p>
            <a:r>
              <a:rPr lang="nl-NL" dirty="0"/>
              <a:t>Klik hier om een titel te maken.</a:t>
            </a:r>
          </a:p>
        </p:txBody>
      </p:sp>
      <p:sp>
        <p:nvSpPr>
          <p:cNvPr id="3" name="Tijdelijke aanduiding voor tekst 2"/>
          <p:cNvSpPr>
            <a:spLocks noGrp="1"/>
          </p:cNvSpPr>
          <p:nvPr>
            <p:ph type="body" idx="1"/>
          </p:nvPr>
        </p:nvSpPr>
        <p:spPr>
          <a:xfrm>
            <a:off x="457200" y="2996952"/>
            <a:ext cx="8229600" cy="288032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a:t> </a:t>
            </a:r>
          </a:p>
        </p:txBody>
      </p:sp>
      <p:pic>
        <p:nvPicPr>
          <p:cNvPr id="7" name="Afbeelding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9632" y="182960"/>
            <a:ext cx="2715949" cy="908720"/>
          </a:xfrm>
          <a:prstGeom prst="rect">
            <a:avLst/>
          </a:prstGeom>
        </p:spPr>
      </p:pic>
    </p:spTree>
    <p:extLst>
      <p:ext uri="{BB962C8B-B14F-4D97-AF65-F5344CB8AC3E}">
        <p14:creationId xmlns:p14="http://schemas.microsoft.com/office/powerpoint/2010/main" val="39025754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p:txStyles>
    <p:titleStyle>
      <a:lvl1pPr algn="ctr" defTabSz="914400" rtl="0" eaLnBrk="1" latinLnBrk="0" hangingPunct="1">
        <a:spcBef>
          <a:spcPct val="0"/>
        </a:spcBef>
        <a:buNone/>
        <a:defRPr sz="4400" kern="1200">
          <a:solidFill>
            <a:srgbClr val="E60038"/>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nd enkele hoek rechthoek 10"/>
          <p:cNvSpPr/>
          <p:nvPr userDrawn="1"/>
        </p:nvSpPr>
        <p:spPr>
          <a:xfrm>
            <a:off x="0" y="6021287"/>
            <a:ext cx="9144000" cy="836712"/>
          </a:xfrm>
          <a:prstGeom prst="round1Rect">
            <a:avLst>
              <a:gd name="adj" fmla="val 50000"/>
            </a:avLst>
          </a:prstGeom>
          <a:solidFill>
            <a:srgbClr val="6CB7CB"/>
          </a:solidFill>
          <a:ln>
            <a:solidFill>
              <a:srgbClr val="6C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Klik hier om een titel te maken.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endParaRPr lang="nl-NL" dirty="0"/>
          </a:p>
        </p:txBody>
      </p:sp>
      <p:sp>
        <p:nvSpPr>
          <p:cNvPr id="4" name="Tijdelijke aanduiding voor datum 3"/>
          <p:cNvSpPr>
            <a:spLocks noGrp="1"/>
          </p:cNvSpPr>
          <p:nvPr>
            <p:ph type="dt" sz="half" idx="2"/>
          </p:nvPr>
        </p:nvSpPr>
        <p:spPr>
          <a:xfrm>
            <a:off x="1619672" y="6257080"/>
            <a:ext cx="2133600" cy="365125"/>
          </a:xfrm>
          <a:prstGeom prst="rect">
            <a:avLst/>
          </a:prstGeom>
        </p:spPr>
        <p:txBody>
          <a:bodyPr vert="horz" lIns="91440" tIns="45720" rIns="91440" bIns="45720" rtlCol="0" anchor="ctr"/>
          <a:lstStyle>
            <a:lvl1pPr algn="l">
              <a:defRPr sz="1800">
                <a:solidFill>
                  <a:schemeClr val="bg1"/>
                </a:solidFill>
              </a:defRPr>
            </a:lvl1pPr>
          </a:lstStyle>
          <a:p>
            <a:r>
              <a:rPr lang="nl-NL" dirty="0"/>
              <a:t> </a:t>
            </a: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dirty="0"/>
              <a:t> </a:t>
            </a:r>
          </a:p>
        </p:txBody>
      </p:sp>
      <p:pic>
        <p:nvPicPr>
          <p:cNvPr id="8" name="Afbeelding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6255" y="6105013"/>
            <a:ext cx="2000261" cy="669261"/>
          </a:xfrm>
          <a:prstGeom prst="rect">
            <a:avLst/>
          </a:prstGeom>
        </p:spPr>
      </p:pic>
      <p:sp>
        <p:nvSpPr>
          <p:cNvPr id="9" name="Tekstvak 8"/>
          <p:cNvSpPr txBox="1"/>
          <p:nvPr userDrawn="1"/>
        </p:nvSpPr>
        <p:spPr>
          <a:xfrm>
            <a:off x="395536" y="6309320"/>
            <a:ext cx="1872208" cy="369332"/>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a:solidFill>
                  <a:schemeClr val="bg1"/>
                </a:solidFill>
              </a:rPr>
              <a:t>www.goab.eu</a:t>
            </a:r>
          </a:p>
        </p:txBody>
      </p:sp>
    </p:spTree>
    <p:extLst>
      <p:ext uri="{BB962C8B-B14F-4D97-AF65-F5344CB8AC3E}">
        <p14:creationId xmlns:p14="http://schemas.microsoft.com/office/powerpoint/2010/main" val="4055513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Lst>
  <p:txStyles>
    <p:titleStyle>
      <a:lvl1pPr algn="ctr" defTabSz="914400" rtl="0" eaLnBrk="1" latinLnBrk="0" hangingPunct="1">
        <a:spcBef>
          <a:spcPct val="0"/>
        </a:spcBef>
        <a:buNone/>
        <a:defRPr sz="4400" kern="1200">
          <a:solidFill>
            <a:srgbClr val="E60038"/>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6CB7CB"/>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C30038"/>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E09C17"/>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B6C93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nd enkele hoek rechthoek 10"/>
          <p:cNvSpPr/>
          <p:nvPr userDrawn="1"/>
        </p:nvSpPr>
        <p:spPr>
          <a:xfrm>
            <a:off x="0" y="5589240"/>
            <a:ext cx="9144000" cy="1268760"/>
          </a:xfrm>
          <a:prstGeom prst="round1Rect">
            <a:avLst>
              <a:gd name="adj" fmla="val 50000"/>
            </a:avLst>
          </a:prstGeom>
          <a:solidFill>
            <a:srgbClr val="6CB7CB"/>
          </a:solidFill>
          <a:ln>
            <a:solidFill>
              <a:srgbClr val="6CB7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457200" y="1600201"/>
            <a:ext cx="8229600" cy="3917032"/>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ekstvak 7"/>
          <p:cNvSpPr txBox="1"/>
          <p:nvPr userDrawn="1"/>
        </p:nvSpPr>
        <p:spPr>
          <a:xfrm>
            <a:off x="2555776" y="5761955"/>
            <a:ext cx="6206618" cy="830997"/>
          </a:xfrm>
          <a:prstGeom prst="rect">
            <a:avLst/>
          </a:prstGeom>
          <a:noFill/>
        </p:spPr>
        <p:txBody>
          <a:bodyPr wrap="square" rtlCol="0">
            <a:spAutoFit/>
          </a:bodyPr>
          <a:lstStyle/>
          <a:p>
            <a:r>
              <a:rPr lang="nl-NL" sz="1600" dirty="0">
                <a:solidFill>
                  <a:schemeClr val="bg1"/>
                </a:solidFill>
              </a:rPr>
              <a:t>een</a:t>
            </a:r>
          </a:p>
          <a:p>
            <a:r>
              <a:rPr lang="nl-NL" sz="1600" dirty="0">
                <a:solidFill>
                  <a:schemeClr val="bg1"/>
                </a:solidFill>
              </a:rPr>
              <a:t>samenwerking</a:t>
            </a:r>
          </a:p>
          <a:p>
            <a:r>
              <a:rPr lang="nl-NL" sz="1600" dirty="0">
                <a:solidFill>
                  <a:schemeClr val="bg1"/>
                </a:solidFill>
              </a:rPr>
              <a:t>van:</a:t>
            </a:r>
          </a:p>
        </p:txBody>
      </p:sp>
      <p:pic>
        <p:nvPicPr>
          <p:cNvPr id="9" name="Afbeelding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1520" y="5862360"/>
            <a:ext cx="1944216" cy="650509"/>
          </a:xfrm>
          <a:prstGeom prst="rect">
            <a:avLst/>
          </a:prstGeom>
        </p:spPr>
      </p:pic>
      <p:pic>
        <p:nvPicPr>
          <p:cNvPr id="10" name="Afbeelding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580112" y="5731562"/>
            <a:ext cx="1075456" cy="947381"/>
          </a:xfrm>
          <a:prstGeom prst="rect">
            <a:avLst/>
          </a:prstGeom>
        </p:spPr>
      </p:pic>
      <p:pic>
        <p:nvPicPr>
          <p:cNvPr id="4" name="Afbeelding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39952" y="6048312"/>
            <a:ext cx="1227509" cy="458137"/>
          </a:xfrm>
          <a:prstGeom prst="rect">
            <a:avLst/>
          </a:prstGeom>
        </p:spPr>
      </p:pic>
      <p:pic>
        <p:nvPicPr>
          <p:cNvPr id="5" name="Afbeelding 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36542" y="5862360"/>
            <a:ext cx="2030194" cy="557947"/>
          </a:xfrm>
          <a:prstGeom prst="rect">
            <a:avLst/>
          </a:prstGeom>
        </p:spPr>
      </p:pic>
    </p:spTree>
    <p:extLst>
      <p:ext uri="{BB962C8B-B14F-4D97-AF65-F5344CB8AC3E}">
        <p14:creationId xmlns:p14="http://schemas.microsoft.com/office/powerpoint/2010/main" val="26542409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0" r:id="rId3"/>
    <p:sldLayoutId id="2147483691" r:id="rId4"/>
  </p:sldLayoutIdLst>
  <p:txStyles>
    <p:titleStyle>
      <a:lvl1pPr algn="ctr" defTabSz="914400" rtl="0" eaLnBrk="1" latinLnBrk="0" hangingPunct="1">
        <a:spcBef>
          <a:spcPct val="0"/>
        </a:spcBef>
        <a:buNone/>
        <a:defRPr sz="4400" kern="1200">
          <a:solidFill>
            <a:srgbClr val="E60038"/>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goab.eu/" TargetMode="External"/><Relationship Id="rId3" Type="http://schemas.openxmlformats.org/officeDocument/2006/relationships/hyperlink" Target="http://www.nponderwijs.nl/" TargetMode="External"/><Relationship Id="rId7" Type="http://schemas.openxmlformats.org/officeDocument/2006/relationships/hyperlink" Target="http://www.gka.nl/"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www.kennisrotonde.nl" TargetMode="External"/><Relationship Id="rId5" Type="http://schemas.openxmlformats.org/officeDocument/2006/relationships/hyperlink" Target="http://www.vng.nl/" TargetMode="External"/><Relationship Id="rId4" Type="http://schemas.openxmlformats.org/officeDocument/2006/relationships/hyperlink" Target="http://www.onderwijskennis.n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goab.eu/"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waarborgfondskinderopvang.nl/sites/default/files/bestanden/Kostprijs/Kengetallenrapport_Mijn%20Kostprijs_juni2021.pdf" TargetMode="External"/><Relationship Id="rId2" Type="http://schemas.openxmlformats.org/officeDocument/2006/relationships/hyperlink" Target="https://www.cbs.nl/nl-nl/maatwerk/2021/27/achterstandsscores-gemeenten-voorlopig-2019-2020" TargetMode="External"/><Relationship Id="rId1" Type="http://schemas.openxmlformats.org/officeDocument/2006/relationships/slideLayout" Target="../slideLayouts/slideLayout5.xml"/><Relationship Id="rId4" Type="http://schemas.openxmlformats.org/officeDocument/2006/relationships/hyperlink" Target="http://www.lkk.n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nponderwijs.nl/documenten/publicaties/2021/04/22/brief-aan-gemeenten-over-nationaal-programma-onderwij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www.nponderwijs.nl/" TargetMode="External"/><Relationship Id="rId5" Type="http://schemas.openxmlformats.org/officeDocument/2006/relationships/hyperlink" Target="https://www.nponderwijs.nl/documenten/publicaties/2021/07/22/tweede-brief-aan-gemeenten-over-np-onderwijs" TargetMode="External"/><Relationship Id="rId4" Type="http://schemas.openxmlformats.org/officeDocument/2006/relationships/hyperlink" Target="https://www.rijksoverheid.nl/documenten/kamerstukken/2021/07/05/kamerbrief-over-herstel-en-perspectief-voor-de-jeug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nponderwijs.nl/documenten/publicaties/2021/07/22/informatietool-bedragen-per-gemeente"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fontScale="90000"/>
          </a:bodyPr>
          <a:lstStyle/>
          <a:p>
            <a:r>
              <a:rPr lang="nl-NL" dirty="0"/>
              <a:t>Kenniskring noord</a:t>
            </a:r>
            <a:br>
              <a:rPr lang="nl-NL" dirty="0"/>
            </a:br>
            <a:r>
              <a:rPr lang="nl-NL" dirty="0"/>
              <a:t>Nationaal Programma Onderwijs  </a:t>
            </a:r>
            <a:br>
              <a:rPr lang="nl-NL" dirty="0"/>
            </a:br>
            <a:endParaRPr lang="nl-NL" dirty="0"/>
          </a:p>
        </p:txBody>
      </p:sp>
      <p:sp>
        <p:nvSpPr>
          <p:cNvPr id="3" name="Ondertitel 2"/>
          <p:cNvSpPr>
            <a:spLocks noGrp="1"/>
          </p:cNvSpPr>
          <p:nvPr>
            <p:ph type="subTitle" idx="1"/>
          </p:nvPr>
        </p:nvSpPr>
        <p:spPr>
          <a:xfrm>
            <a:off x="1403648" y="3861048"/>
            <a:ext cx="6400800" cy="1752600"/>
          </a:xfrm>
        </p:spPr>
        <p:txBody>
          <a:bodyPr/>
          <a:lstStyle/>
          <a:p>
            <a:r>
              <a:rPr lang="nl-NL" dirty="0"/>
              <a:t>14 september 2021</a:t>
            </a:r>
          </a:p>
        </p:txBody>
      </p:sp>
      <p:sp>
        <p:nvSpPr>
          <p:cNvPr id="4" name="Tijdelijke aanduiding voor tekst 3"/>
          <p:cNvSpPr>
            <a:spLocks noGrp="1"/>
          </p:cNvSpPr>
          <p:nvPr>
            <p:ph type="body" sz="quarter" idx="13"/>
          </p:nvPr>
        </p:nvSpPr>
        <p:spPr>
          <a:xfrm>
            <a:off x="179512" y="6237312"/>
            <a:ext cx="2232025" cy="360040"/>
          </a:xfrm>
        </p:spPr>
        <p:txBody>
          <a:bodyPr/>
          <a:lstStyle/>
          <a:p>
            <a:r>
              <a:rPr lang="nl-NL" dirty="0"/>
              <a:t> </a:t>
            </a:r>
          </a:p>
        </p:txBody>
      </p:sp>
      <p:sp>
        <p:nvSpPr>
          <p:cNvPr id="5" name="Tijdelijke aanduiding voor tekst 4"/>
          <p:cNvSpPr>
            <a:spLocks noGrp="1"/>
          </p:cNvSpPr>
          <p:nvPr>
            <p:ph type="body" sz="quarter" idx="14"/>
          </p:nvPr>
        </p:nvSpPr>
        <p:spPr>
          <a:xfrm>
            <a:off x="6156176" y="6021288"/>
            <a:ext cx="2592388" cy="836712"/>
          </a:xfrm>
        </p:spPr>
        <p:txBody>
          <a:bodyPr/>
          <a:lstStyle/>
          <a:p>
            <a:br>
              <a:rPr lang="nl-NL" dirty="0"/>
            </a:br>
            <a:endParaRPr lang="nl-NL" dirty="0"/>
          </a:p>
          <a:p>
            <a:endParaRPr lang="nl-NL" dirty="0"/>
          </a:p>
        </p:txBody>
      </p:sp>
    </p:spTree>
    <p:extLst>
      <p:ext uri="{BB962C8B-B14F-4D97-AF65-F5344CB8AC3E}">
        <p14:creationId xmlns:p14="http://schemas.microsoft.com/office/powerpoint/2010/main" val="2304629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C16BB-37F5-45AF-AC29-10BDB0C3D062}"/>
              </a:ext>
            </a:extLst>
          </p:cNvPr>
          <p:cNvSpPr>
            <a:spLocks noGrp="1"/>
          </p:cNvSpPr>
          <p:nvPr>
            <p:ph type="title"/>
          </p:nvPr>
        </p:nvSpPr>
        <p:spPr/>
        <p:txBody>
          <a:bodyPr>
            <a:normAutofit/>
          </a:bodyPr>
          <a:lstStyle/>
          <a:p>
            <a:r>
              <a:rPr lang="nl-NL" dirty="0">
                <a:latin typeface="Verdana" panose="020B0604030504040204" pitchFamily="34" charset="0"/>
                <a:ea typeface="Verdana" panose="020B0604030504040204" pitchFamily="34" charset="0"/>
              </a:rPr>
              <a:t>5. Ondersteuning</a:t>
            </a:r>
          </a:p>
        </p:txBody>
      </p:sp>
      <p:sp>
        <p:nvSpPr>
          <p:cNvPr id="3" name="Tijdelijke aanduiding voor inhoud 2">
            <a:extLst>
              <a:ext uri="{FF2B5EF4-FFF2-40B4-BE49-F238E27FC236}">
                <a16:creationId xmlns:a16="http://schemas.microsoft.com/office/drawing/2014/main" id="{01E3BAC1-3C88-4880-831B-8ED51086C0F5}"/>
              </a:ext>
            </a:extLst>
          </p:cNvPr>
          <p:cNvSpPr>
            <a:spLocks noGrp="1"/>
          </p:cNvSpPr>
          <p:nvPr>
            <p:ph idx="1"/>
          </p:nvPr>
        </p:nvSpPr>
        <p:spPr>
          <a:xfrm>
            <a:off x="457200" y="1196752"/>
            <a:ext cx="8229600" cy="4929411"/>
          </a:xfrm>
        </p:spPr>
        <p:txBody>
          <a:bodyPr vert="horz" lIns="91440" tIns="45720" rIns="91440" bIns="45720" rtlCol="0" anchor="t">
            <a:normAutofit/>
          </a:bodyPr>
          <a:lstStyle/>
          <a:p>
            <a:pPr marL="0" indent="0">
              <a:buNone/>
            </a:pPr>
            <a:endParaRPr lang="nl-NL" sz="1800" dirty="0"/>
          </a:p>
          <a:p>
            <a:pPr marL="0" indent="0">
              <a:buNone/>
            </a:pPr>
            <a:r>
              <a:rPr lang="nl-NL" sz="1800" dirty="0"/>
              <a:t>Voor gemeenten is er vanuit verschillende hoeken informatie te vinden:</a:t>
            </a:r>
          </a:p>
          <a:p>
            <a:pPr marL="0" indent="0">
              <a:buNone/>
            </a:pPr>
            <a:endParaRPr lang="nl-NL" sz="1800" dirty="0"/>
          </a:p>
          <a:p>
            <a:pPr marL="0" indent="0">
              <a:buNone/>
            </a:pPr>
            <a:r>
              <a:rPr lang="nl-NL" sz="1800" b="1" dirty="0"/>
              <a:t>Informatiebronnen, voorbeelden</a:t>
            </a:r>
          </a:p>
          <a:p>
            <a:pPr>
              <a:buFontTx/>
              <a:buChar char="-"/>
            </a:pPr>
            <a:r>
              <a:rPr lang="nl-NL" sz="1800" dirty="0">
                <a:hlinkClick r:id="rId3"/>
              </a:rPr>
              <a:t>www.nponderwijs.nl</a:t>
            </a:r>
            <a:r>
              <a:rPr lang="nl-NL" sz="1800" dirty="0"/>
              <a:t>: recente informatie, voorbeelden. Met een helpdesk en binnenkort een </a:t>
            </a:r>
            <a:r>
              <a:rPr lang="nl-NL" sz="1800" dirty="0" err="1"/>
              <a:t>kenniscommunity</a:t>
            </a:r>
            <a:r>
              <a:rPr lang="nl-NL" sz="1800" dirty="0"/>
              <a:t> voor het delen van voorbeelden en ondersteuning</a:t>
            </a:r>
            <a:endParaRPr lang="nl-NL" sz="1800" dirty="0">
              <a:cs typeface="Calibri"/>
            </a:endParaRPr>
          </a:p>
          <a:p>
            <a:pPr>
              <a:buFontTx/>
              <a:buChar char="-"/>
            </a:pPr>
            <a:r>
              <a:rPr lang="nl-NL" sz="1800" dirty="0">
                <a:hlinkClick r:id="rId4"/>
              </a:rPr>
              <a:t>www.onderwijskennis.nl</a:t>
            </a:r>
            <a:r>
              <a:rPr lang="nl-NL" sz="1800" dirty="0"/>
              <a:t>: voorbeelden en uitwerking van effectieve interventies </a:t>
            </a:r>
            <a:r>
              <a:rPr lang="nl-NL" sz="1800" dirty="0" err="1"/>
              <a:t>obv</a:t>
            </a:r>
            <a:r>
              <a:rPr lang="nl-NL" sz="1800" dirty="0"/>
              <a:t> onderzoek</a:t>
            </a:r>
            <a:endParaRPr lang="nl-NL" sz="1800" dirty="0">
              <a:hlinkClick r:id="rId5"/>
            </a:endParaRPr>
          </a:p>
          <a:p>
            <a:pPr>
              <a:buFontTx/>
              <a:buChar char="-"/>
            </a:pPr>
            <a:r>
              <a:rPr lang="nl-NL" sz="1800" dirty="0">
                <a:cs typeface="Calibri"/>
                <a:hlinkClick r:id="rId6"/>
              </a:rPr>
              <a:t>www.kennisrotonde.nl</a:t>
            </a:r>
            <a:r>
              <a:rPr lang="nl-NL" sz="1800" dirty="0">
                <a:cs typeface="Calibri"/>
              </a:rPr>
              <a:t>: wetenschappelijk onderbouwd antwoord op onderwijsvragen, ook van gemeenten</a:t>
            </a:r>
            <a:endParaRPr lang="nl-NL" sz="1800" dirty="0"/>
          </a:p>
          <a:p>
            <a:pPr>
              <a:buFontTx/>
              <a:buChar char="-"/>
            </a:pPr>
            <a:r>
              <a:rPr lang="nl-NL" sz="1800" dirty="0">
                <a:hlinkClick r:id="rId5"/>
              </a:rPr>
              <a:t>www.nji.nl</a:t>
            </a:r>
            <a:r>
              <a:rPr lang="nl-NL" sz="1800" dirty="0"/>
              <a:t>: informatie over samenhang andere steunpakketten, stappenplan</a:t>
            </a:r>
            <a:endParaRPr lang="nl-NL" sz="1800" dirty="0">
              <a:hlinkClick r:id="rId5"/>
            </a:endParaRPr>
          </a:p>
          <a:p>
            <a:pPr>
              <a:buFontTx/>
              <a:buChar char="-"/>
            </a:pPr>
            <a:r>
              <a:rPr lang="nl-NL" sz="1800" dirty="0">
                <a:hlinkClick r:id="rId5"/>
              </a:rPr>
              <a:t>www.vng.nl</a:t>
            </a:r>
            <a:r>
              <a:rPr lang="nl-NL" sz="1800" dirty="0"/>
              <a:t>: goede voorbeelden herstelplannen (inclusief NP Onderwijs)</a:t>
            </a:r>
          </a:p>
          <a:p>
            <a:pPr>
              <a:buFontTx/>
              <a:buChar char="-"/>
            </a:pPr>
            <a:r>
              <a:rPr lang="nl-NL" sz="1800" dirty="0">
                <a:hlinkClick r:id="rId7"/>
              </a:rPr>
              <a:t>www.gka.nl</a:t>
            </a:r>
            <a:r>
              <a:rPr lang="nl-NL" sz="1800" dirty="0"/>
              <a:t>: kennisdeling van gelijke kansen agenda’s, thema-agenda’s </a:t>
            </a:r>
          </a:p>
          <a:p>
            <a:pPr>
              <a:buFontTx/>
              <a:buChar char="-"/>
            </a:pPr>
            <a:r>
              <a:rPr lang="nl-NL" sz="1800" dirty="0">
                <a:hlinkClick r:id="rId8"/>
              </a:rPr>
              <a:t>www.goab.eu</a:t>
            </a:r>
            <a:r>
              <a:rPr lang="nl-NL" sz="1800" dirty="0"/>
              <a:t> : toeleiding naar andere bronnen van informatie</a:t>
            </a:r>
          </a:p>
        </p:txBody>
      </p:sp>
    </p:spTree>
    <p:extLst>
      <p:ext uri="{BB962C8B-B14F-4D97-AF65-F5344CB8AC3E}">
        <p14:creationId xmlns:p14="http://schemas.microsoft.com/office/powerpoint/2010/main" val="378501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C16BB-37F5-45AF-AC29-10BDB0C3D062}"/>
              </a:ext>
            </a:extLst>
          </p:cNvPr>
          <p:cNvSpPr>
            <a:spLocks noGrp="1"/>
          </p:cNvSpPr>
          <p:nvPr>
            <p:ph type="title"/>
          </p:nvPr>
        </p:nvSpPr>
        <p:spPr/>
        <p:txBody>
          <a:bodyPr>
            <a:normAutofit/>
          </a:bodyPr>
          <a:lstStyle/>
          <a:p>
            <a:r>
              <a:rPr lang="nl-NL" dirty="0">
                <a:latin typeface="Verdana" panose="020B0604030504040204" pitchFamily="34" charset="0"/>
                <a:ea typeface="Verdana" panose="020B0604030504040204" pitchFamily="34" charset="0"/>
              </a:rPr>
              <a:t>5. Ondersteuning (2)</a:t>
            </a:r>
          </a:p>
        </p:txBody>
      </p:sp>
      <p:sp>
        <p:nvSpPr>
          <p:cNvPr id="3" name="Tijdelijke aanduiding voor inhoud 2">
            <a:extLst>
              <a:ext uri="{FF2B5EF4-FFF2-40B4-BE49-F238E27FC236}">
                <a16:creationId xmlns:a16="http://schemas.microsoft.com/office/drawing/2014/main" id="{01E3BAC1-3C88-4880-831B-8ED51086C0F5}"/>
              </a:ext>
            </a:extLst>
          </p:cNvPr>
          <p:cNvSpPr>
            <a:spLocks noGrp="1"/>
          </p:cNvSpPr>
          <p:nvPr>
            <p:ph idx="1"/>
          </p:nvPr>
        </p:nvSpPr>
        <p:spPr>
          <a:xfrm>
            <a:off x="457200" y="1417638"/>
            <a:ext cx="8229600" cy="4708525"/>
          </a:xfrm>
        </p:spPr>
        <p:txBody>
          <a:bodyPr vert="horz" lIns="91440" tIns="45720" rIns="91440" bIns="45720" rtlCol="0" anchor="t">
            <a:noAutofit/>
          </a:bodyPr>
          <a:lstStyle/>
          <a:p>
            <a:pPr marL="0" indent="0">
              <a:buNone/>
            </a:pPr>
            <a:r>
              <a:rPr lang="nl-NL" sz="2000" dirty="0"/>
              <a:t>Er is ook specifieke ondersteuning voor gemeenten beschikbaar</a:t>
            </a:r>
          </a:p>
          <a:p>
            <a:pPr marL="0" indent="0">
              <a:buNone/>
            </a:pPr>
            <a:endParaRPr lang="nl-NL" sz="2000" b="1" dirty="0"/>
          </a:p>
          <a:p>
            <a:pPr marL="0" indent="0">
              <a:buNone/>
            </a:pPr>
            <a:r>
              <a:rPr lang="nl-NL" sz="2000" b="1" dirty="0"/>
              <a:t>Ondersteuning voor gemeenten</a:t>
            </a:r>
          </a:p>
          <a:p>
            <a:pPr>
              <a:buFontTx/>
              <a:buChar char="-"/>
            </a:pPr>
            <a:r>
              <a:rPr lang="nl-NL" sz="2000" dirty="0"/>
              <a:t>Via helpdesk NP Onderwijs: expert ondersteuning</a:t>
            </a:r>
          </a:p>
          <a:p>
            <a:pPr>
              <a:buFontTx/>
              <a:buChar char="-"/>
            </a:pPr>
            <a:r>
              <a:rPr lang="nl-NL" sz="2000" dirty="0"/>
              <a:t>Gelijke Kansen Agenda voor 50 nieuwe gemeenten</a:t>
            </a:r>
          </a:p>
          <a:p>
            <a:pPr>
              <a:buFontTx/>
              <a:buChar char="-"/>
            </a:pPr>
            <a:r>
              <a:rPr lang="nl-NL" sz="2000" dirty="0"/>
              <a:t>Gedragswerk, </a:t>
            </a:r>
            <a:r>
              <a:rPr lang="nl-NL" sz="2000" dirty="0" err="1"/>
              <a:t>Ingrado</a:t>
            </a:r>
            <a:r>
              <a:rPr lang="nl-NL" sz="2000" dirty="0"/>
              <a:t> en OZJ (</a:t>
            </a:r>
            <a:r>
              <a:rPr lang="nl-NL" sz="2000" dirty="0" err="1"/>
              <a:t>oza</a:t>
            </a:r>
            <a:r>
              <a:rPr lang="nl-NL" sz="2000" dirty="0"/>
              <a:t>/niet ingeschreven kinderen)</a:t>
            </a:r>
          </a:p>
          <a:p>
            <a:pPr>
              <a:buFontTx/>
              <a:buChar char="-"/>
            </a:pPr>
            <a:r>
              <a:rPr lang="nl-NL" sz="2000" dirty="0"/>
              <a:t>Voor kleine gemeenten met veel achterstandsvraagstukken komt aanvullende ondersteuning beschikbaar (vanaf ongeveer november)</a:t>
            </a:r>
          </a:p>
          <a:p>
            <a:pPr marL="0" indent="0">
              <a:buNone/>
            </a:pPr>
            <a:endParaRPr lang="nl-NL" sz="1800" dirty="0"/>
          </a:p>
        </p:txBody>
      </p:sp>
    </p:spTree>
    <p:extLst>
      <p:ext uri="{BB962C8B-B14F-4D97-AF65-F5344CB8AC3E}">
        <p14:creationId xmlns:p14="http://schemas.microsoft.com/office/powerpoint/2010/main" val="3255986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C16BB-37F5-45AF-AC29-10BDB0C3D062}"/>
              </a:ext>
            </a:extLst>
          </p:cNvPr>
          <p:cNvSpPr>
            <a:spLocks noGrp="1"/>
          </p:cNvSpPr>
          <p:nvPr>
            <p:ph type="title"/>
          </p:nvPr>
        </p:nvSpPr>
        <p:spPr/>
        <p:txBody>
          <a:bodyPr>
            <a:normAutofit/>
          </a:bodyPr>
          <a:lstStyle/>
          <a:p>
            <a:r>
              <a:rPr lang="nl-NL" dirty="0">
                <a:latin typeface="Verdana" panose="020B0604030504040204" pitchFamily="34" charset="0"/>
                <a:ea typeface="Verdana" panose="020B0604030504040204" pitchFamily="34" charset="0"/>
              </a:rPr>
              <a:t>5. Ondersteuning (3)</a:t>
            </a:r>
          </a:p>
        </p:txBody>
      </p:sp>
      <p:sp>
        <p:nvSpPr>
          <p:cNvPr id="3" name="Tijdelijke aanduiding voor inhoud 2">
            <a:extLst>
              <a:ext uri="{FF2B5EF4-FFF2-40B4-BE49-F238E27FC236}">
                <a16:creationId xmlns:a16="http://schemas.microsoft.com/office/drawing/2014/main" id="{01E3BAC1-3C88-4880-831B-8ED51086C0F5}"/>
              </a:ext>
            </a:extLst>
          </p:cNvPr>
          <p:cNvSpPr>
            <a:spLocks noGrp="1"/>
          </p:cNvSpPr>
          <p:nvPr>
            <p:ph idx="1"/>
          </p:nvPr>
        </p:nvSpPr>
        <p:spPr>
          <a:xfrm>
            <a:off x="457200" y="1340768"/>
            <a:ext cx="8229600" cy="4785395"/>
          </a:xfrm>
        </p:spPr>
        <p:txBody>
          <a:bodyPr vert="horz" lIns="91440" tIns="45720" rIns="91440" bIns="45720" rtlCol="0" anchor="t">
            <a:noAutofit/>
          </a:bodyPr>
          <a:lstStyle/>
          <a:p>
            <a:pPr marL="0" indent="0">
              <a:buNone/>
            </a:pPr>
            <a:r>
              <a:rPr lang="nl-NL" sz="1800" i="1" dirty="0"/>
              <a:t>Specifieke ondersteuning op NP Onderwijs vanuit GOAB-ondersteuningstraject</a:t>
            </a:r>
          </a:p>
          <a:p>
            <a:pPr marL="0" indent="0">
              <a:buNone/>
            </a:pPr>
            <a:endParaRPr lang="nl-NL" sz="1800" b="1" dirty="0"/>
          </a:p>
          <a:p>
            <a:pPr marL="0" indent="0">
              <a:buNone/>
            </a:pPr>
            <a:r>
              <a:rPr lang="nl-NL" sz="1800" b="1" dirty="0"/>
              <a:t>Uitwisseling</a:t>
            </a:r>
          </a:p>
          <a:p>
            <a:pPr>
              <a:buFontTx/>
              <a:buChar char="-"/>
            </a:pPr>
            <a:r>
              <a:rPr lang="nl-NL" sz="1800" dirty="0"/>
              <a:t>Kenniskringen in Q4 2021, Q2 2022 en Q4 2022</a:t>
            </a:r>
          </a:p>
          <a:p>
            <a:pPr>
              <a:buFontTx/>
              <a:buChar char="-"/>
            </a:pPr>
            <a:r>
              <a:rPr lang="nl-NL" sz="1800" dirty="0"/>
              <a:t>LinkedIn groep (besloten)</a:t>
            </a:r>
          </a:p>
          <a:p>
            <a:pPr>
              <a:buFontTx/>
              <a:buChar char="-"/>
            </a:pPr>
            <a:r>
              <a:rPr lang="nl-NL" sz="1800" dirty="0"/>
              <a:t>Fieldlabs (Op uitnodiging. Output wordt breder gedeeld in kenniskringen)</a:t>
            </a:r>
          </a:p>
          <a:p>
            <a:pPr marL="0" indent="0">
              <a:buNone/>
            </a:pPr>
            <a:endParaRPr lang="nl-NL" sz="1800" b="1" dirty="0"/>
          </a:p>
          <a:p>
            <a:pPr marL="0" indent="0">
              <a:buNone/>
            </a:pPr>
            <a:r>
              <a:rPr lang="nl-NL" sz="1800" b="1" dirty="0"/>
              <a:t>Website en informatie</a:t>
            </a:r>
          </a:p>
          <a:p>
            <a:pPr>
              <a:buFontTx/>
              <a:buChar char="-"/>
            </a:pPr>
            <a:r>
              <a:rPr lang="nl-NL" sz="1800" dirty="0">
                <a:hlinkClick r:id="rId3"/>
              </a:rPr>
              <a:t>www.goab.eu</a:t>
            </a:r>
            <a:r>
              <a:rPr lang="nl-NL" sz="1800" dirty="0"/>
              <a:t>: er komt een NP Onderwijs deel, vooral bedoeld om door te verwijzen naar andere bronnen</a:t>
            </a:r>
          </a:p>
          <a:p>
            <a:pPr>
              <a:buFontTx/>
              <a:buChar char="-"/>
            </a:pPr>
            <a:r>
              <a:rPr lang="nl-NL" sz="1800" dirty="0"/>
              <a:t>Handreiking NP Onderwijs rol </a:t>
            </a:r>
            <a:r>
              <a:rPr lang="nl-NL" sz="1800" dirty="0">
                <a:highlight>
                  <a:srgbClr val="FFFF00"/>
                </a:highlight>
              </a:rPr>
              <a:t>gemeente (sept 2021) </a:t>
            </a:r>
          </a:p>
          <a:p>
            <a:pPr>
              <a:buFontTx/>
              <a:buChar char="-"/>
            </a:pPr>
            <a:r>
              <a:rPr lang="nl-NL" sz="1800" dirty="0"/>
              <a:t>Podcast</a:t>
            </a:r>
          </a:p>
          <a:p>
            <a:pPr marL="0" indent="0">
              <a:buNone/>
            </a:pPr>
            <a:endParaRPr lang="nl-NL" sz="1800" dirty="0"/>
          </a:p>
        </p:txBody>
      </p:sp>
    </p:spTree>
    <p:extLst>
      <p:ext uri="{BB962C8B-B14F-4D97-AF65-F5344CB8AC3E}">
        <p14:creationId xmlns:p14="http://schemas.microsoft.com/office/powerpoint/2010/main" val="3398896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C16BB-37F5-45AF-AC29-10BDB0C3D062}"/>
              </a:ext>
            </a:extLst>
          </p:cNvPr>
          <p:cNvSpPr>
            <a:spLocks noGrp="1"/>
          </p:cNvSpPr>
          <p:nvPr>
            <p:ph type="title"/>
          </p:nvPr>
        </p:nvSpPr>
        <p:spPr/>
        <p:txBody>
          <a:bodyPr>
            <a:normAutofit/>
          </a:bodyPr>
          <a:lstStyle/>
          <a:p>
            <a:r>
              <a:rPr lang="nl-NL" dirty="0">
                <a:latin typeface="Verdana" panose="020B0604030504040204" pitchFamily="34" charset="0"/>
                <a:ea typeface="Verdana" panose="020B0604030504040204" pitchFamily="34" charset="0"/>
              </a:rPr>
              <a:t>6. GOAB nieuws</a:t>
            </a:r>
          </a:p>
        </p:txBody>
      </p:sp>
      <p:sp>
        <p:nvSpPr>
          <p:cNvPr id="3" name="Tijdelijke aanduiding voor inhoud 2">
            <a:extLst>
              <a:ext uri="{FF2B5EF4-FFF2-40B4-BE49-F238E27FC236}">
                <a16:creationId xmlns:a16="http://schemas.microsoft.com/office/drawing/2014/main" id="{01E3BAC1-3C88-4880-831B-8ED51086C0F5}"/>
              </a:ext>
            </a:extLst>
          </p:cNvPr>
          <p:cNvSpPr>
            <a:spLocks noGrp="1"/>
          </p:cNvSpPr>
          <p:nvPr>
            <p:ph idx="1"/>
          </p:nvPr>
        </p:nvSpPr>
        <p:spPr/>
        <p:txBody>
          <a:bodyPr>
            <a:normAutofit/>
          </a:bodyPr>
          <a:lstStyle/>
          <a:p>
            <a:pPr marL="0" indent="0">
              <a:buNone/>
            </a:pPr>
            <a:r>
              <a:rPr lang="nl-NL" sz="1600" b="1" dirty="0"/>
              <a:t>Financieel</a:t>
            </a:r>
          </a:p>
          <a:p>
            <a:pPr>
              <a:buFontTx/>
              <a:buChar char="-"/>
            </a:pPr>
            <a:r>
              <a:rPr lang="nl-NL" sz="1600" dirty="0"/>
              <a:t>Voorlopige beschikking 2022 en definitieve beschikking 2021 verwacht in september. Voorlopige achterstandsscores (berekening CBS) </a:t>
            </a:r>
            <a:r>
              <a:rPr lang="nl-NL" sz="1600" dirty="0">
                <a:hlinkClick r:id="rId2"/>
              </a:rPr>
              <a:t>bekend</a:t>
            </a:r>
            <a:r>
              <a:rPr lang="nl-NL" sz="1600" dirty="0"/>
              <a:t>. </a:t>
            </a:r>
          </a:p>
          <a:p>
            <a:pPr>
              <a:buFontTx/>
              <a:buChar char="-"/>
            </a:pPr>
            <a:endParaRPr lang="nl-NL" sz="1600" dirty="0"/>
          </a:p>
          <a:p>
            <a:pPr marL="0" indent="0">
              <a:buNone/>
            </a:pPr>
            <a:r>
              <a:rPr lang="nl-NL" sz="1600" b="1" dirty="0"/>
              <a:t>Inhoudelijk</a:t>
            </a:r>
          </a:p>
          <a:p>
            <a:pPr>
              <a:buFontTx/>
              <a:buChar char="-"/>
            </a:pPr>
            <a:r>
              <a:rPr lang="nl-NL" sz="1600" dirty="0"/>
              <a:t>1 januari 2022 wettelijke start pedagogisch beleidsmedewerker in de ve.</a:t>
            </a:r>
          </a:p>
          <a:p>
            <a:pPr marL="0" indent="0">
              <a:buNone/>
            </a:pPr>
            <a:endParaRPr lang="nl-NL" sz="1600" b="1" dirty="0"/>
          </a:p>
          <a:p>
            <a:pPr marL="0" indent="0">
              <a:buNone/>
            </a:pPr>
            <a:r>
              <a:rPr lang="nl-NL" sz="1600" b="1" dirty="0"/>
              <a:t>Onderzoek</a:t>
            </a:r>
          </a:p>
          <a:p>
            <a:pPr>
              <a:buFontTx/>
              <a:buChar char="-"/>
            </a:pPr>
            <a:r>
              <a:rPr lang="nl-NL" sz="1600" dirty="0">
                <a:hlinkClick r:id="rId3"/>
              </a:rPr>
              <a:t>Onderzoek</a:t>
            </a:r>
            <a:r>
              <a:rPr lang="nl-NL" sz="1600" dirty="0"/>
              <a:t> Waarborgfonds naar kostprijs kinderopvang (</a:t>
            </a:r>
            <a:r>
              <a:rPr lang="nl-NL" sz="1600" dirty="0" err="1"/>
              <a:t>incl</a:t>
            </a:r>
            <a:r>
              <a:rPr lang="nl-NL" sz="1600" dirty="0"/>
              <a:t> peuteropvang) in juli afgerond. Gemiddelde kostprijs peuteropvang € 9,33 (2021). </a:t>
            </a:r>
          </a:p>
          <a:p>
            <a:pPr>
              <a:buFontTx/>
              <a:buChar char="-"/>
            </a:pPr>
            <a:r>
              <a:rPr lang="nl-NL" sz="1600" dirty="0"/>
              <a:t>Landelijke monitor Kwaliteit Kinderopvang (LKK) verlengd. Recente rapporten over o.a. kwaliteitsinstrumenten via </a:t>
            </a:r>
            <a:r>
              <a:rPr lang="nl-NL" sz="1600" dirty="0">
                <a:hlinkClick r:id="rId4"/>
              </a:rPr>
              <a:t>www.lkk.nl</a:t>
            </a:r>
            <a:r>
              <a:rPr lang="nl-NL" sz="1600" dirty="0"/>
              <a:t> </a:t>
            </a:r>
          </a:p>
          <a:p>
            <a:pPr>
              <a:buFontTx/>
              <a:buChar char="-"/>
            </a:pPr>
            <a:r>
              <a:rPr lang="nl-NL" sz="1600" dirty="0"/>
              <a:t>Rapportage onderzoek Bereik Voorschoolse Voorzieningen verwacht Q1 2022</a:t>
            </a:r>
          </a:p>
          <a:p>
            <a:pPr>
              <a:buFontTx/>
              <a:buChar char="-"/>
            </a:pPr>
            <a:r>
              <a:rPr lang="nl-NL" sz="1600" dirty="0"/>
              <a:t>Implementatieonderzoek 960 uur ve, </a:t>
            </a:r>
            <a:r>
              <a:rPr lang="nl-NL" sz="1600" dirty="0" err="1"/>
              <a:t>pbm’er</a:t>
            </a:r>
            <a:r>
              <a:rPr lang="nl-NL" sz="1600" dirty="0"/>
              <a:t> en besteding GOAB-middelen (verwacht Q4 2021)</a:t>
            </a:r>
          </a:p>
          <a:p>
            <a:pPr marL="0" indent="0">
              <a:buNone/>
            </a:pPr>
            <a:endParaRPr lang="nl-NL" sz="1600" dirty="0"/>
          </a:p>
        </p:txBody>
      </p:sp>
    </p:spTree>
    <p:extLst>
      <p:ext uri="{BB962C8B-B14F-4D97-AF65-F5344CB8AC3E}">
        <p14:creationId xmlns:p14="http://schemas.microsoft.com/office/powerpoint/2010/main" val="549191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000" dirty="0">
                <a:solidFill>
                  <a:srgbClr val="E60038"/>
                </a:solidFill>
                <a:latin typeface="Verdana" panose="020B0604030504040204" pitchFamily="34" charset="0"/>
                <a:ea typeface="Verdana" panose="020B0604030504040204" pitchFamily="34" charset="0"/>
              </a:rPr>
              <a:t>Agenda</a:t>
            </a:r>
          </a:p>
        </p:txBody>
      </p:sp>
      <p:sp>
        <p:nvSpPr>
          <p:cNvPr id="3" name="Tijdelijke aanduiding voor inhoud 2"/>
          <p:cNvSpPr>
            <a:spLocks noGrp="1"/>
          </p:cNvSpPr>
          <p:nvPr>
            <p:ph idx="1"/>
          </p:nvPr>
        </p:nvSpPr>
        <p:spPr>
          <a:xfrm>
            <a:off x="457200" y="1412776"/>
            <a:ext cx="8229600" cy="4713387"/>
          </a:xfrm>
        </p:spPr>
        <p:txBody>
          <a:bodyPr>
            <a:normAutofit/>
          </a:bodyPr>
          <a:lstStyle/>
          <a:p>
            <a:pPr marL="342900" lvl="0" indent="-342900">
              <a:buFont typeface="+mj-lt"/>
              <a:buAutoNum type="arabicPeriod"/>
            </a:pPr>
            <a:endParaRPr lang="nl-NL" sz="2400" dirty="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nl-NL" sz="2400" dirty="0">
                <a:effectLst/>
                <a:latin typeface="Verdana" panose="020B0604030504040204" pitchFamily="34" charset="0"/>
                <a:ea typeface="Calibri" panose="020F0502020204030204" pitchFamily="34" charset="0"/>
                <a:cs typeface="Times New Roman" panose="02020603050405020304" pitchFamily="18" charset="0"/>
              </a:rPr>
              <a:t>Welkom</a:t>
            </a:r>
          </a:p>
          <a:p>
            <a:pPr lvl="0">
              <a:buFont typeface="+mj-lt"/>
              <a:buAutoNum type="arabicPeriod"/>
            </a:pPr>
            <a:r>
              <a:rPr lang="nl-NL" sz="2400" dirty="0">
                <a:latin typeface="Verdana" panose="020B0604030504040204" pitchFamily="34" charset="0"/>
                <a:ea typeface="Calibri" panose="020F0502020204030204" pitchFamily="34" charset="0"/>
                <a:cs typeface="Arial" panose="020B0604020202020204" pitchFamily="34" charset="0"/>
              </a:rPr>
              <a:t>Laatste NP Onderwijs nieuws</a:t>
            </a:r>
          </a:p>
          <a:p>
            <a:pPr lvl="0">
              <a:buFont typeface="+mj-lt"/>
              <a:buAutoNum type="arabicPeriod"/>
            </a:pPr>
            <a:r>
              <a:rPr lang="nl-NL" sz="2400" dirty="0">
                <a:latin typeface="Verdana" panose="020B0604030504040204" pitchFamily="34" charset="0"/>
                <a:ea typeface="Calibri" panose="020F0502020204030204" pitchFamily="34" charset="0"/>
                <a:cs typeface="Arial" panose="020B0604020202020204" pitchFamily="34" charset="0"/>
              </a:rPr>
              <a:t>Financiën &amp; richtlijnen SPUK</a:t>
            </a:r>
          </a:p>
          <a:p>
            <a:pPr lvl="0">
              <a:buFont typeface="+mj-lt"/>
              <a:buAutoNum type="arabicPeriod"/>
            </a:pPr>
            <a:r>
              <a:rPr lang="nl-NL" sz="2400" dirty="0">
                <a:latin typeface="Verdana" panose="020B0604030504040204" pitchFamily="34" charset="0"/>
                <a:ea typeface="Calibri" panose="020F0502020204030204" pitchFamily="34" charset="0"/>
                <a:cs typeface="Arial" panose="020B0604020202020204" pitchFamily="34" charset="0"/>
              </a:rPr>
              <a:t>Rol gemeente </a:t>
            </a:r>
            <a:r>
              <a:rPr lang="nl-NL" sz="2400">
                <a:latin typeface="Verdana" panose="020B0604030504040204" pitchFamily="34" charset="0"/>
                <a:ea typeface="Calibri" panose="020F0502020204030204" pitchFamily="34" charset="0"/>
                <a:cs typeface="Arial" panose="020B0604020202020204" pitchFamily="34" charset="0"/>
              </a:rPr>
              <a:t>en stappenplan</a:t>
            </a:r>
            <a:endParaRPr lang="nl-NL" sz="2400" dirty="0">
              <a:latin typeface="Verdana" panose="020B0604030504040204" pitchFamily="34" charset="0"/>
              <a:ea typeface="Calibri" panose="020F0502020204030204" pitchFamily="34" charset="0"/>
              <a:cs typeface="Arial" panose="020B0604020202020204" pitchFamily="34" charset="0"/>
            </a:endParaRPr>
          </a:p>
          <a:p>
            <a:pPr lvl="0">
              <a:buFont typeface="+mj-lt"/>
              <a:buAutoNum type="arabicPeriod"/>
            </a:pPr>
            <a:r>
              <a:rPr lang="nl-NL" sz="2400" dirty="0">
                <a:latin typeface="Verdana" panose="020B0604030504040204" pitchFamily="34" charset="0"/>
                <a:ea typeface="Calibri" panose="020F0502020204030204" pitchFamily="34" charset="0"/>
                <a:cs typeface="Arial" panose="020B0604020202020204" pitchFamily="34" charset="0"/>
              </a:rPr>
              <a:t>Ondersteuning voor gemeenten </a:t>
            </a:r>
          </a:p>
          <a:p>
            <a:pPr lvl="0">
              <a:buFont typeface="+mj-lt"/>
              <a:buAutoNum type="arabicPeriod"/>
            </a:pPr>
            <a:r>
              <a:rPr lang="nl-NL" sz="2400" dirty="0">
                <a:latin typeface="Verdana" panose="020B0604030504040204" pitchFamily="34" charset="0"/>
                <a:ea typeface="Calibri" panose="020F0502020204030204" pitchFamily="34" charset="0"/>
                <a:cs typeface="Arial" panose="020B0604020202020204" pitchFamily="34" charset="0"/>
              </a:rPr>
              <a:t>GOAB nieuws</a:t>
            </a:r>
          </a:p>
          <a:p>
            <a:pPr lvl="0">
              <a:buFont typeface="+mj-lt"/>
              <a:buAutoNum type="arabicPeriod"/>
            </a:pPr>
            <a:endParaRPr lang="nl-NL" sz="2400" dirty="0">
              <a:latin typeface="Verdana" panose="020B0604030504040204" pitchFamily="34" charset="0"/>
              <a:ea typeface="Calibri" panose="020F0502020204030204" pitchFamily="34" charset="0"/>
              <a:cs typeface="Arial" panose="020B0604020202020204" pitchFamily="34" charset="0"/>
            </a:endParaRPr>
          </a:p>
          <a:p>
            <a:pPr lvl="0">
              <a:buFont typeface="+mj-lt"/>
              <a:buAutoNum type="arabicPeriod"/>
            </a:pPr>
            <a:endParaRPr lang="nl-NL" sz="2400" dirty="0">
              <a:latin typeface="Verdana" panose="020B0604030504040204" pitchFamily="34" charset="0"/>
              <a:ea typeface="Calibri" panose="020F0502020204030204" pitchFamily="34" charset="0"/>
              <a:cs typeface="Arial" panose="020B0604020202020204" pitchFamily="34" charset="0"/>
            </a:endParaRPr>
          </a:p>
          <a:p>
            <a:pPr lvl="0">
              <a:buFont typeface="+mj-lt"/>
              <a:buAutoNum type="arabicPeriod"/>
            </a:pPr>
            <a:endParaRPr lang="nl-NL" sz="2400" dirty="0">
              <a:latin typeface="Verdana" panose="020B0604030504040204" pitchFamily="34" charset="0"/>
              <a:ea typeface="Calibri" panose="020F0502020204030204" pitchFamily="34" charset="0"/>
              <a:cs typeface="Arial" panose="020B0604020202020204" pitchFamily="34" charset="0"/>
            </a:endParaRPr>
          </a:p>
          <a:p>
            <a:pPr marL="0" indent="0">
              <a:buNone/>
            </a:pPr>
            <a:endParaRPr lang="nl-NL" sz="2600" dirty="0"/>
          </a:p>
          <a:p>
            <a:pPr marL="514350" indent="-514350">
              <a:buAutoNum type="arabicPeriod"/>
            </a:pPr>
            <a:endParaRPr lang="nl-NL" sz="2200" dirty="0">
              <a:solidFill>
                <a:schemeClr val="tx1"/>
              </a:solidFill>
            </a:endParaRPr>
          </a:p>
        </p:txBody>
      </p:sp>
    </p:spTree>
    <p:extLst>
      <p:ext uri="{BB962C8B-B14F-4D97-AF65-F5344CB8AC3E}">
        <p14:creationId xmlns:p14="http://schemas.microsoft.com/office/powerpoint/2010/main" val="2864096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C16BB-37F5-45AF-AC29-10BDB0C3D062}"/>
              </a:ext>
            </a:extLst>
          </p:cNvPr>
          <p:cNvSpPr>
            <a:spLocks noGrp="1"/>
          </p:cNvSpPr>
          <p:nvPr>
            <p:ph type="title"/>
          </p:nvPr>
        </p:nvSpPr>
        <p:spPr/>
        <p:txBody>
          <a:bodyPr>
            <a:normAutofit fontScale="90000"/>
          </a:bodyPr>
          <a:lstStyle/>
          <a:p>
            <a:r>
              <a:rPr lang="nl-NL" dirty="0">
                <a:latin typeface="Verdana" panose="020B0604030504040204" pitchFamily="34" charset="0"/>
                <a:ea typeface="Verdana" panose="020B0604030504040204" pitchFamily="34" charset="0"/>
              </a:rPr>
              <a:t>2. Laatste NP Onderwijs nieuws</a:t>
            </a:r>
          </a:p>
        </p:txBody>
      </p:sp>
      <p:sp>
        <p:nvSpPr>
          <p:cNvPr id="3" name="Tijdelijke aanduiding voor inhoud 2">
            <a:extLst>
              <a:ext uri="{FF2B5EF4-FFF2-40B4-BE49-F238E27FC236}">
                <a16:creationId xmlns:a16="http://schemas.microsoft.com/office/drawing/2014/main" id="{01E3BAC1-3C88-4880-831B-8ED51086C0F5}"/>
              </a:ext>
            </a:extLst>
          </p:cNvPr>
          <p:cNvSpPr>
            <a:spLocks noGrp="1"/>
          </p:cNvSpPr>
          <p:nvPr>
            <p:ph idx="1"/>
          </p:nvPr>
        </p:nvSpPr>
        <p:spPr/>
        <p:txBody>
          <a:bodyPr>
            <a:normAutofit/>
          </a:bodyPr>
          <a:lstStyle/>
          <a:p>
            <a:pPr>
              <a:buFontTx/>
              <a:buChar char="-"/>
            </a:pPr>
            <a:r>
              <a:rPr lang="nl-NL" sz="2000" dirty="0"/>
              <a:t>Brieven OCW aan gemeenten</a:t>
            </a:r>
          </a:p>
          <a:p>
            <a:pPr lvl="1">
              <a:buFontTx/>
              <a:buChar char="-"/>
            </a:pPr>
            <a:r>
              <a:rPr lang="nl-NL" sz="1800" dirty="0">
                <a:solidFill>
                  <a:schemeClr val="tx1"/>
                </a:solidFill>
              </a:rPr>
              <a:t>April 2021: </a:t>
            </a:r>
            <a:r>
              <a:rPr lang="nl-NL" sz="1800" dirty="0">
                <a:solidFill>
                  <a:schemeClr val="tx1"/>
                </a:solidFill>
                <a:hlinkClick r:id="rId3"/>
              </a:rPr>
              <a:t>brief</a:t>
            </a:r>
            <a:r>
              <a:rPr lang="nl-NL" sz="1800" dirty="0">
                <a:solidFill>
                  <a:schemeClr val="tx1"/>
                </a:solidFill>
              </a:rPr>
              <a:t> over rollen en taken</a:t>
            </a:r>
          </a:p>
          <a:p>
            <a:pPr lvl="1">
              <a:buFontTx/>
              <a:buChar char="-"/>
            </a:pPr>
            <a:r>
              <a:rPr lang="nl-NL" sz="1800" dirty="0">
                <a:solidFill>
                  <a:schemeClr val="tx1"/>
                </a:solidFill>
              </a:rPr>
              <a:t>Juni 2021 (herstelplan): </a:t>
            </a:r>
            <a:r>
              <a:rPr lang="nl-NL" sz="1800" dirty="0">
                <a:solidFill>
                  <a:schemeClr val="tx1"/>
                </a:solidFill>
                <a:hlinkClick r:id="rId4"/>
              </a:rPr>
              <a:t>brief</a:t>
            </a:r>
            <a:r>
              <a:rPr lang="nl-NL" sz="1800" dirty="0">
                <a:solidFill>
                  <a:schemeClr val="tx1"/>
                </a:solidFill>
              </a:rPr>
              <a:t> over herstel en perspectief jeugd, o.a. NP Onderwijs, Zorg voor de Jeugd, Jeugdpakket, Steunpakket Welzijn. </a:t>
            </a:r>
          </a:p>
          <a:p>
            <a:pPr lvl="1">
              <a:buFontTx/>
              <a:buChar char="-"/>
            </a:pPr>
            <a:r>
              <a:rPr lang="nl-NL" sz="1800" dirty="0">
                <a:solidFill>
                  <a:schemeClr val="tx1"/>
                </a:solidFill>
              </a:rPr>
              <a:t>Juli 2021: </a:t>
            </a:r>
            <a:r>
              <a:rPr lang="nl-NL" sz="1800" dirty="0">
                <a:solidFill>
                  <a:schemeClr val="tx1"/>
                </a:solidFill>
                <a:hlinkClick r:id="rId5"/>
              </a:rPr>
              <a:t>brief</a:t>
            </a:r>
            <a:r>
              <a:rPr lang="nl-NL" sz="1800" dirty="0">
                <a:solidFill>
                  <a:schemeClr val="tx1"/>
                </a:solidFill>
              </a:rPr>
              <a:t> over budget per gemeente + bestedingsdoelen</a:t>
            </a:r>
          </a:p>
          <a:p>
            <a:pPr marL="457200" lvl="1" indent="0">
              <a:buNone/>
            </a:pPr>
            <a:endParaRPr lang="nl-NL" sz="1600" dirty="0">
              <a:solidFill>
                <a:schemeClr val="tx1"/>
              </a:solidFill>
            </a:endParaRPr>
          </a:p>
          <a:p>
            <a:pPr marL="457200" lvl="1" indent="0">
              <a:buNone/>
            </a:pPr>
            <a:endParaRPr lang="nl-NL" sz="1600" dirty="0">
              <a:solidFill>
                <a:schemeClr val="tx1"/>
              </a:solidFill>
            </a:endParaRPr>
          </a:p>
          <a:p>
            <a:pPr>
              <a:buFontTx/>
              <a:buChar char="-"/>
            </a:pPr>
            <a:r>
              <a:rPr lang="nl-NL" sz="2000" dirty="0"/>
              <a:t>Laatste ontwikkelingen:</a:t>
            </a:r>
          </a:p>
          <a:p>
            <a:pPr lvl="1">
              <a:buFontTx/>
              <a:buChar char="-"/>
            </a:pPr>
            <a:r>
              <a:rPr lang="nl-NL" sz="1800" dirty="0">
                <a:solidFill>
                  <a:schemeClr val="tx1"/>
                </a:solidFill>
              </a:rPr>
              <a:t>Peiling onder scholen in september, gevolgd door Kamerbrief over resultaten</a:t>
            </a:r>
          </a:p>
          <a:p>
            <a:pPr lvl="1">
              <a:buFontTx/>
              <a:buChar char="-"/>
            </a:pPr>
            <a:r>
              <a:rPr lang="nl-NL" sz="1800" dirty="0">
                <a:solidFill>
                  <a:schemeClr val="tx1"/>
                </a:solidFill>
              </a:rPr>
              <a:t>Regeling Specifieke Uitkering NP Onderwijs middelen volgt eind september</a:t>
            </a:r>
            <a:endParaRPr lang="nl-NL" sz="1800" dirty="0">
              <a:solidFill>
                <a:schemeClr val="tx1"/>
              </a:solidFill>
              <a:hlinkClick r:id="rId6">
                <a:extLst>
                  <a:ext uri="{A12FA001-AC4F-418D-AE19-62706E023703}">
                    <ahyp:hlinkClr xmlns:ahyp="http://schemas.microsoft.com/office/drawing/2018/hyperlinkcolor" val="tx"/>
                  </a:ext>
                </a:extLst>
              </a:hlinkClick>
            </a:endParaRPr>
          </a:p>
          <a:p>
            <a:pPr lvl="1">
              <a:buFontTx/>
              <a:buChar char="-"/>
            </a:pPr>
            <a:endParaRPr lang="nl-NL" sz="1600" dirty="0">
              <a:solidFill>
                <a:srgbClr val="0000FF"/>
              </a:solidFill>
              <a:hlinkClick r:id="rId6">
                <a:extLst>
                  <a:ext uri="{A12FA001-AC4F-418D-AE19-62706E023703}">
                    <ahyp:hlinkClr xmlns:ahyp="http://schemas.microsoft.com/office/drawing/2018/hyperlinkcolor" val="tx"/>
                  </a:ext>
                </a:extLst>
              </a:hlinkClick>
            </a:endParaRPr>
          </a:p>
          <a:p>
            <a:pPr marL="457200" lvl="1" indent="0">
              <a:buNone/>
            </a:pPr>
            <a:endParaRPr lang="nl-NL" sz="1600" dirty="0">
              <a:solidFill>
                <a:srgbClr val="0000FF"/>
              </a:solidFill>
              <a:hlinkClick r:id="rId6">
                <a:extLst>
                  <a:ext uri="{A12FA001-AC4F-418D-AE19-62706E023703}">
                    <ahyp:hlinkClr xmlns:ahyp="http://schemas.microsoft.com/office/drawing/2018/hyperlinkcolor" val="tx"/>
                  </a:ext>
                </a:extLst>
              </a:hlinkClick>
            </a:endParaRPr>
          </a:p>
          <a:p>
            <a:pPr marL="0" lvl="1" indent="0">
              <a:buNone/>
            </a:pPr>
            <a:r>
              <a:rPr lang="nl-NL" sz="1600" dirty="0">
                <a:solidFill>
                  <a:srgbClr val="0000FF"/>
                </a:solidFill>
                <a:hlinkClick r:id="rId6">
                  <a:extLst>
                    <a:ext uri="{A12FA001-AC4F-418D-AE19-62706E023703}">
                      <ahyp:hlinkClr xmlns:ahyp="http://schemas.microsoft.com/office/drawing/2018/hyperlinkcolor" val="tx"/>
                    </a:ext>
                  </a:extLst>
                </a:hlinkClick>
              </a:rPr>
              <a:t>www.nponderwijs.nl/gemeenten</a:t>
            </a:r>
            <a:endParaRPr lang="nl-NL" sz="1600" dirty="0"/>
          </a:p>
          <a:p>
            <a:pPr lvl="1">
              <a:buFontTx/>
              <a:buChar char="-"/>
            </a:pPr>
            <a:endParaRPr lang="nl-NL" sz="1600" dirty="0"/>
          </a:p>
        </p:txBody>
      </p:sp>
    </p:spTree>
    <p:extLst>
      <p:ext uri="{BB962C8B-B14F-4D97-AF65-F5344CB8AC3E}">
        <p14:creationId xmlns:p14="http://schemas.microsoft.com/office/powerpoint/2010/main" val="2099622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C16BB-37F5-45AF-AC29-10BDB0C3D062}"/>
              </a:ext>
            </a:extLst>
          </p:cNvPr>
          <p:cNvSpPr>
            <a:spLocks noGrp="1"/>
          </p:cNvSpPr>
          <p:nvPr>
            <p:ph type="title"/>
          </p:nvPr>
        </p:nvSpPr>
        <p:spPr>
          <a:xfrm>
            <a:off x="457200" y="260647"/>
            <a:ext cx="8229600" cy="548953"/>
          </a:xfrm>
        </p:spPr>
        <p:txBody>
          <a:bodyPr>
            <a:normAutofit fontScale="90000"/>
          </a:bodyPr>
          <a:lstStyle/>
          <a:p>
            <a:r>
              <a:rPr lang="nl-NL" dirty="0">
                <a:latin typeface="Verdana" panose="020B0604030504040204" pitchFamily="34" charset="0"/>
                <a:ea typeface="Verdana" panose="020B0604030504040204" pitchFamily="34" charset="0"/>
              </a:rPr>
              <a:t> </a:t>
            </a:r>
          </a:p>
        </p:txBody>
      </p:sp>
      <p:pic>
        <p:nvPicPr>
          <p:cNvPr id="4" name="Tijdelijke aanduiding voor inhoud 3">
            <a:extLst>
              <a:ext uri="{FF2B5EF4-FFF2-40B4-BE49-F238E27FC236}">
                <a16:creationId xmlns:a16="http://schemas.microsoft.com/office/drawing/2014/main" id="{F4999B65-5DF7-4D85-81E9-9FF84A021B39}"/>
              </a:ext>
            </a:extLst>
          </p:cNvPr>
          <p:cNvPicPr>
            <a:picLocks noGrp="1"/>
          </p:cNvPicPr>
          <p:nvPr>
            <p:ph idx="1"/>
          </p:nvPr>
        </p:nvPicPr>
        <p:blipFill rotWithShape="1">
          <a:blip r:embed="rId3"/>
          <a:srcRect l="13514" t="15386" r="12655" b="9052"/>
          <a:stretch/>
        </p:blipFill>
        <p:spPr bwMode="auto">
          <a:xfrm>
            <a:off x="41491" y="116632"/>
            <a:ext cx="9061017" cy="583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80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C16BB-37F5-45AF-AC29-10BDB0C3D062}"/>
              </a:ext>
            </a:extLst>
          </p:cNvPr>
          <p:cNvSpPr>
            <a:spLocks noGrp="1"/>
          </p:cNvSpPr>
          <p:nvPr>
            <p:ph type="title"/>
          </p:nvPr>
        </p:nvSpPr>
        <p:spPr/>
        <p:txBody>
          <a:bodyPr>
            <a:normAutofit/>
          </a:bodyPr>
          <a:lstStyle/>
          <a:p>
            <a:r>
              <a:rPr lang="nl-NL" dirty="0">
                <a:latin typeface="Verdana" panose="020B0604030504040204" pitchFamily="34" charset="0"/>
                <a:ea typeface="Verdana" panose="020B0604030504040204" pitchFamily="34" charset="0"/>
              </a:rPr>
              <a:t>3. Financiën</a:t>
            </a:r>
          </a:p>
        </p:txBody>
      </p:sp>
      <p:sp>
        <p:nvSpPr>
          <p:cNvPr id="3" name="Tijdelijke aanduiding voor inhoud 2">
            <a:extLst>
              <a:ext uri="{FF2B5EF4-FFF2-40B4-BE49-F238E27FC236}">
                <a16:creationId xmlns:a16="http://schemas.microsoft.com/office/drawing/2014/main" id="{01E3BAC1-3C88-4880-831B-8ED51086C0F5}"/>
              </a:ext>
            </a:extLst>
          </p:cNvPr>
          <p:cNvSpPr>
            <a:spLocks noGrp="1"/>
          </p:cNvSpPr>
          <p:nvPr>
            <p:ph idx="1"/>
          </p:nvPr>
        </p:nvSpPr>
        <p:spPr>
          <a:xfrm>
            <a:off x="457200" y="1417638"/>
            <a:ext cx="8229600" cy="4708525"/>
          </a:xfrm>
        </p:spPr>
        <p:txBody>
          <a:bodyPr>
            <a:normAutofit fontScale="92500" lnSpcReduction="10000"/>
          </a:bodyPr>
          <a:lstStyle/>
          <a:p>
            <a:pPr>
              <a:buFontTx/>
              <a:buChar char="-"/>
            </a:pPr>
            <a:r>
              <a:rPr lang="nl-NL" sz="2000" dirty="0"/>
              <a:t>Doel: terugdringen van onderwijsvertragingen als gevolg van corona</a:t>
            </a:r>
          </a:p>
          <a:p>
            <a:pPr>
              <a:buFontTx/>
              <a:buChar char="-"/>
            </a:pPr>
            <a:r>
              <a:rPr lang="nl-NL" sz="2000" dirty="0"/>
              <a:t>Totaal ruim € 300 miljoen</a:t>
            </a:r>
          </a:p>
          <a:p>
            <a:pPr>
              <a:buFontTx/>
              <a:buChar char="-"/>
            </a:pPr>
            <a:r>
              <a:rPr lang="nl-NL" sz="2000" dirty="0"/>
              <a:t>Bedrag per gemeente te vinden via infotool op </a:t>
            </a:r>
            <a:r>
              <a:rPr lang="nl-NL" sz="2000" dirty="0">
                <a:hlinkClick r:id="rId3"/>
              </a:rPr>
              <a:t>www.nponderwijs.nl</a:t>
            </a:r>
            <a:r>
              <a:rPr lang="nl-NL" sz="2000" dirty="0"/>
              <a:t> </a:t>
            </a:r>
          </a:p>
          <a:p>
            <a:pPr lvl="1">
              <a:buFontTx/>
              <a:buChar char="-"/>
            </a:pPr>
            <a:r>
              <a:rPr lang="nl-NL" sz="1800" dirty="0">
                <a:solidFill>
                  <a:schemeClr val="tx1"/>
                </a:solidFill>
              </a:rPr>
              <a:t>Dit zijn bedragen voor hele periode!</a:t>
            </a:r>
          </a:p>
          <a:p>
            <a:pPr>
              <a:buFontTx/>
              <a:buChar char="-"/>
            </a:pPr>
            <a:endParaRPr lang="nl-NL" sz="2000" dirty="0"/>
          </a:p>
          <a:p>
            <a:pPr>
              <a:buFontTx/>
              <a:buChar char="-"/>
            </a:pPr>
            <a:r>
              <a:rPr lang="nl-NL" sz="2000" dirty="0"/>
              <a:t>Besteden kan vanaf 1 juli 2021 tot en met 31 juli 2023.</a:t>
            </a:r>
          </a:p>
          <a:p>
            <a:pPr>
              <a:buFontTx/>
              <a:buChar char="-"/>
            </a:pPr>
            <a:r>
              <a:rPr lang="nl-NL" sz="2000" dirty="0"/>
              <a:t>Voorfinanciering toegestaan en besteding in gehele periode.</a:t>
            </a:r>
          </a:p>
          <a:p>
            <a:pPr>
              <a:buFontTx/>
              <a:buChar char="-"/>
            </a:pPr>
            <a:endParaRPr lang="nl-NL" sz="2000" dirty="0"/>
          </a:p>
          <a:p>
            <a:pPr>
              <a:buFontTx/>
              <a:buChar char="-"/>
            </a:pPr>
            <a:r>
              <a:rPr lang="nl-NL" sz="2000" dirty="0"/>
              <a:t>Bestedingsdoelen:</a:t>
            </a:r>
          </a:p>
          <a:p>
            <a:pPr lvl="1">
              <a:buFontTx/>
              <a:buChar char="-"/>
            </a:pPr>
            <a:r>
              <a:rPr lang="nl-NL" sz="1700" dirty="0">
                <a:solidFill>
                  <a:schemeClr val="tx1"/>
                </a:solidFill>
              </a:rPr>
              <a:t>(</a:t>
            </a:r>
            <a:r>
              <a:rPr lang="nl-NL" sz="1700" dirty="0" err="1">
                <a:solidFill>
                  <a:schemeClr val="tx1"/>
                </a:solidFill>
              </a:rPr>
              <a:t>Bovenschoolse</a:t>
            </a:r>
            <a:r>
              <a:rPr lang="nl-NL" sz="1700" dirty="0">
                <a:solidFill>
                  <a:schemeClr val="tx1"/>
                </a:solidFill>
              </a:rPr>
              <a:t>) maatregelen </a:t>
            </a:r>
          </a:p>
          <a:p>
            <a:pPr lvl="1">
              <a:buFontTx/>
              <a:buChar char="-"/>
            </a:pPr>
            <a:r>
              <a:rPr lang="nl-NL" sz="1700" dirty="0">
                <a:solidFill>
                  <a:schemeClr val="tx1"/>
                </a:solidFill>
              </a:rPr>
              <a:t>Voorschoolse periode </a:t>
            </a:r>
          </a:p>
          <a:p>
            <a:pPr lvl="1">
              <a:buFontTx/>
              <a:buChar char="-"/>
            </a:pPr>
            <a:r>
              <a:rPr lang="nl-NL" sz="1700" dirty="0">
                <a:solidFill>
                  <a:schemeClr val="tx1"/>
                </a:solidFill>
              </a:rPr>
              <a:t>Zorg en welzijn </a:t>
            </a:r>
          </a:p>
          <a:p>
            <a:pPr lvl="1">
              <a:buFontTx/>
              <a:buChar char="-"/>
            </a:pPr>
            <a:r>
              <a:rPr lang="nl-NL" sz="1700" dirty="0">
                <a:solidFill>
                  <a:schemeClr val="tx1"/>
                </a:solidFill>
              </a:rPr>
              <a:t>Bevorderen samenwerking in de gemeente </a:t>
            </a:r>
          </a:p>
          <a:p>
            <a:pPr lvl="1">
              <a:buFontTx/>
              <a:buChar char="-"/>
            </a:pPr>
            <a:r>
              <a:rPr lang="nl-NL" sz="1700" dirty="0">
                <a:solidFill>
                  <a:schemeClr val="tx1"/>
                </a:solidFill>
              </a:rPr>
              <a:t>Thuiszitters</a:t>
            </a:r>
          </a:p>
          <a:p>
            <a:pPr marL="457200" lvl="1" indent="0">
              <a:buNone/>
            </a:pPr>
            <a:r>
              <a:rPr lang="nl-NL" sz="1700" dirty="0">
                <a:solidFill>
                  <a:schemeClr val="tx1"/>
                </a:solidFill>
              </a:rPr>
              <a:t>Eventueel: huisvesting en ambtelijke capaciteit</a:t>
            </a:r>
          </a:p>
          <a:p>
            <a:pPr marL="457200" lvl="1" indent="0">
              <a:buNone/>
            </a:pPr>
            <a:endParaRPr lang="nl-NL" sz="1000" dirty="0">
              <a:solidFill>
                <a:schemeClr val="tx1"/>
              </a:solidFill>
            </a:endParaRPr>
          </a:p>
          <a:p>
            <a:pPr marL="457200" lvl="1" indent="0">
              <a:buNone/>
            </a:pPr>
            <a:endParaRPr lang="nl-NL" sz="1800" dirty="0"/>
          </a:p>
          <a:p>
            <a:pPr lvl="1">
              <a:buFontTx/>
              <a:buChar char="-"/>
            </a:pPr>
            <a:endParaRPr lang="nl-NL" sz="1200" dirty="0"/>
          </a:p>
        </p:txBody>
      </p:sp>
    </p:spTree>
    <p:extLst>
      <p:ext uri="{BB962C8B-B14F-4D97-AF65-F5344CB8AC3E}">
        <p14:creationId xmlns:p14="http://schemas.microsoft.com/office/powerpoint/2010/main" val="2419823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C16BB-37F5-45AF-AC29-10BDB0C3D062}"/>
              </a:ext>
            </a:extLst>
          </p:cNvPr>
          <p:cNvSpPr>
            <a:spLocks noGrp="1"/>
          </p:cNvSpPr>
          <p:nvPr>
            <p:ph type="title"/>
          </p:nvPr>
        </p:nvSpPr>
        <p:spPr/>
        <p:txBody>
          <a:bodyPr>
            <a:normAutofit/>
          </a:bodyPr>
          <a:lstStyle/>
          <a:p>
            <a:r>
              <a:rPr lang="nl-NL" dirty="0">
                <a:latin typeface="Verdana" panose="020B0604030504040204" pitchFamily="34" charset="0"/>
                <a:ea typeface="Verdana" panose="020B0604030504040204" pitchFamily="34" charset="0"/>
              </a:rPr>
              <a:t>3. Financiën (2)</a:t>
            </a:r>
          </a:p>
        </p:txBody>
      </p:sp>
      <p:sp>
        <p:nvSpPr>
          <p:cNvPr id="3" name="Tijdelijke aanduiding voor inhoud 2">
            <a:extLst>
              <a:ext uri="{FF2B5EF4-FFF2-40B4-BE49-F238E27FC236}">
                <a16:creationId xmlns:a16="http://schemas.microsoft.com/office/drawing/2014/main" id="{01E3BAC1-3C88-4880-831B-8ED51086C0F5}"/>
              </a:ext>
            </a:extLst>
          </p:cNvPr>
          <p:cNvSpPr>
            <a:spLocks noGrp="1"/>
          </p:cNvSpPr>
          <p:nvPr>
            <p:ph idx="1"/>
          </p:nvPr>
        </p:nvSpPr>
        <p:spPr>
          <a:xfrm>
            <a:off x="457200" y="1340768"/>
            <a:ext cx="8229600" cy="4785395"/>
          </a:xfrm>
        </p:spPr>
        <p:txBody>
          <a:bodyPr>
            <a:normAutofit/>
          </a:bodyPr>
          <a:lstStyle/>
          <a:p>
            <a:pPr marL="457200" lvl="1" indent="0">
              <a:buNone/>
            </a:pPr>
            <a:endParaRPr lang="nl-NL" sz="1000" dirty="0">
              <a:solidFill>
                <a:schemeClr val="tx1"/>
              </a:solidFill>
            </a:endParaRPr>
          </a:p>
          <a:p>
            <a:pPr marL="342900" lvl="1" indent="-342900">
              <a:buFontTx/>
              <a:buChar char="-"/>
            </a:pPr>
            <a:r>
              <a:rPr lang="nl-NL" sz="2200" dirty="0">
                <a:solidFill>
                  <a:schemeClr val="tx1"/>
                </a:solidFill>
              </a:rPr>
              <a:t>Beschikking en regeling specifieke uitkering (met uitgewerkte voorwaarden) volgen in september.</a:t>
            </a:r>
          </a:p>
          <a:p>
            <a:pPr marL="342900" lvl="1" indent="-342900">
              <a:buFontTx/>
              <a:buChar char="-"/>
            </a:pPr>
            <a:r>
              <a:rPr lang="nl-NL" sz="2200" dirty="0">
                <a:solidFill>
                  <a:schemeClr val="tx1"/>
                </a:solidFill>
              </a:rPr>
              <a:t>Eerste uitkering volgt december 2021  (periode aug-dec 2021). Betaling in maandelijkse termijnen</a:t>
            </a:r>
            <a:r>
              <a:rPr lang="nl-NL" sz="1800" dirty="0">
                <a:solidFill>
                  <a:schemeClr val="tx1"/>
                </a:solidFill>
              </a:rPr>
              <a:t>.</a:t>
            </a:r>
          </a:p>
          <a:p>
            <a:pPr marL="342900" lvl="1" indent="-342900">
              <a:buFontTx/>
              <a:buChar char="-"/>
            </a:pPr>
            <a:r>
              <a:rPr lang="nl-NL" sz="2200" dirty="0">
                <a:solidFill>
                  <a:schemeClr val="tx1"/>
                </a:solidFill>
              </a:rPr>
              <a:t>Deelname aan monitoring en evaluatie verplicht.</a:t>
            </a:r>
          </a:p>
          <a:p>
            <a:pPr marL="342900" lvl="1" indent="-342900">
              <a:buFontTx/>
              <a:buChar char="-"/>
            </a:pPr>
            <a:r>
              <a:rPr lang="nl-NL" sz="2200" dirty="0">
                <a:solidFill>
                  <a:schemeClr val="tx1"/>
                </a:solidFill>
              </a:rPr>
              <a:t>Verantwoording via </a:t>
            </a:r>
            <a:r>
              <a:rPr lang="nl-NL" sz="2200" dirty="0" err="1">
                <a:solidFill>
                  <a:schemeClr val="tx1"/>
                </a:solidFill>
              </a:rPr>
              <a:t>SiSA</a:t>
            </a:r>
            <a:r>
              <a:rPr lang="nl-NL" sz="2200" dirty="0">
                <a:solidFill>
                  <a:schemeClr val="tx1"/>
                </a:solidFill>
              </a:rPr>
              <a:t>:</a:t>
            </a:r>
          </a:p>
          <a:p>
            <a:pPr marL="742950" lvl="2" indent="-342900">
              <a:buFontTx/>
              <a:buChar char="-"/>
            </a:pPr>
            <a:r>
              <a:rPr lang="nl-NL" sz="1800" dirty="0">
                <a:solidFill>
                  <a:schemeClr val="tx1"/>
                </a:solidFill>
              </a:rPr>
              <a:t>Relatie tot bestedingsdoelen weergeven</a:t>
            </a:r>
          </a:p>
          <a:p>
            <a:pPr marL="742950" lvl="2" indent="-342900">
              <a:buFontTx/>
              <a:buChar char="-"/>
            </a:pPr>
            <a:r>
              <a:rPr lang="nl-NL" sz="1800" dirty="0">
                <a:solidFill>
                  <a:schemeClr val="tx1"/>
                </a:solidFill>
              </a:rPr>
              <a:t>Jaarlijkse verantwoording</a:t>
            </a:r>
          </a:p>
          <a:p>
            <a:pPr marL="742950" lvl="2" indent="-342900">
              <a:buFontTx/>
              <a:buChar char="-"/>
            </a:pPr>
            <a:r>
              <a:rPr lang="nl-NL" sz="1800" dirty="0">
                <a:solidFill>
                  <a:schemeClr val="tx1"/>
                </a:solidFill>
              </a:rPr>
              <a:t>Eindverantwoording via jaarrekening over 2023</a:t>
            </a:r>
          </a:p>
          <a:p>
            <a:pPr marL="342900" lvl="1" indent="-342900">
              <a:buFontTx/>
              <a:buChar char="-"/>
            </a:pPr>
            <a:endParaRPr lang="nl-NL" sz="2200" dirty="0">
              <a:solidFill>
                <a:schemeClr val="tx1"/>
              </a:solidFill>
            </a:endParaRPr>
          </a:p>
          <a:p>
            <a:pPr marL="457200" lvl="1" indent="0">
              <a:buNone/>
            </a:pPr>
            <a:endParaRPr lang="nl-NL" sz="2200" dirty="0"/>
          </a:p>
          <a:p>
            <a:pPr lvl="1">
              <a:buFontTx/>
              <a:buChar char="-"/>
            </a:pPr>
            <a:endParaRPr lang="nl-NL" sz="1200" dirty="0"/>
          </a:p>
        </p:txBody>
      </p:sp>
    </p:spTree>
    <p:extLst>
      <p:ext uri="{BB962C8B-B14F-4D97-AF65-F5344CB8AC3E}">
        <p14:creationId xmlns:p14="http://schemas.microsoft.com/office/powerpoint/2010/main" val="175153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C16BB-37F5-45AF-AC29-10BDB0C3D062}"/>
              </a:ext>
            </a:extLst>
          </p:cNvPr>
          <p:cNvSpPr>
            <a:spLocks noGrp="1"/>
          </p:cNvSpPr>
          <p:nvPr>
            <p:ph type="title"/>
          </p:nvPr>
        </p:nvSpPr>
        <p:spPr/>
        <p:txBody>
          <a:bodyPr>
            <a:normAutofit/>
          </a:bodyPr>
          <a:lstStyle/>
          <a:p>
            <a:r>
              <a:rPr lang="nl-NL" dirty="0">
                <a:latin typeface="Verdana" panose="020B0604030504040204" pitchFamily="34" charset="0"/>
                <a:ea typeface="Verdana" panose="020B0604030504040204" pitchFamily="34" charset="0"/>
              </a:rPr>
              <a:t>4. Rol gemeente</a:t>
            </a:r>
          </a:p>
        </p:txBody>
      </p:sp>
      <p:sp>
        <p:nvSpPr>
          <p:cNvPr id="3" name="Tijdelijke aanduiding voor inhoud 2">
            <a:extLst>
              <a:ext uri="{FF2B5EF4-FFF2-40B4-BE49-F238E27FC236}">
                <a16:creationId xmlns:a16="http://schemas.microsoft.com/office/drawing/2014/main" id="{01E3BAC1-3C88-4880-831B-8ED51086C0F5}"/>
              </a:ext>
            </a:extLst>
          </p:cNvPr>
          <p:cNvSpPr>
            <a:spLocks noGrp="1"/>
          </p:cNvSpPr>
          <p:nvPr>
            <p:ph idx="1"/>
          </p:nvPr>
        </p:nvSpPr>
        <p:spPr>
          <a:xfrm>
            <a:off x="457200" y="1700808"/>
            <a:ext cx="8229600" cy="4464496"/>
          </a:xfrm>
        </p:spPr>
        <p:txBody>
          <a:bodyPr>
            <a:normAutofit lnSpcReduction="10000"/>
          </a:bodyPr>
          <a:lstStyle/>
          <a:p>
            <a:pPr>
              <a:buFontTx/>
              <a:buChar char="-"/>
            </a:pPr>
            <a:r>
              <a:rPr lang="nl-NL" sz="2100" dirty="0"/>
              <a:t>Gemeenten hebben als taak een plan te ontwikkelen, aanvullend aan de schoolprogramma’s, waarmee de leervertragingen worden ingelopen voor kinderen en jongeren (2,5 tot 23 jaar)</a:t>
            </a:r>
          </a:p>
          <a:p>
            <a:pPr lvl="1">
              <a:buFontTx/>
              <a:buChar char="-"/>
            </a:pPr>
            <a:r>
              <a:rPr lang="nl-NL" sz="1800" dirty="0">
                <a:solidFill>
                  <a:schemeClr val="tx1"/>
                </a:solidFill>
              </a:rPr>
              <a:t>In samenspraak met primair, voortgezet, speciaal, middelbaar beroeps en hoger onderwijs in de gemeente</a:t>
            </a:r>
          </a:p>
          <a:p>
            <a:pPr lvl="1">
              <a:buFontTx/>
              <a:buChar char="-"/>
            </a:pPr>
            <a:r>
              <a:rPr lang="nl-NL" sz="1800" dirty="0">
                <a:solidFill>
                  <a:schemeClr val="tx1"/>
                </a:solidFill>
              </a:rPr>
              <a:t>In verbinding met andere partners, zoals jeugdhulp, jongerenwerk, bibliotheek, GGD </a:t>
            </a:r>
            <a:r>
              <a:rPr lang="nl-NL" sz="1800" dirty="0" err="1">
                <a:solidFill>
                  <a:schemeClr val="tx1"/>
                </a:solidFill>
              </a:rPr>
              <a:t>etc</a:t>
            </a:r>
            <a:endParaRPr lang="nl-NL" sz="1800" dirty="0">
              <a:solidFill>
                <a:schemeClr val="tx1"/>
              </a:solidFill>
            </a:endParaRPr>
          </a:p>
          <a:p>
            <a:pPr>
              <a:buFontTx/>
              <a:buChar char="-"/>
            </a:pPr>
            <a:endParaRPr lang="nl-NL" sz="2600" dirty="0"/>
          </a:p>
          <a:p>
            <a:pPr>
              <a:buFontTx/>
              <a:buChar char="-"/>
            </a:pPr>
            <a:r>
              <a:rPr lang="nl-NL" sz="2100" dirty="0"/>
              <a:t>Ruime meerderheid (driekwart) van de GOAB-gemeenten waren zich rond de zomer nog aan het oriënteren.</a:t>
            </a:r>
          </a:p>
          <a:p>
            <a:pPr>
              <a:buFontTx/>
              <a:buChar char="-"/>
            </a:pPr>
            <a:r>
              <a:rPr lang="nl-NL" sz="2100" dirty="0"/>
              <a:t>Meeste vragen over (hoogte en) voorwaarden besteding middelen, het tijdspad en de samenhang met andere steunpakketten.</a:t>
            </a:r>
          </a:p>
          <a:p>
            <a:pPr>
              <a:buFontTx/>
              <a:buChar char="-"/>
            </a:pPr>
            <a:r>
              <a:rPr lang="nl-NL" sz="2100" dirty="0"/>
              <a:t>Handreiking NPO rol </a:t>
            </a:r>
            <a:r>
              <a:rPr lang="nl-NL" sz="2100" dirty="0">
                <a:highlight>
                  <a:srgbClr val="FFFF00"/>
                </a:highlight>
              </a:rPr>
              <a:t>gemeente is nagenoeg af. </a:t>
            </a:r>
          </a:p>
          <a:p>
            <a:pPr>
              <a:buFontTx/>
              <a:buChar char="-"/>
            </a:pPr>
            <a:endParaRPr lang="nl-NL" sz="2600" dirty="0"/>
          </a:p>
        </p:txBody>
      </p:sp>
    </p:spTree>
    <p:extLst>
      <p:ext uri="{BB962C8B-B14F-4D97-AF65-F5344CB8AC3E}">
        <p14:creationId xmlns:p14="http://schemas.microsoft.com/office/powerpoint/2010/main" val="261287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C16BB-37F5-45AF-AC29-10BDB0C3D062}"/>
              </a:ext>
            </a:extLst>
          </p:cNvPr>
          <p:cNvSpPr>
            <a:spLocks noGrp="1"/>
          </p:cNvSpPr>
          <p:nvPr>
            <p:ph type="title"/>
          </p:nvPr>
        </p:nvSpPr>
        <p:spPr/>
        <p:txBody>
          <a:bodyPr>
            <a:normAutofit/>
          </a:bodyPr>
          <a:lstStyle/>
          <a:p>
            <a:r>
              <a:rPr lang="nl-NL" dirty="0">
                <a:latin typeface="Verdana" panose="020B0604030504040204" pitchFamily="34" charset="0"/>
                <a:ea typeface="Verdana" panose="020B0604030504040204" pitchFamily="34" charset="0"/>
              </a:rPr>
              <a:t>4. Rol gemeente (2)</a:t>
            </a:r>
          </a:p>
        </p:txBody>
      </p:sp>
      <p:sp>
        <p:nvSpPr>
          <p:cNvPr id="3" name="Tijdelijke aanduiding voor inhoud 2">
            <a:extLst>
              <a:ext uri="{FF2B5EF4-FFF2-40B4-BE49-F238E27FC236}">
                <a16:creationId xmlns:a16="http://schemas.microsoft.com/office/drawing/2014/main" id="{01E3BAC1-3C88-4880-831B-8ED51086C0F5}"/>
              </a:ext>
            </a:extLst>
          </p:cNvPr>
          <p:cNvSpPr>
            <a:spLocks noGrp="1"/>
          </p:cNvSpPr>
          <p:nvPr>
            <p:ph idx="1"/>
          </p:nvPr>
        </p:nvSpPr>
        <p:spPr>
          <a:xfrm>
            <a:off x="457200" y="1417638"/>
            <a:ext cx="8229600" cy="4747666"/>
          </a:xfrm>
        </p:spPr>
        <p:txBody>
          <a:bodyPr>
            <a:normAutofit/>
          </a:bodyPr>
          <a:lstStyle/>
          <a:p>
            <a:pPr marL="0" indent="0">
              <a:buNone/>
            </a:pPr>
            <a:r>
              <a:rPr lang="nl-NL" sz="2200" dirty="0"/>
              <a:t>Mogelijk stappenplan:</a:t>
            </a:r>
          </a:p>
          <a:p>
            <a:pPr marL="914400" lvl="1" indent="-457200">
              <a:buFont typeface="+mj-lt"/>
              <a:buAutoNum type="arabicPeriod"/>
            </a:pPr>
            <a:r>
              <a:rPr lang="nl-NL" sz="1800" dirty="0">
                <a:solidFill>
                  <a:schemeClr val="tx1"/>
                </a:solidFill>
              </a:rPr>
              <a:t>Partners bij elkaar brengen en informatie naar boven halen over hoe de jongeren en jeugd er in de gemeente voorstaan (o.a. GGD monitor, corona dashboard, CBS data, schoolscans). Vanuit kinderopvang, onderwijs, jongerenwerk, bibliotheek, jeugdhulp, GGD, politie etc.</a:t>
            </a:r>
          </a:p>
          <a:p>
            <a:pPr marL="914400" lvl="1" indent="-457200">
              <a:buFont typeface="+mj-lt"/>
              <a:buAutoNum type="arabicPeriod"/>
            </a:pPr>
            <a:r>
              <a:rPr lang="nl-NL" sz="1800" dirty="0">
                <a:solidFill>
                  <a:schemeClr val="tx1"/>
                </a:solidFill>
              </a:rPr>
              <a:t>Bespreken wat er, aanvullend aan schoolprogramma’s, nodig is om vertragingen in te lopen/sociaal welbevinden te versterken. </a:t>
            </a:r>
            <a:r>
              <a:rPr lang="nl-NL" sz="1800" dirty="0" err="1">
                <a:solidFill>
                  <a:schemeClr val="tx1"/>
                </a:solidFill>
              </a:rPr>
              <a:t>Bijv</a:t>
            </a:r>
            <a:r>
              <a:rPr lang="nl-NL" sz="1800" dirty="0">
                <a:solidFill>
                  <a:schemeClr val="tx1"/>
                </a:solidFill>
              </a:rPr>
              <a:t> in specifieke wijken of rond specifieke thema’s.</a:t>
            </a:r>
          </a:p>
          <a:p>
            <a:pPr marL="457200" lvl="1" indent="0">
              <a:buNone/>
            </a:pPr>
            <a:r>
              <a:rPr lang="nl-NL" sz="1800" dirty="0">
                <a:solidFill>
                  <a:schemeClr val="tx1"/>
                </a:solidFill>
              </a:rPr>
              <a:t>	Vergeet hierbij niet na te denken over de relatie tot bredere 	gemeentelijke herstelplan en staand beleid borgen door bijv. interne 	werkgroep, aanpassen beleidsplannen, pilots.</a:t>
            </a:r>
          </a:p>
          <a:p>
            <a:pPr marL="914400" lvl="1" indent="-457200">
              <a:buAutoNum type="arabicPeriod" startAt="3"/>
            </a:pPr>
            <a:r>
              <a:rPr lang="nl-NL" sz="1800" dirty="0">
                <a:solidFill>
                  <a:schemeClr val="tx1"/>
                </a:solidFill>
              </a:rPr>
              <a:t>Uitvoeren, evalueren en aanpassen activiteiten/initiatieven/impulsen, eventueel stoppen of borgen in staand beleid.</a:t>
            </a:r>
            <a:endParaRPr lang="nl-NL" sz="1800" dirty="0">
              <a:solidFill>
                <a:schemeClr val="tx1"/>
              </a:solidFill>
              <a:highlight>
                <a:srgbClr val="FFFF00"/>
              </a:highlight>
            </a:endParaRPr>
          </a:p>
          <a:p>
            <a:pPr marL="914400" lvl="1" indent="-457200">
              <a:buFont typeface="+mj-lt"/>
              <a:buAutoNum type="arabicPeriod"/>
            </a:pPr>
            <a:endParaRPr lang="nl-NL" sz="1200" dirty="0">
              <a:solidFill>
                <a:schemeClr val="tx1"/>
              </a:solidFill>
              <a:highlight>
                <a:srgbClr val="FFFF00"/>
              </a:highlight>
            </a:endParaRPr>
          </a:p>
          <a:p>
            <a:pPr>
              <a:buFontTx/>
              <a:buChar char="-"/>
            </a:pPr>
            <a:endParaRPr lang="nl-NL" sz="2600" dirty="0"/>
          </a:p>
        </p:txBody>
      </p:sp>
    </p:spTree>
    <p:extLst>
      <p:ext uri="{BB962C8B-B14F-4D97-AF65-F5344CB8AC3E}">
        <p14:creationId xmlns:p14="http://schemas.microsoft.com/office/powerpoint/2010/main" val="1642362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BC16BB-37F5-45AF-AC29-10BDB0C3D062}"/>
              </a:ext>
            </a:extLst>
          </p:cNvPr>
          <p:cNvSpPr>
            <a:spLocks noGrp="1"/>
          </p:cNvSpPr>
          <p:nvPr>
            <p:ph type="title"/>
          </p:nvPr>
        </p:nvSpPr>
        <p:spPr/>
        <p:txBody>
          <a:bodyPr>
            <a:normAutofit/>
          </a:bodyPr>
          <a:lstStyle/>
          <a:p>
            <a:r>
              <a:rPr lang="nl-NL" dirty="0">
                <a:latin typeface="Verdana" panose="020B0604030504040204" pitchFamily="34" charset="0"/>
                <a:ea typeface="Verdana" panose="020B0604030504040204" pitchFamily="34" charset="0"/>
              </a:rPr>
              <a:t>4. Rol gemeente</a:t>
            </a:r>
          </a:p>
        </p:txBody>
      </p:sp>
      <p:sp>
        <p:nvSpPr>
          <p:cNvPr id="3" name="Tijdelijke aanduiding voor inhoud 2">
            <a:extLst>
              <a:ext uri="{FF2B5EF4-FFF2-40B4-BE49-F238E27FC236}">
                <a16:creationId xmlns:a16="http://schemas.microsoft.com/office/drawing/2014/main" id="{01E3BAC1-3C88-4880-831B-8ED51086C0F5}"/>
              </a:ext>
            </a:extLst>
          </p:cNvPr>
          <p:cNvSpPr>
            <a:spLocks noGrp="1"/>
          </p:cNvSpPr>
          <p:nvPr>
            <p:ph idx="1"/>
          </p:nvPr>
        </p:nvSpPr>
        <p:spPr/>
        <p:txBody>
          <a:bodyPr>
            <a:normAutofit/>
          </a:bodyPr>
          <a:lstStyle/>
          <a:p>
            <a:pPr marL="0" indent="0">
              <a:buNone/>
            </a:pPr>
            <a:endParaRPr lang="nl-NL" sz="1600" dirty="0">
              <a:highlight>
                <a:srgbClr val="00FFFF"/>
              </a:highlight>
            </a:endParaRPr>
          </a:p>
        </p:txBody>
      </p:sp>
      <p:sp>
        <p:nvSpPr>
          <p:cNvPr id="5" name="Tekstvak 4">
            <a:extLst>
              <a:ext uri="{FF2B5EF4-FFF2-40B4-BE49-F238E27FC236}">
                <a16:creationId xmlns:a16="http://schemas.microsoft.com/office/drawing/2014/main" id="{FE5CFC95-5690-42B6-A4DA-140B4FA6B112}"/>
              </a:ext>
            </a:extLst>
          </p:cNvPr>
          <p:cNvSpPr txBox="1"/>
          <p:nvPr/>
        </p:nvSpPr>
        <p:spPr>
          <a:xfrm>
            <a:off x="2279469" y="3112366"/>
            <a:ext cx="4585062" cy="830997"/>
          </a:xfrm>
          <a:prstGeom prst="rect">
            <a:avLst/>
          </a:prstGeom>
          <a:noFill/>
        </p:spPr>
        <p:txBody>
          <a:bodyPr wrap="square">
            <a:spAutoFit/>
          </a:bodyPr>
          <a:lstStyle/>
          <a:p>
            <a:pPr marL="0" lvl="1" indent="0">
              <a:buNone/>
            </a:pPr>
            <a:r>
              <a:rPr lang="nl-NL" sz="2400" i="1" dirty="0">
                <a:solidFill>
                  <a:schemeClr val="tx1"/>
                </a:solidFill>
              </a:rPr>
              <a:t>Welke ervaringen en tips hebben gemeenten die al bezig zijn? </a:t>
            </a:r>
            <a:endParaRPr lang="nl-NL" sz="2400" dirty="0">
              <a:highlight>
                <a:srgbClr val="FFFF00"/>
              </a:highlight>
            </a:endParaRPr>
          </a:p>
        </p:txBody>
      </p:sp>
    </p:spTree>
    <p:extLst>
      <p:ext uri="{BB962C8B-B14F-4D97-AF65-F5344CB8AC3E}">
        <p14:creationId xmlns:p14="http://schemas.microsoft.com/office/powerpoint/2010/main" val="2761451502"/>
      </p:ext>
    </p:extLst>
  </p:cSld>
  <p:clrMapOvr>
    <a:masterClrMapping/>
  </p:clrMapOvr>
</p:sld>
</file>

<file path=ppt/theme/theme1.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57A95EC3F19145ABA781033755CCFD" ma:contentTypeVersion="13" ma:contentTypeDescription="Een nieuw document maken." ma:contentTypeScope="" ma:versionID="2cacf9b9e9db67ef92b683c8765e698b">
  <xsd:schema xmlns:xsd="http://www.w3.org/2001/XMLSchema" xmlns:xs="http://www.w3.org/2001/XMLSchema" xmlns:p="http://schemas.microsoft.com/office/2006/metadata/properties" xmlns:ns2="5bf3fb5f-cbf9-4247-abe1-ed0d7fdbaab1" xmlns:ns3="1467071a-3d3c-42ad-ba58-86b0d831ec9e" targetNamespace="http://schemas.microsoft.com/office/2006/metadata/properties" ma:root="true" ma:fieldsID="2a88645407195a641ce8dd9934087453" ns2:_="" ns3:_="">
    <xsd:import namespace="5bf3fb5f-cbf9-4247-abe1-ed0d7fdbaab1"/>
    <xsd:import namespace="1467071a-3d3c-42ad-ba58-86b0d831ec9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f3fb5f-cbf9-4247-abe1-ed0d7fdbaa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67071a-3d3c-42ad-ba58-86b0d831ec9e"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1F2D58-D839-4AEA-AA00-C430464A4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f3fb5f-cbf9-4247-abe1-ed0d7fdbaab1"/>
    <ds:schemaRef ds:uri="1467071a-3d3c-42ad-ba58-86b0d831ec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6E82AF-B77A-4BEB-BAEE-6967456B48A8}">
  <ds:schemaRefs>
    <ds:schemaRef ds:uri="http://purl.org/dc/terms/"/>
    <ds:schemaRef ds:uri="http://purl.org/dc/elements/1.1/"/>
    <ds:schemaRef ds:uri="http://schemas.microsoft.com/office/infopath/2007/PartnerControls"/>
    <ds:schemaRef ds:uri="http://schemas.microsoft.com/office/2006/documentManagement/types"/>
    <ds:schemaRef ds:uri="http://www.w3.org/XML/1998/namespace"/>
    <ds:schemaRef ds:uri="http://purl.org/dc/dcmitype/"/>
    <ds:schemaRef ds:uri="5bf3fb5f-cbf9-4247-abe1-ed0d7fdbaab1"/>
    <ds:schemaRef ds:uri="http://schemas.openxmlformats.org/package/2006/metadata/core-properties"/>
    <ds:schemaRef ds:uri="1467071a-3d3c-42ad-ba58-86b0d831ec9e"/>
    <ds:schemaRef ds:uri="http://schemas.microsoft.com/office/2006/metadata/properties"/>
  </ds:schemaRefs>
</ds:datastoreItem>
</file>

<file path=customXml/itemProps3.xml><?xml version="1.0" encoding="utf-8"?>
<ds:datastoreItem xmlns:ds="http://schemas.openxmlformats.org/officeDocument/2006/customXml" ds:itemID="{A5A6B265-6EF4-4841-9836-265BB9320D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2111</Words>
  <Application>Microsoft Office PowerPoint</Application>
  <PresentationFormat>Diavoorstelling (4:3)</PresentationFormat>
  <Paragraphs>186</Paragraphs>
  <Slides>13</Slides>
  <Notes>12</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13</vt:i4>
      </vt:variant>
    </vt:vector>
  </HeadingPairs>
  <TitlesOfParts>
    <vt:vector size="19" baseType="lpstr">
      <vt:lpstr>Arial</vt:lpstr>
      <vt:lpstr>Calibri</vt:lpstr>
      <vt:lpstr>Verdana</vt:lpstr>
      <vt:lpstr>Aangepast ontwerp</vt:lpstr>
      <vt:lpstr>1_Aangepast ontwerp</vt:lpstr>
      <vt:lpstr>2_Aangepast ontwerp</vt:lpstr>
      <vt:lpstr>Kenniskring noord Nationaal Programma Onderwijs   </vt:lpstr>
      <vt:lpstr>Agenda</vt:lpstr>
      <vt:lpstr>2. Laatste NP Onderwijs nieuws</vt:lpstr>
      <vt:lpstr> </vt:lpstr>
      <vt:lpstr>3. Financiën</vt:lpstr>
      <vt:lpstr>3. Financiën (2)</vt:lpstr>
      <vt:lpstr>4. Rol gemeente</vt:lpstr>
      <vt:lpstr>4. Rol gemeente (2)</vt:lpstr>
      <vt:lpstr>4. Rol gemeente</vt:lpstr>
      <vt:lpstr>5. Ondersteuning</vt:lpstr>
      <vt:lpstr>5. Ondersteuning (2)</vt:lpstr>
      <vt:lpstr>5. Ondersteuning (3)</vt:lpstr>
      <vt:lpstr>6. GOAB nieuws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Kenniskring GOAB  regio Midden</dc:title>
  <dc:creator/>
  <cp:lastModifiedBy/>
  <cp:revision>82</cp:revision>
  <dcterms:created xsi:type="dcterms:W3CDTF">2018-03-12T08:46:11Z</dcterms:created>
  <dcterms:modified xsi:type="dcterms:W3CDTF">2022-01-18T18:04:08Z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0x010100C957A95EC3F19145ABA781033755CCFD</vt:lpwstr>
  </property>
  <property fmtid="{D5CDD505-2E9C-101B-9397-08002B2CF9AE}" pid="3" name="Order">
    <vt:r8>14403800</vt:r8>
  </property>
</Properties>
</file>