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72" r:id="rId5"/>
    <p:sldMasterId id="2147483684" r:id="rId6"/>
    <p:sldMasterId id="2147483712" r:id="rId7"/>
  </p:sldMasterIdLst>
  <p:notesMasterIdLst>
    <p:notesMasterId r:id="rId36"/>
  </p:notesMasterIdLst>
  <p:handoutMasterIdLst>
    <p:handoutMasterId r:id="rId37"/>
  </p:handoutMasterIdLst>
  <p:sldIdLst>
    <p:sldId id="472" r:id="rId8"/>
    <p:sldId id="482" r:id="rId9"/>
    <p:sldId id="470" r:id="rId10"/>
    <p:sldId id="513" r:id="rId11"/>
    <p:sldId id="520" r:id="rId12"/>
    <p:sldId id="521" r:id="rId13"/>
    <p:sldId id="544" r:id="rId14"/>
    <p:sldId id="543" r:id="rId15"/>
    <p:sldId id="256" r:id="rId16"/>
    <p:sldId id="257" r:id="rId17"/>
    <p:sldId id="261" r:id="rId18"/>
    <p:sldId id="262" r:id="rId19"/>
    <p:sldId id="260" r:id="rId20"/>
    <p:sldId id="539" r:id="rId21"/>
    <p:sldId id="534" r:id="rId22"/>
    <p:sldId id="536" r:id="rId23"/>
    <p:sldId id="449" r:id="rId24"/>
    <p:sldId id="522" r:id="rId25"/>
    <p:sldId id="538" r:id="rId26"/>
    <p:sldId id="523" r:id="rId27"/>
    <p:sldId id="540" r:id="rId28"/>
    <p:sldId id="537" r:id="rId29"/>
    <p:sldId id="524" r:id="rId30"/>
    <p:sldId id="532" r:id="rId31"/>
    <p:sldId id="533" r:id="rId32"/>
    <p:sldId id="541" r:id="rId33"/>
    <p:sldId id="542" r:id="rId34"/>
    <p:sldId id="526" r:id="rId35"/>
  </p:sldIdLst>
  <p:sldSz cx="9144000" cy="6858000" type="screen4x3"/>
  <p:notesSz cx="6670675" cy="99298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userDrawn="1">
          <p15:clr>
            <a:srgbClr val="A4A3A4"/>
          </p15:clr>
        </p15:guide>
        <p15:guide id="2" pos="2101"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eu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E60038"/>
    <a:srgbClr val="F00038"/>
    <a:srgbClr val="DC0038"/>
    <a:srgbClr val="D20038"/>
    <a:srgbClr val="E09C17"/>
    <a:srgbClr val="B6C930"/>
    <a:srgbClr val="6CB7CB"/>
    <a:srgbClr val="C300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Stijl, thema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Stijl, lich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59" autoAdjust="0"/>
    <p:restoredTop sz="80800" autoAdjust="0"/>
  </p:normalViewPr>
  <p:slideViewPr>
    <p:cSldViewPr snapToGrid="0">
      <p:cViewPr varScale="1">
        <p:scale>
          <a:sx n="51" d="100"/>
          <a:sy n="51" d="100"/>
        </p:scale>
        <p:origin x="1756" y="40"/>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8"/>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2"/>
            <a:ext cx="2890626" cy="496491"/>
          </a:xfrm>
          <a:prstGeom prst="rect">
            <a:avLst/>
          </a:prstGeom>
        </p:spPr>
        <p:txBody>
          <a:bodyPr vert="horz" lIns="90707" tIns="45354" rIns="90707" bIns="45354" rtlCol="0"/>
          <a:lstStyle>
            <a:lvl1pPr algn="l">
              <a:defRPr sz="1200"/>
            </a:lvl1pPr>
          </a:lstStyle>
          <a:p>
            <a:endParaRPr lang="nl-NL"/>
          </a:p>
        </p:txBody>
      </p:sp>
      <p:sp>
        <p:nvSpPr>
          <p:cNvPr id="3" name="Tijdelijke aanduiding voor datum 2"/>
          <p:cNvSpPr>
            <a:spLocks noGrp="1"/>
          </p:cNvSpPr>
          <p:nvPr>
            <p:ph type="dt" sz="quarter" idx="1"/>
          </p:nvPr>
        </p:nvSpPr>
        <p:spPr>
          <a:xfrm>
            <a:off x="3778507" y="2"/>
            <a:ext cx="2890626" cy="496491"/>
          </a:xfrm>
          <a:prstGeom prst="rect">
            <a:avLst/>
          </a:prstGeom>
        </p:spPr>
        <p:txBody>
          <a:bodyPr vert="horz" lIns="90707" tIns="45354" rIns="90707" bIns="45354" rtlCol="0"/>
          <a:lstStyle>
            <a:lvl1pPr algn="r">
              <a:defRPr sz="1200"/>
            </a:lvl1pPr>
          </a:lstStyle>
          <a:p>
            <a:fld id="{8F0E7337-30A0-40FD-83DB-14D720A00201}" type="datetimeFigureOut">
              <a:rPr lang="nl-NL" smtClean="0"/>
              <a:pPr/>
              <a:t>17-12-2024</a:t>
            </a:fld>
            <a:endParaRPr lang="nl-NL"/>
          </a:p>
        </p:txBody>
      </p:sp>
      <p:sp>
        <p:nvSpPr>
          <p:cNvPr id="4" name="Tijdelijke aanduiding voor voettekst 3"/>
          <p:cNvSpPr>
            <a:spLocks noGrp="1"/>
          </p:cNvSpPr>
          <p:nvPr>
            <p:ph type="ftr" sz="quarter" idx="2"/>
          </p:nvPr>
        </p:nvSpPr>
        <p:spPr>
          <a:xfrm>
            <a:off x="1" y="9431600"/>
            <a:ext cx="2890626" cy="496491"/>
          </a:xfrm>
          <a:prstGeom prst="rect">
            <a:avLst/>
          </a:prstGeom>
        </p:spPr>
        <p:txBody>
          <a:bodyPr vert="horz" lIns="90707" tIns="45354" rIns="90707" bIns="45354"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778507" y="9431600"/>
            <a:ext cx="2890626" cy="496491"/>
          </a:xfrm>
          <a:prstGeom prst="rect">
            <a:avLst/>
          </a:prstGeom>
        </p:spPr>
        <p:txBody>
          <a:bodyPr vert="horz" lIns="90707" tIns="45354" rIns="90707" bIns="45354" rtlCol="0" anchor="b"/>
          <a:lstStyle>
            <a:lvl1pPr algn="r">
              <a:defRPr sz="1200"/>
            </a:lvl1pPr>
          </a:lstStyle>
          <a:p>
            <a:fld id="{F9CEAF4C-C301-4D37-A231-F5DA0E1F4D94}" type="slidenum">
              <a:rPr lang="nl-NL" smtClean="0"/>
              <a:pPr/>
              <a:t>‹nr.›</a:t>
            </a:fld>
            <a:endParaRPr lang="nl-NL"/>
          </a:p>
        </p:txBody>
      </p:sp>
    </p:spTree>
    <p:extLst>
      <p:ext uri="{BB962C8B-B14F-4D97-AF65-F5344CB8AC3E}">
        <p14:creationId xmlns:p14="http://schemas.microsoft.com/office/powerpoint/2010/main" val="1742545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2"/>
            <a:ext cx="2890626" cy="496491"/>
          </a:xfrm>
          <a:prstGeom prst="rect">
            <a:avLst/>
          </a:prstGeom>
        </p:spPr>
        <p:txBody>
          <a:bodyPr vert="horz" lIns="90707" tIns="45354" rIns="90707" bIns="45354" rtlCol="0"/>
          <a:lstStyle>
            <a:lvl1pPr algn="l">
              <a:defRPr sz="1200"/>
            </a:lvl1pPr>
          </a:lstStyle>
          <a:p>
            <a:endParaRPr lang="nl-NL"/>
          </a:p>
        </p:txBody>
      </p:sp>
      <p:sp>
        <p:nvSpPr>
          <p:cNvPr id="3" name="Tijdelijke aanduiding voor datum 2"/>
          <p:cNvSpPr>
            <a:spLocks noGrp="1"/>
          </p:cNvSpPr>
          <p:nvPr>
            <p:ph type="dt" idx="1"/>
          </p:nvPr>
        </p:nvSpPr>
        <p:spPr>
          <a:xfrm>
            <a:off x="3778507" y="2"/>
            <a:ext cx="2890626" cy="496491"/>
          </a:xfrm>
          <a:prstGeom prst="rect">
            <a:avLst/>
          </a:prstGeom>
        </p:spPr>
        <p:txBody>
          <a:bodyPr vert="horz" lIns="90707" tIns="45354" rIns="90707" bIns="45354" rtlCol="0"/>
          <a:lstStyle>
            <a:lvl1pPr algn="r">
              <a:defRPr sz="1200"/>
            </a:lvl1pPr>
          </a:lstStyle>
          <a:p>
            <a:fld id="{BF9AE5E5-352E-438A-8CFC-4858913546C3}" type="datetimeFigureOut">
              <a:rPr lang="nl-NL" smtClean="0"/>
              <a:pPr/>
              <a:t>17-12-2024</a:t>
            </a:fld>
            <a:endParaRPr lang="nl-NL"/>
          </a:p>
        </p:txBody>
      </p:sp>
      <p:sp>
        <p:nvSpPr>
          <p:cNvPr id="4" name="Tijdelijke aanduiding voor dia-afbeelding 3"/>
          <p:cNvSpPr>
            <a:spLocks noGrp="1" noRot="1" noChangeAspect="1"/>
          </p:cNvSpPr>
          <p:nvPr>
            <p:ph type="sldImg" idx="2"/>
          </p:nvPr>
        </p:nvSpPr>
        <p:spPr>
          <a:xfrm>
            <a:off x="852488" y="744538"/>
            <a:ext cx="4965700" cy="3725862"/>
          </a:xfrm>
          <a:prstGeom prst="rect">
            <a:avLst/>
          </a:prstGeom>
          <a:noFill/>
          <a:ln w="12700">
            <a:solidFill>
              <a:prstClr val="black"/>
            </a:solidFill>
          </a:ln>
        </p:spPr>
        <p:txBody>
          <a:bodyPr vert="horz" lIns="90707" tIns="45354" rIns="90707" bIns="45354" rtlCol="0" anchor="ctr"/>
          <a:lstStyle/>
          <a:p>
            <a:endParaRPr lang="nl-NL"/>
          </a:p>
        </p:txBody>
      </p:sp>
      <p:sp>
        <p:nvSpPr>
          <p:cNvPr id="5" name="Tijdelijke aanduiding voor notities 4"/>
          <p:cNvSpPr>
            <a:spLocks noGrp="1"/>
          </p:cNvSpPr>
          <p:nvPr>
            <p:ph type="body" sz="quarter" idx="3"/>
          </p:nvPr>
        </p:nvSpPr>
        <p:spPr>
          <a:xfrm>
            <a:off x="667068" y="4716666"/>
            <a:ext cx="5336540" cy="4468416"/>
          </a:xfrm>
          <a:prstGeom prst="rect">
            <a:avLst/>
          </a:prstGeom>
        </p:spPr>
        <p:txBody>
          <a:bodyPr vert="horz" lIns="90707" tIns="45354" rIns="90707" bIns="45354"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431600"/>
            <a:ext cx="2890626" cy="496491"/>
          </a:xfrm>
          <a:prstGeom prst="rect">
            <a:avLst/>
          </a:prstGeom>
        </p:spPr>
        <p:txBody>
          <a:bodyPr vert="horz" lIns="90707" tIns="45354" rIns="90707" bIns="45354"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778507" y="9431600"/>
            <a:ext cx="2890626" cy="496491"/>
          </a:xfrm>
          <a:prstGeom prst="rect">
            <a:avLst/>
          </a:prstGeom>
        </p:spPr>
        <p:txBody>
          <a:bodyPr vert="horz" lIns="90707" tIns="45354" rIns="90707" bIns="45354" rtlCol="0" anchor="b"/>
          <a:lstStyle>
            <a:lvl1pPr algn="r">
              <a:defRPr sz="1200"/>
            </a:lvl1pPr>
          </a:lstStyle>
          <a:p>
            <a:fld id="{4213B8BC-D8C5-4B33-B5A5-D5EC5D998100}" type="slidenum">
              <a:rPr lang="nl-NL" smtClean="0"/>
              <a:pPr/>
              <a:t>‹nr.›</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a:p>
        </p:txBody>
      </p:sp>
      <p:sp>
        <p:nvSpPr>
          <p:cNvPr id="4" name="Tijdelijke aanduiding voor dianummer 3"/>
          <p:cNvSpPr>
            <a:spLocks noGrp="1"/>
          </p:cNvSpPr>
          <p:nvPr>
            <p:ph type="sldNum" sz="quarter" idx="10"/>
          </p:nvPr>
        </p:nvSpPr>
        <p:spPr/>
        <p:txBody>
          <a:bodyPr/>
          <a:lstStyle/>
          <a:p>
            <a:fld id="{4213B8BC-D8C5-4B33-B5A5-D5EC5D998100}" type="slidenum">
              <a:rPr lang="nl-NL" smtClean="0"/>
              <a:pPr/>
              <a:t>1</a:t>
            </a:fld>
            <a:endParaRPr lang="nl-NL"/>
          </a:p>
        </p:txBody>
      </p:sp>
    </p:spTree>
    <p:extLst>
      <p:ext uri="{BB962C8B-B14F-4D97-AF65-F5344CB8AC3E}">
        <p14:creationId xmlns:p14="http://schemas.microsoft.com/office/powerpoint/2010/main" val="1956890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155A7-710D-2C56-732A-78759BD55B1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111DC7-2CE2-583A-A767-0F74C4B11A5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FF4310-AD71-9839-4A96-4AC9F9636ADA}"/>
              </a:ext>
            </a:extLst>
          </p:cNvPr>
          <p:cNvSpPr>
            <a:spLocks noGrp="1"/>
          </p:cNvSpPr>
          <p:nvPr>
            <p:ph type="body" idx="1"/>
          </p:nvPr>
        </p:nvSpPr>
        <p:spPr/>
        <p:txBody>
          <a:bodyPr>
            <a:normAutofit/>
          </a:bodyPr>
          <a:lstStyle/>
          <a:p>
            <a:r>
              <a:rPr lang="nl-NL" dirty="0"/>
              <a:t>persoonlijke anekdote toren van Zaltbommel </a:t>
            </a:r>
          </a:p>
          <a:p>
            <a:r>
              <a:rPr lang="nl-NL" dirty="0"/>
              <a:t>Zaltbommel niet alleen bekend vanwege de toren, maar ook van de brug en de stromende rivier</a:t>
            </a:r>
          </a:p>
          <a:p>
            <a:r>
              <a:rPr lang="nl-NL" dirty="0"/>
              <a:t>Nooit gedacht dat ik hier zou wonen en werken</a:t>
            </a:r>
          </a:p>
          <a:p>
            <a:r>
              <a:rPr lang="nl-NL" dirty="0"/>
              <a:t>Overzicht, mee gaan met de stroom en VERBINDING</a:t>
            </a:r>
          </a:p>
          <a:p>
            <a:endParaRPr lang="nl-NL" dirty="0"/>
          </a:p>
          <a:p>
            <a:r>
              <a:rPr lang="nl-NL" sz="1800" dirty="0">
                <a:latin typeface="Arial" panose="020B0604020202020204" pitchFamily="34" charset="0"/>
                <a:ea typeface="Calibri" panose="020F0502020204030204" pitchFamily="34" charset="0"/>
              </a:rPr>
              <a:t>In Zaltbommel SAMEN met kinderopvang en onderwijs op een genuanceerde, respectvolle manier in gesprek met als doel goede keuzes te maken ten behoeve van de ontwikkeling van alle kinderen in Zaltbommel</a:t>
            </a:r>
          </a:p>
          <a:p>
            <a:endParaRPr lang="nl-NL" sz="1800" dirty="0">
              <a:latin typeface="Arial" panose="020B0604020202020204" pitchFamily="34" charset="0"/>
            </a:endParaRPr>
          </a:p>
          <a:p>
            <a:r>
              <a:rPr lang="nl-NL" sz="1800" dirty="0">
                <a:latin typeface="Arial" panose="020B0604020202020204" pitchFamily="34" charset="0"/>
              </a:rPr>
              <a:t>Ik neem jullie mee in dit verhaal</a:t>
            </a:r>
            <a:endParaRPr lang="nl-NL" dirty="0"/>
          </a:p>
        </p:txBody>
      </p:sp>
      <p:sp>
        <p:nvSpPr>
          <p:cNvPr id="4" name="Tijdelijke aanduiding voor dianummer 3">
            <a:extLst>
              <a:ext uri="{FF2B5EF4-FFF2-40B4-BE49-F238E27FC236}">
                <a16:creationId xmlns:a16="http://schemas.microsoft.com/office/drawing/2014/main" id="{EF9CA33B-7F66-BB03-3412-9C2FE75AAA76}"/>
              </a:ext>
            </a:extLst>
          </p:cNvPr>
          <p:cNvSpPr>
            <a:spLocks noGrp="1"/>
          </p:cNvSpPr>
          <p:nvPr>
            <p:ph type="sldNum" sz="quarter" idx="5"/>
          </p:nvPr>
        </p:nvSpPr>
        <p:spPr/>
        <p:txBody>
          <a:bodyPr/>
          <a:lstStyle/>
          <a:p>
            <a:fld id="{4213B8BC-D8C5-4B33-B5A5-D5EC5D998100}" type="slidenum">
              <a:rPr lang="nl-NL" smtClean="0"/>
              <a:pPr/>
              <a:t>14</a:t>
            </a:fld>
            <a:endParaRPr lang="nl-NL"/>
          </a:p>
        </p:txBody>
      </p:sp>
    </p:spTree>
    <p:extLst>
      <p:ext uri="{BB962C8B-B14F-4D97-AF65-F5344CB8AC3E}">
        <p14:creationId xmlns:p14="http://schemas.microsoft.com/office/powerpoint/2010/main" val="371836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AE1-0F78-ABA7-5E83-12FA9742931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B966DD6-DA64-F0A2-B387-5CF9F916C49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D5774E1-AE1E-CD65-4C39-775000189A2F}"/>
              </a:ext>
            </a:extLst>
          </p:cNvPr>
          <p:cNvSpPr>
            <a:spLocks noGrp="1"/>
          </p:cNvSpPr>
          <p:nvPr>
            <p:ph type="body" idx="1"/>
          </p:nvPr>
        </p:nvSpPr>
        <p:spPr/>
        <p:txBody>
          <a:bodyPr>
            <a:normAutofit/>
          </a:bodyPr>
          <a:lstStyle/>
          <a:p>
            <a:r>
              <a:rPr lang="nl-NL" dirty="0"/>
              <a:t>Zaltbommel van boven bekeken…</a:t>
            </a:r>
          </a:p>
          <a:p>
            <a:r>
              <a:rPr lang="nl-NL" dirty="0"/>
              <a:t>10 kernen met school/scholen (1 stadje Zaltbommel en 9 dorpen)</a:t>
            </a:r>
            <a:endParaRPr lang="nl-NL" sz="1400" i="1" dirty="0"/>
          </a:p>
          <a:p>
            <a:r>
              <a:rPr lang="nl-NL" dirty="0">
                <a:ea typeface="Calibri"/>
                <a:cs typeface="Calibri"/>
              </a:rPr>
              <a:t>12 locaties peuteropvang </a:t>
            </a:r>
            <a:r>
              <a:rPr lang="nl-NL" dirty="0">
                <a:ea typeface="Calibri"/>
                <a:cs typeface="Calibri"/>
                <a:sym typeface="Wingdings" panose="05000000000000000000" pitchFamily="2" charset="2"/>
              </a:rPr>
              <a:t> 11 locaties VVE  3 in ZBM en 8 in 8 dorpen</a:t>
            </a:r>
          </a:p>
          <a:p>
            <a:r>
              <a:rPr lang="nl-NL" dirty="0">
                <a:ea typeface="Calibri"/>
                <a:cs typeface="Calibri"/>
                <a:sym typeface="Wingdings" panose="05000000000000000000" pitchFamily="2" charset="2"/>
              </a:rPr>
              <a:t>16 basisscholen 5 ZBM en 11 in 8 dorpen (Aalst en Brakel zowel openbare school als Christelijke school)</a:t>
            </a:r>
            <a:endParaRPr lang="nl-NL" dirty="0">
              <a:ea typeface="Calibri"/>
              <a:cs typeface="Calibri"/>
            </a:endParaRPr>
          </a:p>
          <a:p>
            <a:endParaRPr lang="nl-NL" dirty="0"/>
          </a:p>
          <a:p>
            <a:r>
              <a:rPr lang="nl-NL" dirty="0">
                <a:solidFill>
                  <a:srgbClr val="000000"/>
                </a:solidFill>
                <a:ea typeface="Calibri"/>
                <a:cs typeface="Calibri"/>
              </a:rPr>
              <a:t>530 peuters </a:t>
            </a:r>
            <a:r>
              <a:rPr lang="nl-NL" dirty="0">
                <a:solidFill>
                  <a:srgbClr val="000000"/>
                </a:solidFill>
                <a:ea typeface="Calibri"/>
                <a:cs typeface="Calibri"/>
                <a:sym typeface="Wingdings" panose="05000000000000000000" pitchFamily="2" charset="2"/>
              </a:rPr>
              <a:t> 45 doelgroep CBS  94 doelgroep gem definitie ; 79% bereik</a:t>
            </a:r>
            <a:endParaRPr lang="nl-NL" dirty="0">
              <a:solidFill>
                <a:srgbClr val="000000"/>
              </a:solidFill>
              <a:ea typeface="Calibri"/>
              <a:cs typeface="Calibri"/>
            </a:endParaRPr>
          </a:p>
          <a:p>
            <a:r>
              <a:rPr lang="nl-NL" dirty="0">
                <a:solidFill>
                  <a:srgbClr val="000000"/>
                </a:solidFill>
                <a:ea typeface="Calibri"/>
                <a:cs typeface="Calibri"/>
              </a:rPr>
              <a:t>2805 basisschoolleerlingen </a:t>
            </a:r>
            <a:r>
              <a:rPr lang="nl-NL" dirty="0">
                <a:solidFill>
                  <a:srgbClr val="000000"/>
                </a:solidFill>
                <a:ea typeface="Calibri"/>
                <a:cs typeface="Calibri"/>
                <a:sym typeface="Wingdings" panose="05000000000000000000" pitchFamily="2" charset="2"/>
              </a:rPr>
              <a:t> 355 doelgroep CBS 50% ZBM en 50% dorpen</a:t>
            </a:r>
            <a:endParaRPr lang="nl-NL" dirty="0">
              <a:solidFill>
                <a:srgbClr val="000000"/>
              </a:solidFill>
              <a:ea typeface="Calibri"/>
              <a:cs typeface="Calibri"/>
            </a:endParaRPr>
          </a:p>
          <a:p>
            <a:endParaRPr lang="nl-NL" dirty="0"/>
          </a:p>
        </p:txBody>
      </p:sp>
      <p:sp>
        <p:nvSpPr>
          <p:cNvPr id="4" name="Tijdelijke aanduiding voor dianummer 3">
            <a:extLst>
              <a:ext uri="{FF2B5EF4-FFF2-40B4-BE49-F238E27FC236}">
                <a16:creationId xmlns:a16="http://schemas.microsoft.com/office/drawing/2014/main" id="{9B442282-F958-0CB9-F4C4-C6F9A95E4858}"/>
              </a:ext>
            </a:extLst>
          </p:cNvPr>
          <p:cNvSpPr>
            <a:spLocks noGrp="1"/>
          </p:cNvSpPr>
          <p:nvPr>
            <p:ph type="sldNum" sz="quarter" idx="5"/>
          </p:nvPr>
        </p:nvSpPr>
        <p:spPr/>
        <p:txBody>
          <a:bodyPr/>
          <a:lstStyle/>
          <a:p>
            <a:fld id="{4213B8BC-D8C5-4B33-B5A5-D5EC5D998100}" type="slidenum">
              <a:rPr lang="nl-NL" smtClean="0"/>
              <a:pPr/>
              <a:t>15</a:t>
            </a:fld>
            <a:endParaRPr lang="nl-NL"/>
          </a:p>
        </p:txBody>
      </p:sp>
    </p:spTree>
    <p:extLst>
      <p:ext uri="{BB962C8B-B14F-4D97-AF65-F5344CB8AC3E}">
        <p14:creationId xmlns:p14="http://schemas.microsoft.com/office/powerpoint/2010/main" val="2736032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863E5-3B68-2C4C-B8C9-57ACA0C9B3F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BB778F1-1FA8-0EA5-119F-69265D78AD6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739AE19-7476-1B25-4E45-F054DC579231}"/>
              </a:ext>
            </a:extLst>
          </p:cNvPr>
          <p:cNvSpPr>
            <a:spLocks noGrp="1"/>
          </p:cNvSpPr>
          <p:nvPr>
            <p:ph type="body" idx="1"/>
          </p:nvPr>
        </p:nvSpPr>
        <p:spPr/>
        <p:txBody>
          <a:bodyPr>
            <a:normAutofit/>
          </a:bodyPr>
          <a:lstStyle/>
          <a:p>
            <a:r>
              <a:rPr lang="nl-NL" dirty="0"/>
              <a:t> 4 openbare scholen (STROOM)</a:t>
            </a:r>
          </a:p>
          <a:p>
            <a:r>
              <a:rPr lang="nl-NL" dirty="0"/>
              <a:t>12 bijzondere scholen</a:t>
            </a:r>
          </a:p>
          <a:p>
            <a:endParaRPr lang="nl-NL" dirty="0"/>
          </a:p>
          <a:p>
            <a:r>
              <a:rPr lang="nl-NL" dirty="0"/>
              <a:t>(Gefragmenteerd)</a:t>
            </a:r>
          </a:p>
          <a:p>
            <a:r>
              <a:rPr lang="nl-NL" dirty="0"/>
              <a:t>(Geloof speelt een belangrijke rol</a:t>
            </a:r>
            <a:r>
              <a:rPr lang="nl-NL" dirty="0">
                <a:sym typeface="Wingdings" panose="05000000000000000000" pitchFamily="2" charset="2"/>
              </a:rPr>
              <a:t> ruimte voor verschil in identiteit van voorschoolse voorzieningen en basisscholen</a:t>
            </a:r>
            <a:r>
              <a:rPr lang="nl-NL" dirty="0"/>
              <a:t>)</a:t>
            </a:r>
          </a:p>
          <a:p>
            <a:endParaRPr lang="nl-NL" dirty="0"/>
          </a:p>
          <a:p>
            <a:endParaRPr lang="nl-NL" dirty="0"/>
          </a:p>
        </p:txBody>
      </p:sp>
      <p:sp>
        <p:nvSpPr>
          <p:cNvPr id="4" name="Tijdelijke aanduiding voor dianummer 3">
            <a:extLst>
              <a:ext uri="{FF2B5EF4-FFF2-40B4-BE49-F238E27FC236}">
                <a16:creationId xmlns:a16="http://schemas.microsoft.com/office/drawing/2014/main" id="{AFA3A397-07C5-A145-270B-DB95BFBEC565}"/>
              </a:ext>
            </a:extLst>
          </p:cNvPr>
          <p:cNvSpPr>
            <a:spLocks noGrp="1"/>
          </p:cNvSpPr>
          <p:nvPr>
            <p:ph type="sldNum" sz="quarter" idx="5"/>
          </p:nvPr>
        </p:nvSpPr>
        <p:spPr/>
        <p:txBody>
          <a:bodyPr/>
          <a:lstStyle/>
          <a:p>
            <a:fld id="{4213B8BC-D8C5-4B33-B5A5-D5EC5D998100}" type="slidenum">
              <a:rPr lang="nl-NL" smtClean="0"/>
              <a:pPr/>
              <a:t>16</a:t>
            </a:fld>
            <a:endParaRPr lang="nl-NL"/>
          </a:p>
        </p:txBody>
      </p:sp>
    </p:spTree>
    <p:extLst>
      <p:ext uri="{BB962C8B-B14F-4D97-AF65-F5344CB8AC3E}">
        <p14:creationId xmlns:p14="http://schemas.microsoft.com/office/powerpoint/2010/main" val="620244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werkwijze van Zaltbommel. Oberon gevangen in het volgende schema (vorm van de PDCA-cyclus)</a:t>
            </a:r>
          </a:p>
          <a:p>
            <a:r>
              <a:rPr lang="nl-NL" dirty="0"/>
              <a:t>Zelf ’het hart’ aan toegevoegd: UITVOERING is het kloppend hart van goede VVE (De pedagogische medewerkers en leerkrachten van groep1 en 2 ) Zij zorgen voor goede VVE en voortvarende ontwikkeling van kinderen).</a:t>
            </a:r>
          </a:p>
          <a:p>
            <a:endParaRPr lang="nl-NL" dirty="0"/>
          </a:p>
          <a:p>
            <a:r>
              <a:rPr lang="nl-NL" dirty="0"/>
              <a:t>Wij scheppen de randvoorwaarden voor het goed kunnen uitvoeren van succesvol VVE</a:t>
            </a:r>
          </a:p>
          <a:p>
            <a:endParaRPr lang="nl-NL" dirty="0"/>
          </a:p>
          <a:p>
            <a:r>
              <a:rPr lang="nl-NL" dirty="0"/>
              <a:t>Als we de vergelijking  van ‘het hart’ doortrekken dan zijn de feedback-loops de bloedsomloop: het brengt ‘voeding’ en energie en voert af wat niet meer werkt.</a:t>
            </a:r>
          </a:p>
          <a:p>
            <a:r>
              <a:rPr lang="nl-NL" dirty="0"/>
              <a:t>Zo blijven we in Zaltbommel in ONTWIKKELING en in VERBINDING. </a:t>
            </a:r>
          </a:p>
          <a:p>
            <a:endParaRPr lang="nl-NL" dirty="0"/>
          </a:p>
          <a:p>
            <a:r>
              <a:rPr lang="nl-NL" dirty="0"/>
              <a:t>Ik neem jullie nu wat dieper mee in onze werkwijze.</a:t>
            </a:r>
          </a:p>
          <a:p>
            <a:r>
              <a:rPr lang="nl-NL" dirty="0"/>
              <a:t>Dit plaatje is ‘de kapstok’ van mijn praatje</a:t>
            </a:r>
          </a:p>
        </p:txBody>
      </p:sp>
      <p:sp>
        <p:nvSpPr>
          <p:cNvPr id="4" name="Tijdelijke aanduiding voor dianummer 3"/>
          <p:cNvSpPr>
            <a:spLocks noGrp="1"/>
          </p:cNvSpPr>
          <p:nvPr>
            <p:ph type="sldNum" sz="quarter" idx="5"/>
          </p:nvPr>
        </p:nvSpPr>
        <p:spPr/>
        <p:txBody>
          <a:bodyPr/>
          <a:lstStyle/>
          <a:p>
            <a:fld id="{4213B8BC-D8C5-4B33-B5A5-D5EC5D998100}" type="slidenum">
              <a:rPr lang="nl-NL" smtClean="0"/>
              <a:pPr/>
              <a:t>17</a:t>
            </a:fld>
            <a:endParaRPr lang="nl-NL"/>
          </a:p>
        </p:txBody>
      </p:sp>
    </p:spTree>
    <p:extLst>
      <p:ext uri="{BB962C8B-B14F-4D97-AF65-F5344CB8AC3E}">
        <p14:creationId xmlns:p14="http://schemas.microsoft.com/office/powerpoint/2010/main" val="287713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D63FA-4170-052E-D90F-0B24CFBED0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2BBC0E-37A1-44E3-5D2E-AA45959E312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A37D435-B43A-E727-3F32-65E1D28729B4}"/>
              </a:ext>
            </a:extLst>
          </p:cNvPr>
          <p:cNvSpPr>
            <a:spLocks noGrp="1"/>
          </p:cNvSpPr>
          <p:nvPr>
            <p:ph type="body" idx="1"/>
          </p:nvPr>
        </p:nvSpPr>
        <p:spPr/>
        <p:txBody>
          <a:bodyPr>
            <a:normAutofit/>
          </a:bodyPr>
          <a:lstStyle/>
          <a:p>
            <a:r>
              <a:rPr lang="nl-NL" dirty="0"/>
              <a:t>Tijdlijn: ontwikkeling is stap voor stap verlopen</a:t>
            </a:r>
          </a:p>
          <a:p>
            <a:endParaRPr lang="nl-NL" dirty="0"/>
          </a:p>
          <a:p>
            <a:r>
              <a:rPr lang="nl-NL" dirty="0"/>
              <a:t>Een ontwikkeling start met een gezamenlijk doel voor ogen  (zonder achterstand naar groep 3) = STREVEN</a:t>
            </a:r>
          </a:p>
          <a:p>
            <a:r>
              <a:rPr lang="nl-NL" dirty="0"/>
              <a:t>De juiste randvoorwaarden (heldere afspraken (ook ‘wie doet wat’, doorgaande lijn ) = &gt; PROCESAFSPRAKEN (denk aan registreren bereik, warme overdracht, educatief partnerschap van ouders) Staat in ons convenant VVE</a:t>
            </a:r>
          </a:p>
          <a:p>
            <a:r>
              <a:rPr lang="nl-NL" dirty="0"/>
              <a:t>Hoe krijg je ze mee? </a:t>
            </a:r>
          </a:p>
          <a:p>
            <a:r>
              <a:rPr lang="nl-NL" dirty="0"/>
              <a:t>Wim schooldirecteur uit Nederhemert wilde in 2012 vve aanbieden in voorschool bij zijn school op voorwaarde van een subsidie voor de voorschool gelijk aan subsidie peuterspeelzaal. Dan doe ik mee! (gewoon een extra lokaal met materialen en gediplomeerd pedagogische medewerkers, conform eisen van wet- en regelgeving)</a:t>
            </a:r>
          </a:p>
          <a:p>
            <a:endParaRPr lang="nl-NL" dirty="0"/>
          </a:p>
          <a:p>
            <a:r>
              <a:rPr lang="nl-NL" dirty="0"/>
              <a:t>Eerste subsidieregeling peuterspeelzalen een feit en elk dorp met school kreeg een voorschoolse voorziening met vve aanbod dat aan de eisen van de wet voldoet.</a:t>
            </a:r>
          </a:p>
          <a:p>
            <a:endParaRPr lang="nl-NL" dirty="0"/>
          </a:p>
          <a:p>
            <a:r>
              <a:rPr lang="nl-NL" dirty="0"/>
              <a:t>Beleid gaat met de stroom van de tijd mee….</a:t>
            </a:r>
          </a:p>
          <a:p>
            <a:endParaRPr lang="nl-NL" dirty="0"/>
          </a:p>
          <a:p>
            <a:endParaRPr lang="nl-NL" dirty="0"/>
          </a:p>
          <a:p>
            <a:endParaRPr lang="nl-NL"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A6994F4E-2B76-1EEA-9BC4-88F53E081F6B}"/>
              </a:ext>
            </a:extLst>
          </p:cNvPr>
          <p:cNvSpPr>
            <a:spLocks noGrp="1"/>
          </p:cNvSpPr>
          <p:nvPr>
            <p:ph type="sldNum" sz="quarter" idx="5"/>
          </p:nvPr>
        </p:nvSpPr>
        <p:spPr/>
        <p:txBody>
          <a:bodyPr/>
          <a:lstStyle/>
          <a:p>
            <a:fld id="{4213B8BC-D8C5-4B33-B5A5-D5EC5D998100}" type="slidenum">
              <a:rPr lang="nl-NL" smtClean="0"/>
              <a:pPr/>
              <a:t>18</a:t>
            </a:fld>
            <a:endParaRPr lang="nl-NL"/>
          </a:p>
        </p:txBody>
      </p:sp>
    </p:spTree>
    <p:extLst>
      <p:ext uri="{BB962C8B-B14F-4D97-AF65-F5344CB8AC3E}">
        <p14:creationId xmlns:p14="http://schemas.microsoft.com/office/powerpoint/2010/main" val="2383550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A2674-717B-F006-82CD-1CC03DDFC13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C0E042D-C31F-8241-F7ED-5F023C3D53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AB7D588-F0BB-B14E-E7A9-8F49AC219C51}"/>
              </a:ext>
            </a:extLst>
          </p:cNvPr>
          <p:cNvSpPr>
            <a:spLocks noGrp="1"/>
          </p:cNvSpPr>
          <p:nvPr>
            <p:ph type="body" idx="1"/>
          </p:nvPr>
        </p:nvSpPr>
        <p:spPr/>
        <p:txBody>
          <a:bodyPr>
            <a:normAutofit/>
          </a:bodyPr>
          <a:lstStyle/>
          <a:p>
            <a:pPr defTabSz="897666">
              <a:defRPr/>
            </a:pPr>
            <a:r>
              <a:rPr lang="nl-NL" dirty="0"/>
              <a:t>DRAAGVLAK </a:t>
            </a:r>
            <a:r>
              <a:rPr lang="nl-NL" dirty="0">
                <a:sym typeface="Wingdings" panose="05000000000000000000" pitchFamily="2" charset="2"/>
              </a:rPr>
              <a:t> convenant VVE met alle afspraken gemaakt samen met de pedagogisch medewerkers en IB </a:t>
            </a:r>
            <a:r>
              <a:rPr lang="nl-NL" dirty="0" err="1">
                <a:sym typeface="Wingdings" panose="05000000000000000000" pitchFamily="2" charset="2"/>
              </a:rPr>
              <a:t>ers</a:t>
            </a:r>
            <a:r>
              <a:rPr lang="nl-NL" dirty="0">
                <a:sym typeface="Wingdings" panose="05000000000000000000" pitchFamily="2" charset="2"/>
              </a:rPr>
              <a:t> en directeuren (ondertekend door alle besturen / partners)</a:t>
            </a:r>
          </a:p>
          <a:p>
            <a:pPr defTabSz="897666">
              <a:defRPr/>
            </a:pPr>
            <a:r>
              <a:rPr lang="nl-NL" dirty="0">
                <a:sym typeface="Wingdings" panose="05000000000000000000" pitchFamily="2" charset="2"/>
              </a:rPr>
              <a:t>Vervolgens AANDACHT zodat ‘het blijft stromen’/ontwikkeling (VVE kinderen en pedagogische medewerkers Daarvoor organiseert Zaltbommel 2x per jaar VVE netwerkbijeenkomsten</a:t>
            </a:r>
          </a:p>
          <a:p>
            <a:endParaRPr lang="nl-NL" dirty="0">
              <a:sym typeface="Wingdings" panose="05000000000000000000" pitchFamily="2" charset="2"/>
            </a:endParaRPr>
          </a:p>
        </p:txBody>
      </p:sp>
      <p:sp>
        <p:nvSpPr>
          <p:cNvPr id="4" name="Tijdelijke aanduiding voor dianummer 3">
            <a:extLst>
              <a:ext uri="{FF2B5EF4-FFF2-40B4-BE49-F238E27FC236}">
                <a16:creationId xmlns:a16="http://schemas.microsoft.com/office/drawing/2014/main" id="{A88205F1-9EEB-7708-6329-404A5429DDD3}"/>
              </a:ext>
            </a:extLst>
          </p:cNvPr>
          <p:cNvSpPr>
            <a:spLocks noGrp="1"/>
          </p:cNvSpPr>
          <p:nvPr>
            <p:ph type="sldNum" sz="quarter" idx="5"/>
          </p:nvPr>
        </p:nvSpPr>
        <p:spPr/>
        <p:txBody>
          <a:bodyPr/>
          <a:lstStyle/>
          <a:p>
            <a:fld id="{4213B8BC-D8C5-4B33-B5A5-D5EC5D998100}" type="slidenum">
              <a:rPr lang="nl-NL" smtClean="0"/>
              <a:pPr/>
              <a:t>19</a:t>
            </a:fld>
            <a:endParaRPr lang="nl-NL"/>
          </a:p>
        </p:txBody>
      </p:sp>
    </p:spTree>
    <p:extLst>
      <p:ext uri="{BB962C8B-B14F-4D97-AF65-F5344CB8AC3E}">
        <p14:creationId xmlns:p14="http://schemas.microsoft.com/office/powerpoint/2010/main" val="766603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D4D4A-D6A9-CF7D-68D8-E94FBE0992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FECFAE6-A120-7907-715F-288F8310D8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A5D2B3-C6B7-0E5A-702A-E8B89C610F64}"/>
              </a:ext>
            </a:extLst>
          </p:cNvPr>
          <p:cNvSpPr>
            <a:spLocks noGrp="1"/>
          </p:cNvSpPr>
          <p:nvPr>
            <p:ph type="body" idx="1"/>
          </p:nvPr>
        </p:nvSpPr>
        <p:spPr/>
        <p:txBody>
          <a:bodyPr>
            <a:normAutofit fontScale="77500" lnSpcReduction="20000"/>
          </a:bodyPr>
          <a:lstStyle/>
          <a:p>
            <a:pPr defTabSz="897666">
              <a:defRPr/>
            </a:pPr>
            <a:r>
              <a:rPr lang="nl-NL" dirty="0"/>
              <a:t>Vanaf 2014 hebben we een ontwikkeling doorgemaakt waarbij het de kunst is de juiste </a:t>
            </a:r>
            <a:r>
              <a:rPr lang="nl-NL" b="1" dirty="0"/>
              <a:t>balans</a:t>
            </a:r>
            <a:r>
              <a:rPr lang="nl-NL" dirty="0"/>
              <a:t> te houden tussen herhaling; nodig om ontwikkeling in de tijd zichtbaar te maken (vve monitor) en aanpassen aan de behoefte de ‘volgende stap’ die nodig is om aangesloten te blijven bij de lokale-  en landelijke ontwikkeling(en). </a:t>
            </a:r>
          </a:p>
          <a:p>
            <a:pPr defTabSz="897666">
              <a:defRPr/>
            </a:pPr>
            <a:endParaRPr lang="nl-NL" dirty="0"/>
          </a:p>
          <a:p>
            <a:pPr defTabSz="897666">
              <a:defRPr/>
            </a:pPr>
            <a:r>
              <a:rPr lang="nl-NL" dirty="0"/>
              <a:t>Vanaf 2020 </a:t>
            </a:r>
          </a:p>
          <a:p>
            <a:pPr defTabSz="897666">
              <a:defRPr/>
            </a:pPr>
            <a:r>
              <a:rPr lang="nl-NL" sz="1800" i="1" dirty="0"/>
              <a:t>November: evaluatie van de VVE-resultaatafspraken van het voorafgaand schooljaar. vaststellen in hoeverre we dichter bij ons doel zijn gekomen.  METEN</a:t>
            </a:r>
          </a:p>
          <a:p>
            <a:pPr marL="336625" indent="-336625" defTabSz="897666">
              <a:buFontTx/>
              <a:buAutoNum type="arabicPeriod"/>
              <a:defRPr/>
            </a:pPr>
            <a:r>
              <a:rPr lang="nl-NL" sz="1800" i="1" dirty="0"/>
              <a:t>Zelfbeoordeling </a:t>
            </a:r>
            <a:r>
              <a:rPr lang="nl-NL" sz="1800" i="1" dirty="0">
                <a:sym typeface="Wingdings" panose="05000000000000000000" pitchFamily="2" charset="2"/>
              </a:rPr>
              <a:t> inhaalslag die kinderen hebben gemaakt op basis van het eigen observatiesysteem</a:t>
            </a:r>
            <a:endParaRPr lang="nl-NL" sz="1800" i="1" dirty="0"/>
          </a:p>
          <a:p>
            <a:pPr marL="336625" indent="-336625" defTabSz="897666">
              <a:buFontTx/>
              <a:buAutoNum type="arabicPeriod"/>
              <a:defRPr/>
            </a:pPr>
            <a:r>
              <a:rPr lang="nl-NL" sz="1800" i="1" dirty="0"/>
              <a:t>CLASS observatie </a:t>
            </a:r>
          </a:p>
          <a:p>
            <a:pPr defTabSz="897666">
              <a:defRPr/>
            </a:pPr>
            <a:endParaRPr lang="nl-NL" sz="1800" i="1" dirty="0"/>
          </a:p>
          <a:p>
            <a:pPr defTabSz="897666">
              <a:defRPr/>
            </a:pPr>
            <a:r>
              <a:rPr lang="nl-NL" i="1" dirty="0"/>
              <a:t>Het is nadrukkelijk de bedoeling dat de bijeenkomst een kwaliteitsgericht karakter heeft. We bewaken samen een lerende cultuur en zorgen dat we niet belanden in een zogenaamde ‘afrekencultuur’. Positief dus</a:t>
            </a:r>
          </a:p>
          <a:p>
            <a:endParaRPr lang="nl-NL" dirty="0"/>
          </a:p>
          <a:p>
            <a:r>
              <a:rPr lang="nl-NL" dirty="0"/>
              <a:t>Een voorbeeld van de inhoud van een VVE netwerkbijeenkomst is een presentatie van Pauline Slot ‘inzoomen op educatieve kwaliteit’</a:t>
            </a:r>
          </a:p>
          <a:p>
            <a:r>
              <a:rPr lang="nl-NL" dirty="0"/>
              <a:t>Pauline introduceerde het begrip EDUCATIEVE KWALITEIT bij ons netwerk</a:t>
            </a:r>
          </a:p>
          <a:p>
            <a:endParaRPr lang="nl-NL" dirty="0"/>
          </a:p>
          <a:p>
            <a:r>
              <a:rPr lang="nl-NL" dirty="0"/>
              <a:t>Uit haar presentatie:</a:t>
            </a:r>
          </a:p>
          <a:p>
            <a:endParaRPr lang="nl-NL" dirty="0"/>
          </a:p>
          <a:p>
            <a:r>
              <a:rPr lang="nl-NL" dirty="0"/>
              <a:t>Voorspellers van het “inhaaleffect”</a:t>
            </a:r>
          </a:p>
          <a:p>
            <a:pPr marL="168312" indent="-168312">
              <a:buFont typeface="Wingdings" panose="05000000000000000000" pitchFamily="2" charset="2"/>
              <a:buChar char="à"/>
            </a:pPr>
            <a:r>
              <a:rPr lang="nl-NL" dirty="0">
                <a:sym typeface="Wingdings" panose="05000000000000000000" pitchFamily="2" charset="2"/>
              </a:rPr>
              <a:t>Woordenschat</a:t>
            </a:r>
          </a:p>
          <a:p>
            <a:pPr marL="168312" indent="-168312">
              <a:buFont typeface="Wingdings" panose="05000000000000000000" pitchFamily="2" charset="2"/>
              <a:buChar char="à"/>
            </a:pPr>
            <a:r>
              <a:rPr lang="nl-NL" dirty="0">
                <a:sym typeface="Wingdings" panose="05000000000000000000" pitchFamily="2" charset="2"/>
              </a:rPr>
              <a:t>Aandacht voor:</a:t>
            </a:r>
          </a:p>
          <a:p>
            <a:pPr marL="224417" indent="-224417">
              <a:buFont typeface="Wingdings" panose="05000000000000000000" pitchFamily="2" charset="2"/>
              <a:buAutoNum type="arabicPeriod"/>
            </a:pPr>
            <a:r>
              <a:rPr lang="nl-NL" dirty="0">
                <a:sym typeface="Wingdings" panose="05000000000000000000" pitchFamily="2" charset="2"/>
              </a:rPr>
              <a:t>Proces kwaliteit (klasse management)</a:t>
            </a:r>
          </a:p>
          <a:p>
            <a:pPr marL="224417" indent="-224417">
              <a:buFont typeface="Wingdings" panose="05000000000000000000" pitchFamily="2" charset="2"/>
              <a:buAutoNum type="arabicPeriod"/>
            </a:pPr>
            <a:r>
              <a:rPr lang="nl-NL" dirty="0">
                <a:sym typeface="Wingdings" panose="05000000000000000000" pitchFamily="2" charset="2"/>
              </a:rPr>
              <a:t>Emotionele kwaliteit (veilige sfeer, gezien worden)</a:t>
            </a:r>
          </a:p>
          <a:p>
            <a:pPr marL="224417" indent="-224417">
              <a:buFont typeface="Wingdings" panose="05000000000000000000" pitchFamily="2" charset="2"/>
              <a:buAutoNum type="arabicPeriod"/>
            </a:pPr>
            <a:r>
              <a:rPr lang="nl-NL" dirty="0">
                <a:sym typeface="Wingdings" panose="05000000000000000000" pitchFamily="2" charset="2"/>
              </a:rPr>
              <a:t>Educatieve kwaliteit  hierop is in Nederland nog ontwikkeling mogelijk en heeft positief effect op de gewenste inhaalslag!!!</a:t>
            </a:r>
          </a:p>
          <a:p>
            <a:pPr marL="224417" indent="-224417">
              <a:buFont typeface="Wingdings" panose="05000000000000000000" pitchFamily="2" charset="2"/>
              <a:buAutoNum type="arabicPeriod"/>
            </a:pPr>
            <a:endParaRPr lang="nl-NL" dirty="0">
              <a:sym typeface="Wingdings" panose="05000000000000000000" pitchFamily="2" charset="2"/>
            </a:endParaRPr>
          </a:p>
          <a:p>
            <a:r>
              <a:rPr lang="nl-NL" dirty="0">
                <a:sym typeface="Wingdings" panose="05000000000000000000" pitchFamily="2" charset="2"/>
              </a:rPr>
              <a:t>Educatieve kwaliteit: het faciliteren van ontwikkeling door:</a:t>
            </a:r>
          </a:p>
          <a:p>
            <a:pPr marL="168312" indent="-168312">
              <a:buFontTx/>
              <a:buChar char="-"/>
            </a:pPr>
            <a:r>
              <a:rPr lang="nl-NL" dirty="0">
                <a:sym typeface="Wingdings" panose="05000000000000000000" pitchFamily="2" charset="2"/>
              </a:rPr>
              <a:t>Gericht verbanden leggen en het begrijpen van de wereld</a:t>
            </a:r>
          </a:p>
          <a:p>
            <a:pPr marL="168312" indent="-168312">
              <a:buFontTx/>
              <a:buChar char="-"/>
            </a:pPr>
            <a:r>
              <a:rPr lang="nl-NL" dirty="0">
                <a:sym typeface="Wingdings" panose="05000000000000000000" pitchFamily="2" charset="2"/>
              </a:rPr>
              <a:t>Kwaliteit van feedback gericht op proces</a:t>
            </a:r>
          </a:p>
          <a:p>
            <a:pPr marL="168312" indent="-168312">
              <a:buFontTx/>
              <a:buChar char="-"/>
            </a:pPr>
            <a:r>
              <a:rPr lang="nl-NL" dirty="0">
                <a:sym typeface="Wingdings" panose="05000000000000000000" pitchFamily="2" charset="2"/>
              </a:rPr>
              <a:t>Stimuleren van de taalontwikkeling (rijk taalaanbod, moeilijke woorden en zinnen gebruiken en veel open vragen stellen)</a:t>
            </a:r>
          </a:p>
          <a:p>
            <a:pPr marL="168312" indent="-168312">
              <a:buFont typeface="Wingdings" panose="05000000000000000000" pitchFamily="2" charset="2"/>
              <a:buChar char="à"/>
            </a:pPr>
            <a:endParaRPr lang="nl-NL" dirty="0"/>
          </a:p>
          <a:p>
            <a:endParaRPr lang="nl-NL" dirty="0"/>
          </a:p>
        </p:txBody>
      </p:sp>
      <p:sp>
        <p:nvSpPr>
          <p:cNvPr id="4" name="Tijdelijke aanduiding voor dianummer 3">
            <a:extLst>
              <a:ext uri="{FF2B5EF4-FFF2-40B4-BE49-F238E27FC236}">
                <a16:creationId xmlns:a16="http://schemas.microsoft.com/office/drawing/2014/main" id="{87FF6DFB-7B5F-C6F3-8470-21528494B4F3}"/>
              </a:ext>
            </a:extLst>
          </p:cNvPr>
          <p:cNvSpPr>
            <a:spLocks noGrp="1"/>
          </p:cNvSpPr>
          <p:nvPr>
            <p:ph type="sldNum" sz="quarter" idx="5"/>
          </p:nvPr>
        </p:nvSpPr>
        <p:spPr/>
        <p:txBody>
          <a:bodyPr/>
          <a:lstStyle/>
          <a:p>
            <a:fld id="{4213B8BC-D8C5-4B33-B5A5-D5EC5D998100}" type="slidenum">
              <a:rPr lang="nl-NL" smtClean="0"/>
              <a:pPr/>
              <a:t>20</a:t>
            </a:fld>
            <a:endParaRPr lang="nl-NL"/>
          </a:p>
        </p:txBody>
      </p:sp>
    </p:spTree>
    <p:extLst>
      <p:ext uri="{BB962C8B-B14F-4D97-AF65-F5344CB8AC3E}">
        <p14:creationId xmlns:p14="http://schemas.microsoft.com/office/powerpoint/2010/main" val="3878051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4913F-0A7C-5BC3-91CF-F262AE3D29F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BE42210-7812-9C77-7E46-CB4986B1414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099F28-182A-C422-0605-8D8A9F93DC14}"/>
              </a:ext>
            </a:extLst>
          </p:cNvPr>
          <p:cNvSpPr>
            <a:spLocks noGrp="1"/>
          </p:cNvSpPr>
          <p:nvPr>
            <p:ph type="body" idx="1"/>
          </p:nvPr>
        </p:nvSpPr>
        <p:spPr/>
        <p:txBody>
          <a:bodyPr>
            <a:normAutofit/>
          </a:bodyPr>
          <a:lstStyle/>
          <a:p>
            <a:r>
              <a:rPr lang="nl-NL" dirty="0"/>
              <a:t>Ontwikkeling Resultaatafspraken VVE in Zaltbommel</a:t>
            </a:r>
          </a:p>
          <a:p>
            <a:endParaRPr lang="nl-NL" dirty="0"/>
          </a:p>
          <a:p>
            <a:r>
              <a:rPr lang="nl-NL" dirty="0"/>
              <a:t>Zowel afspraken over ‘groei’ in voorschoolse  periode als vroegschoolse periode.</a:t>
            </a:r>
          </a:p>
          <a:p>
            <a:r>
              <a:rPr lang="nl-NL" dirty="0"/>
              <a:t>Ontwikkeling</a:t>
            </a:r>
          </a:p>
          <a:p>
            <a:pPr marL="168312" indent="-168312">
              <a:buFontTx/>
              <a:buChar char="-"/>
            </a:pPr>
            <a:r>
              <a:rPr lang="nl-NL" dirty="0"/>
              <a:t>Naar resultaatafspraak van ‘schatting’ op basis van het eigen observatiesysteem (toetsen voor jonge kinderen zijn afgeschaft)</a:t>
            </a:r>
          </a:p>
          <a:p>
            <a:r>
              <a:rPr lang="nl-NL" dirty="0"/>
              <a:t>Hoeveel % van de kinderen met taalachterstand heeft deze achterstand ingehaald.</a:t>
            </a:r>
          </a:p>
          <a:p>
            <a:endParaRPr lang="nl-NL" dirty="0"/>
          </a:p>
        </p:txBody>
      </p:sp>
      <p:sp>
        <p:nvSpPr>
          <p:cNvPr id="4" name="Tijdelijke aanduiding voor dianummer 3">
            <a:extLst>
              <a:ext uri="{FF2B5EF4-FFF2-40B4-BE49-F238E27FC236}">
                <a16:creationId xmlns:a16="http://schemas.microsoft.com/office/drawing/2014/main" id="{B575C1AD-855E-D0F1-966B-8AD180AC6EED}"/>
              </a:ext>
            </a:extLst>
          </p:cNvPr>
          <p:cNvSpPr>
            <a:spLocks noGrp="1"/>
          </p:cNvSpPr>
          <p:nvPr>
            <p:ph type="sldNum" sz="quarter" idx="5"/>
          </p:nvPr>
        </p:nvSpPr>
        <p:spPr/>
        <p:txBody>
          <a:bodyPr/>
          <a:lstStyle/>
          <a:p>
            <a:fld id="{4213B8BC-D8C5-4B33-B5A5-D5EC5D998100}" type="slidenum">
              <a:rPr lang="nl-NL" smtClean="0"/>
              <a:pPr/>
              <a:t>21</a:t>
            </a:fld>
            <a:endParaRPr lang="nl-NL"/>
          </a:p>
        </p:txBody>
      </p:sp>
    </p:spTree>
    <p:extLst>
      <p:ext uri="{BB962C8B-B14F-4D97-AF65-F5344CB8AC3E}">
        <p14:creationId xmlns:p14="http://schemas.microsoft.com/office/powerpoint/2010/main" val="258560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56840-B62E-B504-B82A-CD4ED83DCA9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3276FC-6F32-3C6D-C701-1233D149529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DCD8DF-FFF0-CE64-0648-48FB9BFEDFF2}"/>
              </a:ext>
            </a:extLst>
          </p:cNvPr>
          <p:cNvSpPr>
            <a:spLocks noGrp="1"/>
          </p:cNvSpPr>
          <p:nvPr>
            <p:ph type="body" idx="1"/>
          </p:nvPr>
        </p:nvSpPr>
        <p:spPr/>
        <p:txBody>
          <a:bodyPr>
            <a:normAutofit/>
          </a:bodyPr>
          <a:lstStyle/>
          <a:p>
            <a:r>
              <a:rPr lang="nl-NL" dirty="0"/>
              <a:t>Ontwikkeling Resultaatafspraken VVE in Zaltbommel</a:t>
            </a:r>
          </a:p>
          <a:p>
            <a:endParaRPr lang="nl-NL" dirty="0"/>
          </a:p>
          <a:p>
            <a:r>
              <a:rPr lang="nl-NL" dirty="0"/>
              <a:t>Zowel afspraken over ‘groei’ in voorschoolse  periode als vroegschoolse periode.</a:t>
            </a:r>
          </a:p>
          <a:p>
            <a:r>
              <a:rPr lang="nl-NL" dirty="0"/>
              <a:t>Ontwikkeling</a:t>
            </a:r>
          </a:p>
          <a:p>
            <a:pPr marL="168312" indent="-168312">
              <a:buFontTx/>
              <a:buChar char="-"/>
            </a:pPr>
            <a:r>
              <a:rPr lang="nl-NL" dirty="0"/>
              <a:t>Van resultaatafspraak VVE </a:t>
            </a:r>
            <a:r>
              <a:rPr lang="nl-NL" dirty="0" err="1"/>
              <a:t>obv</a:t>
            </a:r>
            <a:r>
              <a:rPr lang="nl-NL" dirty="0"/>
              <a:t> groei gemeten via observatiesysteem KIJK of LVS CITO ‘eind toets taal voor kleuters’ naar schatting op basis van het eigen observatiesysteem</a:t>
            </a:r>
          </a:p>
          <a:p>
            <a:pPr marL="168312" indent="-168312">
              <a:buFontTx/>
              <a:buChar char="-"/>
            </a:pPr>
            <a:r>
              <a:rPr lang="nl-NL" dirty="0"/>
              <a:t>Van ontwikkeling op alle lijnen naar specifieke taalontwikkeling</a:t>
            </a:r>
          </a:p>
          <a:p>
            <a:endParaRPr lang="nl-NL" dirty="0"/>
          </a:p>
        </p:txBody>
      </p:sp>
      <p:sp>
        <p:nvSpPr>
          <p:cNvPr id="4" name="Tijdelijke aanduiding voor dianummer 3">
            <a:extLst>
              <a:ext uri="{FF2B5EF4-FFF2-40B4-BE49-F238E27FC236}">
                <a16:creationId xmlns:a16="http://schemas.microsoft.com/office/drawing/2014/main" id="{7D75F3C9-1575-D204-69EA-085FA575EBEA}"/>
              </a:ext>
            </a:extLst>
          </p:cNvPr>
          <p:cNvSpPr>
            <a:spLocks noGrp="1"/>
          </p:cNvSpPr>
          <p:nvPr>
            <p:ph type="sldNum" sz="quarter" idx="5"/>
          </p:nvPr>
        </p:nvSpPr>
        <p:spPr/>
        <p:txBody>
          <a:bodyPr/>
          <a:lstStyle/>
          <a:p>
            <a:fld id="{4213B8BC-D8C5-4B33-B5A5-D5EC5D998100}" type="slidenum">
              <a:rPr lang="nl-NL" smtClean="0"/>
              <a:pPr/>
              <a:t>22</a:t>
            </a:fld>
            <a:endParaRPr lang="nl-NL"/>
          </a:p>
        </p:txBody>
      </p:sp>
    </p:spTree>
    <p:extLst>
      <p:ext uri="{BB962C8B-B14F-4D97-AF65-F5344CB8AC3E}">
        <p14:creationId xmlns:p14="http://schemas.microsoft.com/office/powerpoint/2010/main" val="2281813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E0585-7EBE-9FDB-34E3-92FCE1E5C4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1B4DE79-8433-DA73-A68D-131466DCE4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C363552-8BB9-371E-9A82-4297EE5D34D5}"/>
              </a:ext>
            </a:extLst>
          </p:cNvPr>
          <p:cNvSpPr>
            <a:spLocks noGrp="1"/>
          </p:cNvSpPr>
          <p:nvPr>
            <p:ph type="body" idx="1"/>
          </p:nvPr>
        </p:nvSpPr>
        <p:spPr/>
        <p:txBody>
          <a:bodyPr>
            <a:normAutofit/>
          </a:bodyPr>
          <a:lstStyle/>
          <a:p>
            <a:r>
              <a:rPr lang="nl-NL" i="1" dirty="0"/>
              <a:t>Digitale vragenlijst (voorscholen en basisscholen)</a:t>
            </a:r>
          </a:p>
          <a:p>
            <a:r>
              <a:rPr lang="nl-NL" i="1" dirty="0"/>
              <a:t>Naast randvoorwaarden VVE (bereik, personeel capaciteit </a:t>
            </a:r>
            <a:r>
              <a:rPr lang="nl-NL" i="1" dirty="0" err="1"/>
              <a:t>etc</a:t>
            </a:r>
            <a:r>
              <a:rPr lang="nl-NL" i="1" dirty="0"/>
              <a:t>)</a:t>
            </a:r>
            <a:r>
              <a:rPr lang="nl-NL" i="1" dirty="0">
                <a:sym typeface="Wingdings" panose="05000000000000000000" pitchFamily="2" charset="2"/>
              </a:rPr>
              <a:t> </a:t>
            </a:r>
            <a:r>
              <a:rPr lang="nl-NL" i="1" dirty="0"/>
              <a:t>op basis van het eigen observatiesysteem een inschatting van de ontwikkeling van de kinderen met een VVE indicatie en</a:t>
            </a:r>
          </a:p>
          <a:p>
            <a:r>
              <a:rPr lang="nl-NL" i="1" dirty="0"/>
              <a:t>Class observaties (voorscholen en basisscholen)</a:t>
            </a:r>
          </a:p>
          <a:p>
            <a:r>
              <a:rPr lang="nl-NL" i="1" dirty="0"/>
              <a:t>Op basis van observatie door getrainde ‘expert’ inzicht in proceskwaliteit.</a:t>
            </a:r>
          </a:p>
          <a:p>
            <a:r>
              <a:rPr lang="nl-NL" i="1" dirty="0"/>
              <a:t>Belangrijk m.i. dat deelname aan observatie en reflectie op vrijwillige basis plaatsvindt (pedagogisch medewerker moet er aan toe zijn om zelfreflectie te doen.)</a:t>
            </a:r>
          </a:p>
          <a:p>
            <a:endParaRPr lang="nl-NL" i="1" dirty="0"/>
          </a:p>
          <a:p>
            <a:r>
              <a:rPr lang="nl-NL" i="1" dirty="0"/>
              <a:t>Reflectie in netwerkbijeenkomsten door o.a. vergelijking eigen schatting ‘emotionele kwaliteit’, ‘proceskwaliteit’, ‘educatieve kwaliteit’ met uitkomst observatie Class</a:t>
            </a:r>
          </a:p>
          <a:p>
            <a:r>
              <a:rPr lang="nl-NL" i="1" dirty="0"/>
              <a:t>Helder wordt waar je het komende jaar op kunt richten en wat nodig is op het gebied van beleid en professionalisering</a:t>
            </a:r>
          </a:p>
          <a:p>
            <a:endParaRPr lang="nl-NL" dirty="0"/>
          </a:p>
        </p:txBody>
      </p:sp>
      <p:sp>
        <p:nvSpPr>
          <p:cNvPr id="4" name="Tijdelijke aanduiding voor dianummer 3">
            <a:extLst>
              <a:ext uri="{FF2B5EF4-FFF2-40B4-BE49-F238E27FC236}">
                <a16:creationId xmlns:a16="http://schemas.microsoft.com/office/drawing/2014/main" id="{5BA3CB8E-6CAB-A735-E6D8-5C68490CBB96}"/>
              </a:ext>
            </a:extLst>
          </p:cNvPr>
          <p:cNvSpPr>
            <a:spLocks noGrp="1"/>
          </p:cNvSpPr>
          <p:nvPr>
            <p:ph type="sldNum" sz="quarter" idx="5"/>
          </p:nvPr>
        </p:nvSpPr>
        <p:spPr/>
        <p:txBody>
          <a:bodyPr/>
          <a:lstStyle/>
          <a:p>
            <a:fld id="{4213B8BC-D8C5-4B33-B5A5-D5EC5D998100}" type="slidenum">
              <a:rPr lang="nl-NL" smtClean="0"/>
              <a:pPr/>
              <a:t>23</a:t>
            </a:fld>
            <a:endParaRPr lang="nl-NL"/>
          </a:p>
        </p:txBody>
      </p:sp>
    </p:spTree>
    <p:extLst>
      <p:ext uri="{BB962C8B-B14F-4D97-AF65-F5344CB8AC3E}">
        <p14:creationId xmlns:p14="http://schemas.microsoft.com/office/powerpoint/2010/main" val="43267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defTabSz="907451">
              <a:defRPr/>
            </a:pPr>
            <a:endParaRPr lang="nl-NL"/>
          </a:p>
        </p:txBody>
      </p:sp>
      <p:sp>
        <p:nvSpPr>
          <p:cNvPr id="4" name="Tijdelijke aanduiding voor dianummer 3"/>
          <p:cNvSpPr>
            <a:spLocks noGrp="1"/>
          </p:cNvSpPr>
          <p:nvPr>
            <p:ph type="sldNum" sz="quarter" idx="10"/>
          </p:nvPr>
        </p:nvSpPr>
        <p:spPr/>
        <p:txBody>
          <a:bodyPr/>
          <a:lstStyle/>
          <a:p>
            <a:fld id="{4213B8BC-D8C5-4B33-B5A5-D5EC5D998100}" type="slidenum">
              <a:rPr lang="nl-NL" smtClean="0"/>
              <a:pPr/>
              <a:t>2</a:t>
            </a:fld>
            <a:endParaRPr lang="nl-NL"/>
          </a:p>
        </p:txBody>
      </p:sp>
    </p:spTree>
    <p:extLst>
      <p:ext uri="{BB962C8B-B14F-4D97-AF65-F5344CB8AC3E}">
        <p14:creationId xmlns:p14="http://schemas.microsoft.com/office/powerpoint/2010/main" val="3366922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4352F-78AA-87E4-EF78-15F0157184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87CD1E-C1B7-CD08-0AAA-50721BC9CC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899DCD4-7C21-2788-68E5-C77B4FDF46D8}"/>
              </a:ext>
            </a:extLst>
          </p:cNvPr>
          <p:cNvSpPr>
            <a:spLocks noGrp="1"/>
          </p:cNvSpPr>
          <p:nvPr>
            <p:ph type="body" idx="1"/>
          </p:nvPr>
        </p:nvSpPr>
        <p:spPr/>
        <p:txBody>
          <a:bodyPr>
            <a:normAutofit/>
          </a:bodyPr>
          <a:lstStyle/>
          <a:p>
            <a:endParaRPr lang="nl-NL" dirty="0"/>
          </a:p>
          <a:p>
            <a:r>
              <a:rPr lang="nl-NL" dirty="0"/>
              <a:t>Inhaalslag is een grotere ontwikkeling dan verwacht mag worden op basis van leeftijd gerelateerde groei OF </a:t>
            </a:r>
          </a:p>
          <a:p>
            <a:r>
              <a:rPr lang="nl-NL" dirty="0"/>
              <a:t>Harder ‘groeien’ dan verwacht mag worden op basis van ontwikkeling met ‘toename leeftijd’</a:t>
            </a:r>
          </a:p>
          <a:p>
            <a:endParaRPr lang="nl-NL" dirty="0"/>
          </a:p>
          <a:p>
            <a:r>
              <a:rPr lang="nl-NL" dirty="0"/>
              <a:t>Ook al streven we naar 100%. Zien dat het inhalen van achterstand voor ¾ van de </a:t>
            </a:r>
            <a:r>
              <a:rPr lang="nl-NL" dirty="0" err="1"/>
              <a:t>doelgroeppeuters</a:t>
            </a:r>
            <a:r>
              <a:rPr lang="nl-NL" dirty="0"/>
              <a:t> lukt. We zijn er dus nog niet.</a:t>
            </a:r>
          </a:p>
          <a:p>
            <a:r>
              <a:rPr lang="nl-NL" dirty="0"/>
              <a:t>Dit jaar kleuters 2/3 deel maakte een inhaalslag. </a:t>
            </a:r>
          </a:p>
          <a:p>
            <a:endParaRPr lang="nl-NL" dirty="0"/>
          </a:p>
          <a:p>
            <a:endParaRPr lang="nl-NL" dirty="0"/>
          </a:p>
          <a:p>
            <a:endParaRPr lang="nl-NL" dirty="0"/>
          </a:p>
          <a:p>
            <a:endParaRPr lang="nl-NL" dirty="0"/>
          </a:p>
        </p:txBody>
      </p:sp>
      <p:sp>
        <p:nvSpPr>
          <p:cNvPr id="4" name="Tijdelijke aanduiding voor dianummer 3">
            <a:extLst>
              <a:ext uri="{FF2B5EF4-FFF2-40B4-BE49-F238E27FC236}">
                <a16:creationId xmlns:a16="http://schemas.microsoft.com/office/drawing/2014/main" id="{2906C30E-ACE2-8031-9D5A-38B7AA058896}"/>
              </a:ext>
            </a:extLst>
          </p:cNvPr>
          <p:cNvSpPr>
            <a:spLocks noGrp="1"/>
          </p:cNvSpPr>
          <p:nvPr>
            <p:ph type="sldNum" sz="quarter" idx="5"/>
          </p:nvPr>
        </p:nvSpPr>
        <p:spPr/>
        <p:txBody>
          <a:bodyPr/>
          <a:lstStyle/>
          <a:p>
            <a:fld id="{4213B8BC-D8C5-4B33-B5A5-D5EC5D998100}" type="slidenum">
              <a:rPr lang="nl-NL" smtClean="0"/>
              <a:pPr/>
              <a:t>24</a:t>
            </a:fld>
            <a:endParaRPr lang="nl-NL"/>
          </a:p>
        </p:txBody>
      </p:sp>
    </p:spTree>
    <p:extLst>
      <p:ext uri="{BB962C8B-B14F-4D97-AF65-F5344CB8AC3E}">
        <p14:creationId xmlns:p14="http://schemas.microsoft.com/office/powerpoint/2010/main" val="19530102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84374-9A9F-830B-CB9A-10388E839C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6B5C6E-C0E4-7859-BB36-2AADBFA6874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1326B34-27EA-DB1F-650D-8187B3755D81}"/>
              </a:ext>
            </a:extLst>
          </p:cNvPr>
          <p:cNvSpPr>
            <a:spLocks noGrp="1"/>
          </p:cNvSpPr>
          <p:nvPr>
            <p:ph type="body" idx="1"/>
          </p:nvPr>
        </p:nvSpPr>
        <p:spPr/>
        <p:txBody>
          <a:bodyPr>
            <a:normAutofit/>
          </a:bodyPr>
          <a:lstStyle/>
          <a:p>
            <a:endParaRPr lang="nl-NL" dirty="0"/>
          </a:p>
          <a:p>
            <a:r>
              <a:rPr lang="nl-NL" i="1" dirty="0"/>
              <a:t>In het schooljaar 2023-2024 voerde Oberon voor de derde keer de CLASS observaties uit binnen de gemeente Zaltbommel. Hierdoor kan naar een trend in scores over deze drie metingen heen gekeken worden. </a:t>
            </a:r>
          </a:p>
          <a:p>
            <a:endParaRPr lang="nl-NL" i="1" dirty="0"/>
          </a:p>
          <a:p>
            <a:endParaRPr lang="nl-NL" dirty="0"/>
          </a:p>
        </p:txBody>
      </p:sp>
      <p:sp>
        <p:nvSpPr>
          <p:cNvPr id="4" name="Tijdelijke aanduiding voor dianummer 3">
            <a:extLst>
              <a:ext uri="{FF2B5EF4-FFF2-40B4-BE49-F238E27FC236}">
                <a16:creationId xmlns:a16="http://schemas.microsoft.com/office/drawing/2014/main" id="{9AA28D55-7836-D3B2-05F0-9621713D7213}"/>
              </a:ext>
            </a:extLst>
          </p:cNvPr>
          <p:cNvSpPr>
            <a:spLocks noGrp="1"/>
          </p:cNvSpPr>
          <p:nvPr>
            <p:ph type="sldNum" sz="quarter" idx="5"/>
          </p:nvPr>
        </p:nvSpPr>
        <p:spPr/>
        <p:txBody>
          <a:bodyPr/>
          <a:lstStyle/>
          <a:p>
            <a:fld id="{4213B8BC-D8C5-4B33-B5A5-D5EC5D998100}" type="slidenum">
              <a:rPr lang="nl-NL" smtClean="0"/>
              <a:pPr/>
              <a:t>25</a:t>
            </a:fld>
            <a:endParaRPr lang="nl-NL"/>
          </a:p>
        </p:txBody>
      </p:sp>
    </p:spTree>
    <p:extLst>
      <p:ext uri="{BB962C8B-B14F-4D97-AF65-F5344CB8AC3E}">
        <p14:creationId xmlns:p14="http://schemas.microsoft.com/office/powerpoint/2010/main" val="2646275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780E3-8F21-7F67-4755-DDE1254541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86C6359-5E06-920B-9555-4ACA6F060A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3701056-27A0-D646-2A28-758E1D80E642}"/>
              </a:ext>
            </a:extLst>
          </p:cNvPr>
          <p:cNvSpPr>
            <a:spLocks noGrp="1"/>
          </p:cNvSpPr>
          <p:nvPr>
            <p:ph type="body" idx="1"/>
          </p:nvPr>
        </p:nvSpPr>
        <p:spPr/>
        <p:txBody>
          <a:bodyPr>
            <a:normAutofit/>
          </a:bodyPr>
          <a:lstStyle/>
          <a:p>
            <a:r>
              <a:rPr lang="nl-NL" dirty="0"/>
              <a:t>Het betrouwbaar in beeld brengen van de taalontwikkeling van heel jonge kinderen is complex. </a:t>
            </a:r>
          </a:p>
          <a:p>
            <a:r>
              <a:rPr lang="nl-NL" dirty="0"/>
              <a:t>Het is daarom zinvol om naar de belangrijkste ‘bepaler’ van VVE-prestaties te kijken: de educatieve kwaliteit op de groep.</a:t>
            </a:r>
          </a:p>
          <a:p>
            <a:endParaRPr lang="nl-NL" dirty="0"/>
          </a:p>
          <a:p>
            <a:r>
              <a:rPr lang="nl-NL" dirty="0"/>
              <a:t>Met educatieve kwaliteit bedoelen we ‘de kwaliteit van de taal- en cognitieve stimulering en van de interactie met kinderen op de werkvloer’. Deze educatieve kwaliteit is bepalend voor effect van VVE en in het algemeen scoort deze in Nederland niet erg hoog (matig tot voldoende)</a:t>
            </a:r>
          </a:p>
          <a:p>
            <a:endParaRPr lang="nl-NL" dirty="0"/>
          </a:p>
          <a:p>
            <a:endParaRPr lang="nl-NL" dirty="0"/>
          </a:p>
        </p:txBody>
      </p:sp>
      <p:sp>
        <p:nvSpPr>
          <p:cNvPr id="4" name="Tijdelijke aanduiding voor dianummer 3">
            <a:extLst>
              <a:ext uri="{FF2B5EF4-FFF2-40B4-BE49-F238E27FC236}">
                <a16:creationId xmlns:a16="http://schemas.microsoft.com/office/drawing/2014/main" id="{94DF8154-F79A-679E-52E0-6EBFCC7AD200}"/>
              </a:ext>
            </a:extLst>
          </p:cNvPr>
          <p:cNvSpPr>
            <a:spLocks noGrp="1"/>
          </p:cNvSpPr>
          <p:nvPr>
            <p:ph type="sldNum" sz="quarter" idx="5"/>
          </p:nvPr>
        </p:nvSpPr>
        <p:spPr/>
        <p:txBody>
          <a:bodyPr/>
          <a:lstStyle/>
          <a:p>
            <a:fld id="{4213B8BC-D8C5-4B33-B5A5-D5EC5D998100}" type="slidenum">
              <a:rPr lang="nl-NL" smtClean="0"/>
              <a:pPr/>
              <a:t>26</a:t>
            </a:fld>
            <a:endParaRPr lang="nl-NL"/>
          </a:p>
        </p:txBody>
      </p:sp>
    </p:spTree>
    <p:extLst>
      <p:ext uri="{BB962C8B-B14F-4D97-AF65-F5344CB8AC3E}">
        <p14:creationId xmlns:p14="http://schemas.microsoft.com/office/powerpoint/2010/main" val="745354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44CE8-37EC-6D2F-F3F2-C930AB9E43E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DFC1516-5F21-ED33-59B0-7C97FD60305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533978-E361-D3FE-EF27-4444E6171141}"/>
              </a:ext>
            </a:extLst>
          </p:cNvPr>
          <p:cNvSpPr>
            <a:spLocks noGrp="1"/>
          </p:cNvSpPr>
          <p:nvPr>
            <p:ph type="body" idx="1"/>
          </p:nvPr>
        </p:nvSpPr>
        <p:spPr/>
        <p:txBody>
          <a:bodyPr>
            <a:normAutofit/>
          </a:bodyPr>
          <a:lstStyle/>
          <a:p>
            <a:endParaRPr lang="nl-NL" dirty="0"/>
          </a:p>
          <a:p>
            <a:endParaRPr lang="nl-NL" dirty="0"/>
          </a:p>
        </p:txBody>
      </p:sp>
      <p:sp>
        <p:nvSpPr>
          <p:cNvPr id="4" name="Tijdelijke aanduiding voor dianummer 3">
            <a:extLst>
              <a:ext uri="{FF2B5EF4-FFF2-40B4-BE49-F238E27FC236}">
                <a16:creationId xmlns:a16="http://schemas.microsoft.com/office/drawing/2014/main" id="{60F27A45-0217-A0AC-6DA1-02B6CBD1FD99}"/>
              </a:ext>
            </a:extLst>
          </p:cNvPr>
          <p:cNvSpPr>
            <a:spLocks noGrp="1"/>
          </p:cNvSpPr>
          <p:nvPr>
            <p:ph type="sldNum" sz="quarter" idx="5"/>
          </p:nvPr>
        </p:nvSpPr>
        <p:spPr/>
        <p:txBody>
          <a:bodyPr/>
          <a:lstStyle/>
          <a:p>
            <a:fld id="{4213B8BC-D8C5-4B33-B5A5-D5EC5D998100}" type="slidenum">
              <a:rPr lang="nl-NL" smtClean="0"/>
              <a:pPr/>
              <a:t>27</a:t>
            </a:fld>
            <a:endParaRPr lang="nl-NL"/>
          </a:p>
        </p:txBody>
      </p:sp>
    </p:spTree>
    <p:extLst>
      <p:ext uri="{BB962C8B-B14F-4D97-AF65-F5344CB8AC3E}">
        <p14:creationId xmlns:p14="http://schemas.microsoft.com/office/powerpoint/2010/main" val="328332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9A38A-E63F-A5DC-DAAE-BB03CEE6C2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B471396-D7CA-E389-67B7-3BCC64EAB55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8CC3853-F71B-D6DE-941D-1201571700E4}"/>
              </a:ext>
            </a:extLst>
          </p:cNvPr>
          <p:cNvSpPr>
            <a:spLocks noGrp="1"/>
          </p:cNvSpPr>
          <p:nvPr>
            <p:ph type="body" idx="1"/>
          </p:nvPr>
        </p:nvSpPr>
        <p:spPr/>
        <p:txBody>
          <a:bodyPr>
            <a:normAutofit/>
          </a:bodyPr>
          <a:lstStyle/>
          <a:p>
            <a:r>
              <a:rPr lang="nl-NL" dirty="0"/>
              <a:t>TOT SLOT Belangrijk om te noemen</a:t>
            </a:r>
          </a:p>
          <a:p>
            <a:pPr defTabSz="897666">
              <a:defRPr/>
            </a:pPr>
            <a:endParaRPr lang="nl-NL" i="1" dirty="0"/>
          </a:p>
          <a:p>
            <a:pPr defTabSz="897666">
              <a:defRPr/>
            </a:pPr>
            <a:r>
              <a:rPr lang="nl-NL" i="1" dirty="0"/>
              <a:t>Door de afgelopen jaren met Oberon te hebben samengewerkt hebben we nu in Zaltbommel</a:t>
            </a:r>
          </a:p>
          <a:p>
            <a:pPr defTabSz="897666">
              <a:defRPr/>
            </a:pPr>
            <a:r>
              <a:rPr lang="nl-NL" dirty="0"/>
              <a:t>Inzicht in wat vve oplevert en wat er verbeterd kan/moet worden</a:t>
            </a:r>
          </a:p>
          <a:p>
            <a:pPr defTabSz="897666">
              <a:defRPr/>
            </a:pPr>
            <a:endParaRPr lang="nl-NL" dirty="0"/>
          </a:p>
          <a:p>
            <a:pPr defTabSz="897666">
              <a:defRPr/>
            </a:pPr>
            <a:r>
              <a:rPr lang="nl-NL" dirty="0"/>
              <a:t>Monitor resultaatafspraken VVE bevat een schat aan informatie op basis waarvan je de ontwikkeling van alle kinderen (en die met een achterstand in het bijzonder) mee kunt stimuleren.</a:t>
            </a:r>
          </a:p>
          <a:p>
            <a:pPr defTabSz="897666">
              <a:defRPr/>
            </a:pPr>
            <a:r>
              <a:rPr lang="nl-NL" dirty="0"/>
              <a:t>CLASS geeft hierbij objectieve feedback en veel </a:t>
            </a:r>
            <a:r>
              <a:rPr lang="nl-NL" dirty="0" err="1"/>
              <a:t>tip’s</a:t>
            </a:r>
            <a:r>
              <a:rPr lang="nl-NL" dirty="0"/>
              <a:t> die praktisch kunnen worden toegepast door de pedagogisch medewerkers</a:t>
            </a:r>
          </a:p>
          <a:p>
            <a:pPr defTabSz="897666">
              <a:defRPr/>
            </a:pPr>
            <a:endParaRPr lang="nl-NL" dirty="0"/>
          </a:p>
          <a:p>
            <a:pPr defTabSz="897666">
              <a:defRPr/>
            </a:pPr>
            <a:endParaRPr lang="nl-NL" dirty="0"/>
          </a:p>
          <a:p>
            <a:endParaRPr lang="nl-NL" dirty="0"/>
          </a:p>
        </p:txBody>
      </p:sp>
      <p:sp>
        <p:nvSpPr>
          <p:cNvPr id="4" name="Tijdelijke aanduiding voor dianummer 3">
            <a:extLst>
              <a:ext uri="{FF2B5EF4-FFF2-40B4-BE49-F238E27FC236}">
                <a16:creationId xmlns:a16="http://schemas.microsoft.com/office/drawing/2014/main" id="{B4FBD0B4-EE09-9DD2-E75D-94C1EE876B86}"/>
              </a:ext>
            </a:extLst>
          </p:cNvPr>
          <p:cNvSpPr>
            <a:spLocks noGrp="1"/>
          </p:cNvSpPr>
          <p:nvPr>
            <p:ph type="sldNum" sz="quarter" idx="5"/>
          </p:nvPr>
        </p:nvSpPr>
        <p:spPr/>
        <p:txBody>
          <a:bodyPr/>
          <a:lstStyle/>
          <a:p>
            <a:fld id="{4213B8BC-D8C5-4B33-B5A5-D5EC5D998100}" type="slidenum">
              <a:rPr lang="nl-NL" smtClean="0"/>
              <a:pPr/>
              <a:t>28</a:t>
            </a:fld>
            <a:endParaRPr lang="nl-NL"/>
          </a:p>
        </p:txBody>
      </p:sp>
    </p:spTree>
    <p:extLst>
      <p:ext uri="{BB962C8B-B14F-4D97-AF65-F5344CB8AC3E}">
        <p14:creationId xmlns:p14="http://schemas.microsoft.com/office/powerpoint/2010/main" val="198437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5"/>
          </p:nvPr>
        </p:nvSpPr>
        <p:spPr/>
        <p:txBody>
          <a:bodyPr/>
          <a:lstStyle/>
          <a:p>
            <a:fld id="{4213B8BC-D8C5-4B33-B5A5-D5EC5D998100}" type="slidenum">
              <a:rPr lang="nl-NL" smtClean="0"/>
              <a:pPr/>
              <a:t>3</a:t>
            </a:fld>
            <a:endParaRPr lang="nl-NL"/>
          </a:p>
        </p:txBody>
      </p:sp>
    </p:spTree>
    <p:extLst>
      <p:ext uri="{BB962C8B-B14F-4D97-AF65-F5344CB8AC3E}">
        <p14:creationId xmlns:p14="http://schemas.microsoft.com/office/powerpoint/2010/main" val="335122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a:t> </a:t>
            </a:r>
          </a:p>
        </p:txBody>
      </p:sp>
      <p:sp>
        <p:nvSpPr>
          <p:cNvPr id="4" name="Tijdelijke aanduiding voor dianummer 3"/>
          <p:cNvSpPr>
            <a:spLocks noGrp="1"/>
          </p:cNvSpPr>
          <p:nvPr>
            <p:ph type="sldNum" sz="quarter" idx="5"/>
          </p:nvPr>
        </p:nvSpPr>
        <p:spPr/>
        <p:txBody>
          <a:bodyPr/>
          <a:lstStyle/>
          <a:p>
            <a:fld id="{4213B8BC-D8C5-4B33-B5A5-D5EC5D998100}" type="slidenum">
              <a:rPr lang="nl-NL" smtClean="0"/>
              <a:pPr/>
              <a:t>4</a:t>
            </a:fld>
            <a:endParaRPr lang="nl-NL"/>
          </a:p>
        </p:txBody>
      </p:sp>
    </p:spTree>
    <p:extLst>
      <p:ext uri="{BB962C8B-B14F-4D97-AF65-F5344CB8AC3E}">
        <p14:creationId xmlns:p14="http://schemas.microsoft.com/office/powerpoint/2010/main" val="3342076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9E0B6-0A2D-342D-EF41-57F5D939355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CC9C63-AB2B-2659-4509-8C4F38C03B1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8CBF5C5-5E9D-A163-615C-B3F76C0ACE35}"/>
              </a:ext>
            </a:extLst>
          </p:cNvPr>
          <p:cNvSpPr>
            <a:spLocks noGrp="1"/>
          </p:cNvSpPr>
          <p:nvPr>
            <p:ph type="body" idx="1"/>
          </p:nvPr>
        </p:nvSpPr>
        <p:spPr/>
        <p:txBody>
          <a:bodyPr>
            <a:normAutofit/>
          </a:bodyPr>
          <a:lstStyle/>
          <a:p>
            <a:r>
              <a:rPr lang="nl-NL" dirty="0"/>
              <a:t> </a:t>
            </a:r>
          </a:p>
        </p:txBody>
      </p:sp>
      <p:sp>
        <p:nvSpPr>
          <p:cNvPr id="4" name="Tijdelijke aanduiding voor dianummer 3">
            <a:extLst>
              <a:ext uri="{FF2B5EF4-FFF2-40B4-BE49-F238E27FC236}">
                <a16:creationId xmlns:a16="http://schemas.microsoft.com/office/drawing/2014/main" id="{1AD9AE32-ACF4-D79B-BCDC-3992859FB2D3}"/>
              </a:ext>
            </a:extLst>
          </p:cNvPr>
          <p:cNvSpPr>
            <a:spLocks noGrp="1"/>
          </p:cNvSpPr>
          <p:nvPr>
            <p:ph type="sldNum" sz="quarter" idx="5"/>
          </p:nvPr>
        </p:nvSpPr>
        <p:spPr/>
        <p:txBody>
          <a:bodyPr/>
          <a:lstStyle/>
          <a:p>
            <a:fld id="{4213B8BC-D8C5-4B33-B5A5-D5EC5D998100}" type="slidenum">
              <a:rPr lang="nl-NL" smtClean="0"/>
              <a:pPr/>
              <a:t>5</a:t>
            </a:fld>
            <a:endParaRPr lang="nl-NL"/>
          </a:p>
        </p:txBody>
      </p:sp>
    </p:spTree>
    <p:extLst>
      <p:ext uri="{BB962C8B-B14F-4D97-AF65-F5344CB8AC3E}">
        <p14:creationId xmlns:p14="http://schemas.microsoft.com/office/powerpoint/2010/main" val="214037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9EF6B-BF16-3D6A-13B5-D7E5F53838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1533B9-625A-6B8F-F236-6BC98803A9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AB73D83-9948-A6C9-502F-A5EB5AD2693F}"/>
              </a:ext>
            </a:extLst>
          </p:cNvPr>
          <p:cNvSpPr>
            <a:spLocks noGrp="1"/>
          </p:cNvSpPr>
          <p:nvPr>
            <p:ph type="body" idx="1"/>
          </p:nvPr>
        </p:nvSpPr>
        <p:spPr/>
        <p:txBody>
          <a:bodyPr>
            <a:normAutofit/>
          </a:bodyPr>
          <a:lstStyle/>
          <a:p>
            <a:r>
              <a:rPr lang="nl-NL" dirty="0"/>
              <a:t> </a:t>
            </a:r>
          </a:p>
        </p:txBody>
      </p:sp>
      <p:sp>
        <p:nvSpPr>
          <p:cNvPr id="4" name="Tijdelijke aanduiding voor dianummer 3">
            <a:extLst>
              <a:ext uri="{FF2B5EF4-FFF2-40B4-BE49-F238E27FC236}">
                <a16:creationId xmlns:a16="http://schemas.microsoft.com/office/drawing/2014/main" id="{8411AA57-FB66-2D78-6DD0-502A2D21E023}"/>
              </a:ext>
            </a:extLst>
          </p:cNvPr>
          <p:cNvSpPr>
            <a:spLocks noGrp="1"/>
          </p:cNvSpPr>
          <p:nvPr>
            <p:ph type="sldNum" sz="quarter" idx="5"/>
          </p:nvPr>
        </p:nvSpPr>
        <p:spPr/>
        <p:txBody>
          <a:bodyPr/>
          <a:lstStyle/>
          <a:p>
            <a:fld id="{4213B8BC-D8C5-4B33-B5A5-D5EC5D998100}" type="slidenum">
              <a:rPr lang="nl-NL" smtClean="0"/>
              <a:pPr/>
              <a:t>6</a:t>
            </a:fld>
            <a:endParaRPr lang="nl-NL"/>
          </a:p>
        </p:txBody>
      </p:sp>
    </p:spTree>
    <p:extLst>
      <p:ext uri="{BB962C8B-B14F-4D97-AF65-F5344CB8AC3E}">
        <p14:creationId xmlns:p14="http://schemas.microsoft.com/office/powerpoint/2010/main" val="1541746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956FF-3131-679A-89A8-E7F930B597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8EF7005-0FB0-3215-BF54-86ED9D8F421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2B62EBD-689A-B696-01C5-EFE6151ABC2A}"/>
              </a:ext>
            </a:extLst>
          </p:cNvPr>
          <p:cNvSpPr>
            <a:spLocks noGrp="1"/>
          </p:cNvSpPr>
          <p:nvPr>
            <p:ph type="body" idx="1"/>
          </p:nvPr>
        </p:nvSpPr>
        <p:spPr/>
        <p:txBody>
          <a:bodyPr>
            <a:normAutofit/>
          </a:bodyPr>
          <a:lstStyle/>
          <a:p>
            <a:r>
              <a:rPr lang="nl-NL" dirty="0"/>
              <a:t> </a:t>
            </a:r>
          </a:p>
        </p:txBody>
      </p:sp>
      <p:sp>
        <p:nvSpPr>
          <p:cNvPr id="4" name="Tijdelijke aanduiding voor dianummer 3">
            <a:extLst>
              <a:ext uri="{FF2B5EF4-FFF2-40B4-BE49-F238E27FC236}">
                <a16:creationId xmlns:a16="http://schemas.microsoft.com/office/drawing/2014/main" id="{8DA01CD3-A048-7BD3-DC25-1EF61031A21F}"/>
              </a:ext>
            </a:extLst>
          </p:cNvPr>
          <p:cNvSpPr>
            <a:spLocks noGrp="1"/>
          </p:cNvSpPr>
          <p:nvPr>
            <p:ph type="sldNum" sz="quarter" idx="5"/>
          </p:nvPr>
        </p:nvSpPr>
        <p:spPr/>
        <p:txBody>
          <a:bodyPr/>
          <a:lstStyle/>
          <a:p>
            <a:fld id="{4213B8BC-D8C5-4B33-B5A5-D5EC5D998100}" type="slidenum">
              <a:rPr lang="nl-NL" smtClean="0"/>
              <a:pPr/>
              <a:t>7</a:t>
            </a:fld>
            <a:endParaRPr lang="nl-NL"/>
          </a:p>
        </p:txBody>
      </p:sp>
    </p:spTree>
    <p:extLst>
      <p:ext uri="{BB962C8B-B14F-4D97-AF65-F5344CB8AC3E}">
        <p14:creationId xmlns:p14="http://schemas.microsoft.com/office/powerpoint/2010/main" val="326106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C530-0030-6B18-72FF-E9F03EEF277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B5B6666-A57F-38E3-08CC-B69126BBF1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F929CAC-C800-146C-EA7A-3FC52C7BC057}"/>
              </a:ext>
            </a:extLst>
          </p:cNvPr>
          <p:cNvSpPr>
            <a:spLocks noGrp="1"/>
          </p:cNvSpPr>
          <p:nvPr>
            <p:ph type="body" idx="1"/>
          </p:nvPr>
        </p:nvSpPr>
        <p:spPr/>
        <p:txBody>
          <a:bodyPr>
            <a:normAutofit/>
          </a:bodyPr>
          <a:lstStyle/>
          <a:p>
            <a:r>
              <a:rPr lang="nl-NL" dirty="0"/>
              <a:t> </a:t>
            </a:r>
          </a:p>
        </p:txBody>
      </p:sp>
      <p:sp>
        <p:nvSpPr>
          <p:cNvPr id="4" name="Tijdelijke aanduiding voor dianummer 3">
            <a:extLst>
              <a:ext uri="{FF2B5EF4-FFF2-40B4-BE49-F238E27FC236}">
                <a16:creationId xmlns:a16="http://schemas.microsoft.com/office/drawing/2014/main" id="{807C47AC-DCEC-C077-5D26-B04CEB20C609}"/>
              </a:ext>
            </a:extLst>
          </p:cNvPr>
          <p:cNvSpPr>
            <a:spLocks noGrp="1"/>
          </p:cNvSpPr>
          <p:nvPr>
            <p:ph type="sldNum" sz="quarter" idx="5"/>
          </p:nvPr>
        </p:nvSpPr>
        <p:spPr/>
        <p:txBody>
          <a:bodyPr/>
          <a:lstStyle/>
          <a:p>
            <a:fld id="{4213B8BC-D8C5-4B33-B5A5-D5EC5D998100}" type="slidenum">
              <a:rPr lang="nl-NL" smtClean="0"/>
              <a:pPr/>
              <a:t>8</a:t>
            </a:fld>
            <a:endParaRPr lang="nl-NL"/>
          </a:p>
        </p:txBody>
      </p:sp>
    </p:spTree>
    <p:extLst>
      <p:ext uri="{BB962C8B-B14F-4D97-AF65-F5344CB8AC3E}">
        <p14:creationId xmlns:p14="http://schemas.microsoft.com/office/powerpoint/2010/main" val="231985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934F178-0E1C-4990-9A2E-36B9DA0D7DD3}" type="slidenum">
              <a:rPr lang="nl-NL" smtClean="0"/>
              <a:t>11</a:t>
            </a:fld>
            <a:endParaRPr lang="nl-NL"/>
          </a:p>
        </p:txBody>
      </p:sp>
    </p:spTree>
    <p:extLst>
      <p:ext uri="{BB962C8B-B14F-4D97-AF65-F5344CB8AC3E}">
        <p14:creationId xmlns:p14="http://schemas.microsoft.com/office/powerpoint/2010/main" val="1468732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403648" y="386104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8" name="Tijdelijke aanduiding voor tekst 7"/>
          <p:cNvSpPr>
            <a:spLocks noGrp="1"/>
          </p:cNvSpPr>
          <p:nvPr>
            <p:ph type="body" sz="quarter" idx="13" hasCustomPrompt="1"/>
          </p:nvPr>
        </p:nvSpPr>
        <p:spPr>
          <a:xfrm>
            <a:off x="179512" y="6237312"/>
            <a:ext cx="2232025" cy="360040"/>
          </a:xfrm>
        </p:spPr>
        <p:txBody>
          <a:bodyPr>
            <a:noAutofit/>
          </a:bodyPr>
          <a:lstStyle>
            <a:lvl1pPr marL="0" indent="0">
              <a:buNone/>
              <a:defRPr sz="1800">
                <a:solidFill>
                  <a:schemeClr val="bg1"/>
                </a:solidFill>
              </a:defRPr>
            </a:lvl1pPr>
          </a:lstStyle>
          <a:p>
            <a:pPr lvl="0"/>
            <a:r>
              <a:rPr lang="nl-NL"/>
              <a:t>Datum</a:t>
            </a:r>
          </a:p>
        </p:txBody>
      </p:sp>
      <p:sp>
        <p:nvSpPr>
          <p:cNvPr id="10" name="Tijdelijke aanduiding voor tekst 9"/>
          <p:cNvSpPr>
            <a:spLocks noGrp="1"/>
          </p:cNvSpPr>
          <p:nvPr>
            <p:ph type="body" sz="quarter" idx="14" hasCustomPrompt="1"/>
          </p:nvPr>
        </p:nvSpPr>
        <p:spPr>
          <a:xfrm>
            <a:off x="6156176" y="6021288"/>
            <a:ext cx="2592388" cy="836712"/>
          </a:xfrm>
        </p:spPr>
        <p:txBody>
          <a:bodyPr>
            <a:noAutofit/>
          </a:bodyPr>
          <a:lstStyle>
            <a:lvl1pPr marL="0" indent="0" algn="r">
              <a:buNone/>
              <a:defRPr sz="1800">
                <a:solidFill>
                  <a:schemeClr val="bg1"/>
                </a:solidFill>
              </a:defRPr>
            </a:lvl1pPr>
          </a:lstStyle>
          <a:p>
            <a:r>
              <a:rPr lang="nl-NL"/>
              <a:t>Naam</a:t>
            </a:r>
          </a:p>
          <a:p>
            <a:r>
              <a:rPr lang="nl-NL"/>
              <a:t>Contactgegevens</a:t>
            </a:r>
          </a:p>
        </p:txBody>
      </p:sp>
    </p:spTree>
    <p:extLst>
      <p:ext uri="{BB962C8B-B14F-4D97-AF65-F5344CB8AC3E}">
        <p14:creationId xmlns:p14="http://schemas.microsoft.com/office/powerpoint/2010/main" val="3603522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67544" y="6005053"/>
            <a:ext cx="2133600" cy="365125"/>
          </a:xfrm>
          <a:prstGeom prst="rect">
            <a:avLst/>
          </a:prstGeom>
        </p:spPr>
        <p:txBody>
          <a:bodyPr/>
          <a:lstStyle/>
          <a:p>
            <a:fld id="{236AC199-9482-441B-B9EC-5B9D494825EE}" type="datetimeFigureOut">
              <a:rPr lang="nl-NL" smtClean="0"/>
              <a:pPr/>
              <a:t>17-12-2024</a:t>
            </a:fld>
            <a:endParaRPr lang="nl-NL"/>
          </a:p>
        </p:txBody>
      </p:sp>
      <p:sp>
        <p:nvSpPr>
          <p:cNvPr id="5" name="Tijdelijke aanduiding voor voettekst 4"/>
          <p:cNvSpPr>
            <a:spLocks noGrp="1"/>
          </p:cNvSpPr>
          <p:nvPr>
            <p:ph type="ftr" sz="quarter" idx="11"/>
          </p:nvPr>
        </p:nvSpPr>
        <p:spPr>
          <a:xfrm>
            <a:off x="4489698" y="5545774"/>
            <a:ext cx="360040" cy="864096"/>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1790328" y="5764181"/>
            <a:ext cx="1773560" cy="846869"/>
          </a:xfrm>
          <a:prstGeom prst="rect">
            <a:avLst/>
          </a:prstGeom>
        </p:spPr>
        <p:txBody>
          <a:bodyPr/>
          <a:lstStyle/>
          <a:p>
            <a:fld id="{5FF7CC98-7642-4BCD-A3C1-C8256B60A87D}" type="slidenum">
              <a:rPr lang="nl-NL" smtClean="0"/>
              <a:pPr/>
              <a:t>‹nr.›</a:t>
            </a:fld>
            <a:endParaRPr lang="nl-NL"/>
          </a:p>
        </p:txBody>
      </p:sp>
    </p:spTree>
    <p:extLst>
      <p:ext uri="{BB962C8B-B14F-4D97-AF65-F5344CB8AC3E}">
        <p14:creationId xmlns:p14="http://schemas.microsoft.com/office/powerpoint/2010/main" val="305885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a:xfrm>
            <a:off x="467544" y="6005053"/>
            <a:ext cx="2133600" cy="365125"/>
          </a:xfrm>
          <a:prstGeom prst="rect">
            <a:avLst/>
          </a:prstGeom>
        </p:spPr>
        <p:txBody>
          <a:bodyPr/>
          <a:lstStyle/>
          <a:p>
            <a:fld id="{236AC199-9482-441B-B9EC-5B9D494825EE}" type="datetimeFigureOut">
              <a:rPr lang="nl-NL" smtClean="0"/>
              <a:pPr/>
              <a:t>17-12-2024</a:t>
            </a:fld>
            <a:endParaRPr lang="nl-NL"/>
          </a:p>
        </p:txBody>
      </p:sp>
      <p:sp>
        <p:nvSpPr>
          <p:cNvPr id="4" name="Tijdelijke aanduiding voor voettekst 3"/>
          <p:cNvSpPr>
            <a:spLocks noGrp="1"/>
          </p:cNvSpPr>
          <p:nvPr>
            <p:ph type="ftr" sz="quarter" idx="11"/>
          </p:nvPr>
        </p:nvSpPr>
        <p:spPr>
          <a:xfrm>
            <a:off x="4489698" y="5545774"/>
            <a:ext cx="360040" cy="864096"/>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1790328" y="5764181"/>
            <a:ext cx="1773560" cy="846869"/>
          </a:xfrm>
          <a:prstGeom prst="rect">
            <a:avLst/>
          </a:prstGeom>
        </p:spPr>
        <p:txBody>
          <a:bodyPr/>
          <a:lstStyle/>
          <a:p>
            <a:fld id="{5FF7CC98-7642-4BCD-A3C1-C8256B60A87D}" type="slidenum">
              <a:rPr lang="nl-NL" smtClean="0"/>
              <a:pPr/>
              <a:t>‹nr.›</a:t>
            </a:fld>
            <a:endParaRPr lang="nl-NL"/>
          </a:p>
        </p:txBody>
      </p:sp>
    </p:spTree>
    <p:extLst>
      <p:ext uri="{BB962C8B-B14F-4D97-AF65-F5344CB8AC3E}">
        <p14:creationId xmlns:p14="http://schemas.microsoft.com/office/powerpoint/2010/main" val="3994292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67544" y="6005053"/>
            <a:ext cx="2133600" cy="365125"/>
          </a:xfrm>
          <a:prstGeom prst="rect">
            <a:avLst/>
          </a:prstGeom>
        </p:spPr>
        <p:txBody>
          <a:bodyPr/>
          <a:lstStyle/>
          <a:p>
            <a:fld id="{236AC199-9482-441B-B9EC-5B9D494825EE}" type="datetimeFigureOut">
              <a:rPr lang="nl-NL" smtClean="0"/>
              <a:pPr/>
              <a:t>17-12-2024</a:t>
            </a:fld>
            <a:endParaRPr lang="nl-NL"/>
          </a:p>
        </p:txBody>
      </p:sp>
      <p:sp>
        <p:nvSpPr>
          <p:cNvPr id="3" name="Tijdelijke aanduiding voor voettekst 2"/>
          <p:cNvSpPr>
            <a:spLocks noGrp="1"/>
          </p:cNvSpPr>
          <p:nvPr>
            <p:ph type="ftr" sz="quarter" idx="11"/>
          </p:nvPr>
        </p:nvSpPr>
        <p:spPr>
          <a:xfrm>
            <a:off x="4489698" y="5545774"/>
            <a:ext cx="360040" cy="864096"/>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1790328" y="5764181"/>
            <a:ext cx="1773560" cy="846869"/>
          </a:xfrm>
          <a:prstGeom prst="rect">
            <a:avLst/>
          </a:prstGeom>
        </p:spPr>
        <p:txBody>
          <a:bodyPr/>
          <a:lstStyle/>
          <a:p>
            <a:fld id="{5FF7CC98-7642-4BCD-A3C1-C8256B60A87D}" type="slidenum">
              <a:rPr lang="nl-NL" smtClean="0"/>
              <a:pPr/>
              <a:t>‹nr.›</a:t>
            </a:fld>
            <a:endParaRPr lang="nl-NL"/>
          </a:p>
        </p:txBody>
      </p:sp>
    </p:spTree>
    <p:extLst>
      <p:ext uri="{BB962C8B-B14F-4D97-AF65-F5344CB8AC3E}">
        <p14:creationId xmlns:p14="http://schemas.microsoft.com/office/powerpoint/2010/main" val="2997216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1 tekstblok">
    <p:spTree>
      <p:nvGrpSpPr>
        <p:cNvPr id="1" name=""/>
        <p:cNvGrpSpPr/>
        <p:nvPr/>
      </p:nvGrpSpPr>
      <p:grpSpPr>
        <a:xfrm>
          <a:off x="0" y="0"/>
          <a:ext cx="0" cy="0"/>
          <a:chOff x="0" y="0"/>
          <a:chExt cx="0" cy="0"/>
        </a:xfrm>
      </p:grpSpPr>
      <p:sp>
        <p:nvSpPr>
          <p:cNvPr id="4" name="shpKleurvlakOnder">
            <a:extLst>
              <a:ext uri="{FF2B5EF4-FFF2-40B4-BE49-F238E27FC236}">
                <a16:creationId xmlns:a16="http://schemas.microsoft.com/office/drawing/2014/main" id="{1E5AA0C0-1209-4D17-AD58-048A67D181CD}"/>
              </a:ext>
            </a:extLst>
          </p:cNvPr>
          <p:cNvSpPr>
            <a:spLocks noChangeArrowheads="1"/>
          </p:cNvSpPr>
          <p:nvPr/>
        </p:nvSpPr>
        <p:spPr bwMode="auto">
          <a:xfrm>
            <a:off x="0" y="6318250"/>
            <a:ext cx="9144000" cy="539750"/>
          </a:xfrm>
          <a:prstGeom prst="rect">
            <a:avLst/>
          </a:prstGeom>
          <a:solidFill>
            <a:srgbClr val="046F96"/>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nl-NL" sz="1350">
              <a:solidFill>
                <a:schemeClr val="lt1"/>
              </a:solidFill>
              <a:latin typeface="+mn-lt"/>
              <a:cs typeface="+mn-cs"/>
            </a:endParaRPr>
          </a:p>
        </p:txBody>
      </p:sp>
      <p:sp>
        <p:nvSpPr>
          <p:cNvPr id="5" name="shpTekst">
            <a:extLst>
              <a:ext uri="{FF2B5EF4-FFF2-40B4-BE49-F238E27FC236}">
                <a16:creationId xmlns:a16="http://schemas.microsoft.com/office/drawing/2014/main" id="{13EC1DD0-0613-4470-970C-689CE0394954}"/>
              </a:ext>
            </a:extLst>
          </p:cNvPr>
          <p:cNvSpPr>
            <a:spLocks noChangeArrowheads="1"/>
          </p:cNvSpPr>
          <p:nvPr/>
        </p:nvSpPr>
        <p:spPr bwMode="auto">
          <a:xfrm>
            <a:off x="0" y="4"/>
            <a:ext cx="9144000" cy="1071563"/>
          </a:xfrm>
          <a:prstGeom prst="rect">
            <a:avLst/>
          </a:prstGeom>
          <a:solidFill>
            <a:srgbClr val="046F96"/>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nl-NL" sz="1350">
              <a:solidFill>
                <a:schemeClr val="lt1"/>
              </a:solidFill>
              <a:latin typeface="+mn-lt"/>
              <a:cs typeface="+mn-cs"/>
            </a:endParaRPr>
          </a:p>
        </p:txBody>
      </p:sp>
      <p:pic>
        <p:nvPicPr>
          <p:cNvPr id="6" name="shpDatum" descr="RO__vervolgpagina~LPPT.png">
            <a:extLst>
              <a:ext uri="{FF2B5EF4-FFF2-40B4-BE49-F238E27FC236}">
                <a16:creationId xmlns:a16="http://schemas.microsoft.com/office/drawing/2014/main" id="{E9AD85A8-9C10-467C-A2A9-83CCC9EAD8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68301" y="1233039"/>
            <a:ext cx="7847038" cy="571504"/>
          </a:xfrm>
          <a:prstGeom prst="rect">
            <a:avLst/>
          </a:prstGeom>
        </p:spPr>
        <p:txBody>
          <a:bodyPr>
            <a:normAutofit/>
          </a:bodyPr>
          <a:lstStyle>
            <a:lvl1pPr algn="l">
              <a:defRPr sz="1950" spc="-45" baseline="0">
                <a:solidFill>
                  <a:srgbClr val="2494C5"/>
                </a:solidFill>
                <a:latin typeface="Verdana" pitchFamily="34" charset="0"/>
                <a:ea typeface="Verdana" pitchFamily="34" charset="0"/>
                <a:cs typeface="Verdana" pitchFamily="34" charset="0"/>
              </a:defRPr>
            </a:lvl1pPr>
          </a:lstStyle>
          <a:p>
            <a:r>
              <a:rPr lang="nl-NL"/>
              <a:t>Klik om de stijl te bewerken</a:t>
            </a:r>
          </a:p>
        </p:txBody>
      </p:sp>
      <p:sp>
        <p:nvSpPr>
          <p:cNvPr id="13" name="Tijdelijke aanduiding voor inhoud 2"/>
          <p:cNvSpPr>
            <a:spLocks noGrp="1"/>
          </p:cNvSpPr>
          <p:nvPr>
            <p:ph idx="1"/>
          </p:nvPr>
        </p:nvSpPr>
        <p:spPr>
          <a:xfrm>
            <a:off x="369858" y="1798626"/>
            <a:ext cx="7858180" cy="4273580"/>
          </a:xfrm>
          <a:prstGeom prst="rect">
            <a:avLst/>
          </a:prstGeom>
        </p:spPr>
        <p:txBody>
          <a:bodyPr>
            <a:normAutofit/>
          </a:bodyPr>
          <a:lstStyle>
            <a:lvl1pPr marL="0" indent="0">
              <a:buNone/>
              <a:defRPr sz="1350">
                <a:latin typeface="Verdana" pitchFamily="34" charset="0"/>
                <a:ea typeface="Verdana" pitchFamily="34" charset="0"/>
                <a:cs typeface="Verdana" pitchFamily="34" charset="0"/>
              </a:defRPr>
            </a:lvl1pPr>
            <a:lvl2pPr marL="134541" indent="-134541">
              <a:buFont typeface="Arial" pitchFamily="34" charset="0"/>
              <a:buChar char="•"/>
              <a:defRPr sz="1350">
                <a:latin typeface="Verdana" pitchFamily="34" charset="0"/>
                <a:ea typeface="Verdana" pitchFamily="34" charset="0"/>
                <a:cs typeface="Verdana" pitchFamily="34" charset="0"/>
              </a:defRPr>
            </a:lvl2pPr>
            <a:lvl3pPr marL="297000" indent="-189000">
              <a:buFontTx/>
              <a:buBlip>
                <a:blip r:embed="rId3"/>
              </a:buBlip>
              <a:defRPr sz="1350">
                <a:latin typeface="Verdana" pitchFamily="34" charset="0"/>
                <a:ea typeface="Verdana" pitchFamily="34" charset="0"/>
                <a:cs typeface="Verdana" pitchFamily="34" charset="0"/>
              </a:defRPr>
            </a:lvl3pPr>
            <a:lvl4pPr marL="404813" indent="-108000">
              <a:buSzPct val="100000"/>
              <a:buFontTx/>
              <a:buBlip>
                <a:blip r:embed="rId4"/>
              </a:buBlip>
              <a:defRPr sz="1350">
                <a:latin typeface="Verdana" pitchFamily="34" charset="0"/>
                <a:ea typeface="Verdana" pitchFamily="34" charset="0"/>
                <a:cs typeface="Verdana" pitchFamily="34" charset="0"/>
              </a:defRPr>
            </a:lvl4pPr>
            <a:lvl5pPr>
              <a:defRPr sz="1350">
                <a:latin typeface="Verdana" pitchFamily="34" charset="0"/>
                <a:ea typeface="Verdana" pitchFamily="34" charset="0"/>
                <a:cs typeface="Verdana"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7" name="shpTitel">
            <a:extLst>
              <a:ext uri="{FF2B5EF4-FFF2-40B4-BE49-F238E27FC236}">
                <a16:creationId xmlns:a16="http://schemas.microsoft.com/office/drawing/2014/main" id="{514B5461-7E65-4DE5-A516-29C1EB37E1F9}"/>
              </a:ext>
            </a:extLst>
          </p:cNvPr>
          <p:cNvSpPr>
            <a:spLocks noGrp="1" noChangeArrowheads="1"/>
          </p:cNvSpPr>
          <p:nvPr>
            <p:ph type="dt" sz="half" idx="10"/>
          </p:nvPr>
        </p:nvSpPr>
        <p:spPr/>
        <p:txBody>
          <a:bodyPr/>
          <a:lstStyle>
            <a:lvl1pPr>
              <a:defRPr/>
            </a:lvl1pPr>
          </a:lstStyle>
          <a:p>
            <a:endParaRPr lang="nl-NL" altLang="nl-NL"/>
          </a:p>
        </p:txBody>
      </p:sp>
      <p:sp>
        <p:nvSpPr>
          <p:cNvPr id="8" name="shpKleurvlakBoven">
            <a:extLst>
              <a:ext uri="{FF2B5EF4-FFF2-40B4-BE49-F238E27FC236}">
                <a16:creationId xmlns:a16="http://schemas.microsoft.com/office/drawing/2014/main" id="{08B93A9F-FEB6-44B4-8743-A9A038830F5A}"/>
              </a:ext>
            </a:extLst>
          </p:cNvPr>
          <p:cNvSpPr>
            <a:spLocks noGrp="1" noChangeArrowheads="1"/>
          </p:cNvSpPr>
          <p:nvPr>
            <p:ph type="ftr" sz="quarter" idx="11"/>
          </p:nvPr>
        </p:nvSpPr>
        <p:spPr/>
        <p:txBody>
          <a:bodyPr/>
          <a:lstStyle>
            <a:lvl1pPr>
              <a:defRPr/>
            </a:lvl1pPr>
          </a:lstStyle>
          <a:p>
            <a:endParaRPr lang="nl-NL" altLang="nl-NL"/>
          </a:p>
        </p:txBody>
      </p:sp>
      <p:sp>
        <p:nvSpPr>
          <p:cNvPr id="9" name="shpBeeldmerk">
            <a:extLst>
              <a:ext uri="{FF2B5EF4-FFF2-40B4-BE49-F238E27FC236}">
                <a16:creationId xmlns:a16="http://schemas.microsoft.com/office/drawing/2014/main" id="{B920C51B-4AA3-4E5A-9527-43157682CCE9}"/>
              </a:ext>
            </a:extLst>
          </p:cNvPr>
          <p:cNvSpPr>
            <a:spLocks noGrp="1" noChangeArrowheads="1"/>
          </p:cNvSpPr>
          <p:nvPr>
            <p:ph type="sldNum" sz="quarter" idx="12"/>
          </p:nvPr>
        </p:nvSpPr>
        <p:spPr/>
        <p:txBody>
          <a:bodyPr/>
          <a:lstStyle>
            <a:lvl1pPr>
              <a:defRPr/>
            </a:lvl1pPr>
          </a:lstStyle>
          <a:p>
            <a:fld id="{4B1C74A2-F552-40BD-9D5B-1E170502E243}" type="slidenum">
              <a:rPr lang="nl-NL" altLang="nl-NL"/>
              <a:pPr/>
              <a:t>‹nr.›</a:t>
            </a:fld>
            <a:endParaRPr lang="nl-NL" altLang="nl-NL"/>
          </a:p>
        </p:txBody>
      </p:sp>
    </p:spTree>
    <p:extLst>
      <p:ext uri="{BB962C8B-B14F-4D97-AF65-F5344CB8AC3E}">
        <p14:creationId xmlns:p14="http://schemas.microsoft.com/office/powerpoint/2010/main" val="98955978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tekst 7"/>
          <p:cNvSpPr>
            <a:spLocks noGrp="1"/>
          </p:cNvSpPr>
          <p:nvPr>
            <p:ph type="body" sz="quarter" idx="13" hasCustomPrompt="1"/>
          </p:nvPr>
        </p:nvSpPr>
        <p:spPr>
          <a:xfrm>
            <a:off x="179512" y="6237312"/>
            <a:ext cx="2232025" cy="360040"/>
          </a:xfrm>
        </p:spPr>
        <p:txBody>
          <a:bodyPr>
            <a:normAutofit/>
          </a:bodyPr>
          <a:lstStyle>
            <a:lvl1pPr marL="0" indent="0">
              <a:buNone/>
              <a:defRPr sz="1400">
                <a:solidFill>
                  <a:schemeClr val="bg1"/>
                </a:solidFill>
              </a:defRPr>
            </a:lvl1pPr>
          </a:lstStyle>
          <a:p>
            <a:pPr lvl="0"/>
            <a:r>
              <a:rPr lang="nl-NL"/>
              <a:t>Datum</a:t>
            </a:r>
          </a:p>
        </p:txBody>
      </p:sp>
      <p:sp>
        <p:nvSpPr>
          <p:cNvPr id="8" name="Tijdelijke aanduiding voor tekst 9"/>
          <p:cNvSpPr>
            <a:spLocks noGrp="1"/>
          </p:cNvSpPr>
          <p:nvPr>
            <p:ph type="body" sz="quarter" idx="14" hasCustomPrompt="1"/>
          </p:nvPr>
        </p:nvSpPr>
        <p:spPr>
          <a:xfrm>
            <a:off x="6156176" y="6093296"/>
            <a:ext cx="2592388" cy="648271"/>
          </a:xfrm>
        </p:spPr>
        <p:txBody>
          <a:bodyPr/>
          <a:lstStyle>
            <a:lvl1pPr marL="0" indent="0" algn="r">
              <a:buNone/>
              <a:defRPr sz="1400">
                <a:solidFill>
                  <a:schemeClr val="bg1"/>
                </a:solidFill>
              </a:defRPr>
            </a:lvl1pPr>
          </a:lstStyle>
          <a:p>
            <a:r>
              <a:rPr lang="nl-NL"/>
              <a:t>Naam</a:t>
            </a:r>
          </a:p>
          <a:p>
            <a:r>
              <a:rPr lang="nl-NL"/>
              <a:t>Contactgegevens</a:t>
            </a:r>
          </a:p>
        </p:txBody>
      </p:sp>
    </p:spTree>
    <p:extLst>
      <p:ext uri="{BB962C8B-B14F-4D97-AF65-F5344CB8AC3E}">
        <p14:creationId xmlns:p14="http://schemas.microsoft.com/office/powerpoint/2010/main" val="3053695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tekst 7"/>
          <p:cNvSpPr>
            <a:spLocks noGrp="1"/>
          </p:cNvSpPr>
          <p:nvPr>
            <p:ph type="body" sz="quarter" idx="13" hasCustomPrompt="1"/>
          </p:nvPr>
        </p:nvSpPr>
        <p:spPr>
          <a:xfrm>
            <a:off x="179512" y="6237312"/>
            <a:ext cx="2232025" cy="360040"/>
          </a:xfrm>
        </p:spPr>
        <p:txBody>
          <a:bodyPr>
            <a:normAutofit/>
          </a:bodyPr>
          <a:lstStyle>
            <a:lvl1pPr marL="0" indent="0">
              <a:buNone/>
              <a:defRPr sz="1400">
                <a:solidFill>
                  <a:schemeClr val="bg1"/>
                </a:solidFill>
              </a:defRPr>
            </a:lvl1pPr>
          </a:lstStyle>
          <a:p>
            <a:pPr lvl="0"/>
            <a:r>
              <a:rPr lang="nl-NL"/>
              <a:t>Datum</a:t>
            </a:r>
          </a:p>
        </p:txBody>
      </p:sp>
      <p:sp>
        <p:nvSpPr>
          <p:cNvPr id="7" name="Tijdelijke aanduiding voor tekst 9"/>
          <p:cNvSpPr>
            <a:spLocks noGrp="1"/>
          </p:cNvSpPr>
          <p:nvPr>
            <p:ph type="body" sz="quarter" idx="14" hasCustomPrompt="1"/>
          </p:nvPr>
        </p:nvSpPr>
        <p:spPr>
          <a:xfrm>
            <a:off x="6156176" y="6093296"/>
            <a:ext cx="2592388" cy="648271"/>
          </a:xfrm>
        </p:spPr>
        <p:txBody>
          <a:bodyPr/>
          <a:lstStyle>
            <a:lvl1pPr marL="0" indent="0" algn="r">
              <a:buNone/>
              <a:defRPr sz="1400">
                <a:solidFill>
                  <a:schemeClr val="bg1"/>
                </a:solidFill>
              </a:defRPr>
            </a:lvl1pPr>
          </a:lstStyle>
          <a:p>
            <a:r>
              <a:rPr lang="nl-NL"/>
              <a:t>Naam</a:t>
            </a:r>
          </a:p>
          <a:p>
            <a:r>
              <a:rPr lang="nl-NL"/>
              <a:t>Contactgegevens</a:t>
            </a:r>
          </a:p>
        </p:txBody>
      </p:sp>
    </p:spTree>
    <p:extLst>
      <p:ext uri="{BB962C8B-B14F-4D97-AF65-F5344CB8AC3E}">
        <p14:creationId xmlns:p14="http://schemas.microsoft.com/office/powerpoint/2010/main" val="3087873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a:xfrm>
            <a:off x="1619672" y="6166306"/>
            <a:ext cx="2133600" cy="365125"/>
          </a:xfrm>
        </p:spPr>
        <p:txBody>
          <a:bodyPr/>
          <a:lstStyle>
            <a:lvl1pPr>
              <a:defRPr/>
            </a:lvl1pPr>
          </a:lstStyle>
          <a:p>
            <a:r>
              <a:rPr lang="nl-NL"/>
              <a:t> </a:t>
            </a:r>
          </a:p>
        </p:txBody>
      </p:sp>
      <p:sp>
        <p:nvSpPr>
          <p:cNvPr id="5" name="Tijdelijke aanduiding voor voettekst 4"/>
          <p:cNvSpPr>
            <a:spLocks noGrp="1"/>
          </p:cNvSpPr>
          <p:nvPr>
            <p:ph type="ftr" sz="quarter" idx="11"/>
          </p:nvPr>
        </p:nvSpPr>
        <p:spPr/>
        <p:txBody>
          <a:bodyPr/>
          <a:lstStyle/>
          <a:p>
            <a:r>
              <a:rPr lang="nl-NL"/>
              <a:t> </a:t>
            </a:r>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lvl1pPr>
              <a:defRPr/>
            </a:lvl1pPr>
          </a:lstStyle>
          <a:p>
            <a:r>
              <a:rPr lang="nl-NL"/>
              <a:t> </a:t>
            </a:r>
          </a:p>
        </p:txBody>
      </p:sp>
      <p:sp>
        <p:nvSpPr>
          <p:cNvPr id="7" name="Tekstvak 6"/>
          <p:cNvSpPr txBox="1"/>
          <p:nvPr userDrawn="1"/>
        </p:nvSpPr>
        <p:spPr>
          <a:xfrm>
            <a:off x="395536" y="6309320"/>
            <a:ext cx="1872208"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solidFill>
                  <a:schemeClr val="bg1"/>
                </a:solidFill>
              </a:rPr>
              <a:t>www.goab.eu</a:t>
            </a:r>
          </a:p>
        </p:txBody>
      </p:sp>
    </p:spTree>
    <p:extLst>
      <p:ext uri="{BB962C8B-B14F-4D97-AF65-F5344CB8AC3E}">
        <p14:creationId xmlns:p14="http://schemas.microsoft.com/office/powerpoint/2010/main" val="3770163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23B78ECC-C7B1-4575-A671-6FDC86F479BC}" type="datetimeFigureOut">
              <a:rPr lang="nl-NL" smtClean="0"/>
              <a:pPr/>
              <a:t>17-12-2024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5907496F-C5C7-42CF-A1A0-C62DBFA76FEB}" type="slidenum">
              <a:rPr lang="nl-NL" smtClean="0"/>
              <a:pPr/>
              <a:t>‹nr.›</a:t>
            </a:fld>
            <a:endParaRPr lang="nl-NL"/>
          </a:p>
        </p:txBody>
      </p:sp>
    </p:spTree>
    <p:extLst>
      <p:ext uri="{BB962C8B-B14F-4D97-AF65-F5344CB8AC3E}">
        <p14:creationId xmlns:p14="http://schemas.microsoft.com/office/powerpoint/2010/main" val="258440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23B78ECC-C7B1-4575-A671-6FDC86F479BC}" type="datetimeFigureOut">
              <a:rPr lang="nl-NL" smtClean="0"/>
              <a:pPr/>
              <a:t>17-12-2024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5907496F-C5C7-42CF-A1A0-C62DBFA76FEB}" type="slidenum">
              <a:rPr lang="nl-NL" smtClean="0"/>
              <a:pPr/>
              <a:t>‹nr.›</a:t>
            </a:fld>
            <a:endParaRPr lang="nl-NL"/>
          </a:p>
        </p:txBody>
      </p:sp>
    </p:spTree>
    <p:extLst>
      <p:ext uri="{BB962C8B-B14F-4D97-AF65-F5344CB8AC3E}">
        <p14:creationId xmlns:p14="http://schemas.microsoft.com/office/powerpoint/2010/main" val="1927622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23B78ECC-C7B1-4575-A671-6FDC86F479BC}" type="datetimeFigureOut">
              <a:rPr lang="nl-NL" smtClean="0"/>
              <a:pPr/>
              <a:t>17-12-2024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p>
            <a:fld id="{5907496F-C5C7-42CF-A1A0-C62DBFA76FEB}" type="slidenum">
              <a:rPr lang="nl-NL" smtClean="0"/>
              <a:pPr/>
              <a:t>‹nr.›</a:t>
            </a:fld>
            <a:endParaRPr lang="nl-NL"/>
          </a:p>
        </p:txBody>
      </p:sp>
    </p:spTree>
    <p:extLst>
      <p:ext uri="{BB962C8B-B14F-4D97-AF65-F5344CB8AC3E}">
        <p14:creationId xmlns:p14="http://schemas.microsoft.com/office/powerpoint/2010/main" val="66611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3B78ECC-C7B1-4575-A671-6FDC86F479BC}" type="datetimeFigureOut">
              <a:rPr lang="nl-NL" smtClean="0"/>
              <a:pPr/>
              <a:t>17-12-2024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p>
            <a:fld id="{5907496F-C5C7-42CF-A1A0-C62DBFA76FEB}" type="slidenum">
              <a:rPr lang="nl-NL" smtClean="0"/>
              <a:pPr/>
              <a:t>‹nr.›</a:t>
            </a:fld>
            <a:endParaRPr lang="nl-NL"/>
          </a:p>
        </p:txBody>
      </p:sp>
    </p:spTree>
    <p:extLst>
      <p:ext uri="{BB962C8B-B14F-4D97-AF65-F5344CB8AC3E}">
        <p14:creationId xmlns:p14="http://schemas.microsoft.com/office/powerpoint/2010/main" val="257298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a:xfrm>
            <a:off x="467544" y="6005053"/>
            <a:ext cx="2133600" cy="365125"/>
          </a:xfrm>
          <a:prstGeom prst="rect">
            <a:avLst/>
          </a:prstGeom>
        </p:spPr>
        <p:txBody>
          <a:bodyPr/>
          <a:lstStyle/>
          <a:p>
            <a:endParaRPr lang="nl-NL"/>
          </a:p>
        </p:txBody>
      </p:sp>
      <p:sp>
        <p:nvSpPr>
          <p:cNvPr id="5" name="Tijdelijke aanduiding voor voettekst 4"/>
          <p:cNvSpPr>
            <a:spLocks noGrp="1"/>
          </p:cNvSpPr>
          <p:nvPr>
            <p:ph type="ftr" sz="quarter" idx="11"/>
          </p:nvPr>
        </p:nvSpPr>
        <p:spPr>
          <a:xfrm>
            <a:off x="4489698" y="5545774"/>
            <a:ext cx="360040" cy="864096"/>
          </a:xfrm>
          <a:prstGeom prst="rect">
            <a:avLst/>
          </a:prstGeom>
        </p:spPr>
        <p:txBody>
          <a:bodyPr/>
          <a:lstStyle/>
          <a:p>
            <a:r>
              <a:rPr lang="nl-NL"/>
              <a:t> </a:t>
            </a:r>
          </a:p>
        </p:txBody>
      </p:sp>
      <p:sp>
        <p:nvSpPr>
          <p:cNvPr id="6" name="Tijdelijke aanduiding voor dianummer 5"/>
          <p:cNvSpPr>
            <a:spLocks noGrp="1"/>
          </p:cNvSpPr>
          <p:nvPr>
            <p:ph type="sldNum" sz="quarter" idx="12"/>
          </p:nvPr>
        </p:nvSpPr>
        <p:spPr>
          <a:xfrm>
            <a:off x="1790328" y="5764181"/>
            <a:ext cx="1773560" cy="846869"/>
          </a:xfrm>
          <a:prstGeom prst="rect">
            <a:avLst/>
          </a:prstGeom>
        </p:spPr>
        <p:txBody>
          <a:bodyPr/>
          <a:lstStyle/>
          <a:p>
            <a:endParaRPr lang="nl-NL"/>
          </a:p>
        </p:txBody>
      </p:sp>
    </p:spTree>
    <p:extLst>
      <p:ext uri="{BB962C8B-B14F-4D97-AF65-F5344CB8AC3E}">
        <p14:creationId xmlns:p14="http://schemas.microsoft.com/office/powerpoint/2010/main" val="3143764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2.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1.xml"/><Relationship Id="rId7" Type="http://schemas.openxmlformats.org/officeDocument/2006/relationships/image" Target="../media/image4.gi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l="17805" b="67802"/>
          <a:stretch/>
        </p:blipFill>
        <p:spPr>
          <a:xfrm>
            <a:off x="0" y="-243408"/>
            <a:ext cx="9144000" cy="1944216"/>
          </a:xfrm>
          <a:prstGeom prst="rect">
            <a:avLst/>
          </a:prstGeom>
        </p:spPr>
      </p:pic>
      <p:sp>
        <p:nvSpPr>
          <p:cNvPr id="8" name="Rond enkele hoek rechthoek 7"/>
          <p:cNvSpPr/>
          <p:nvPr/>
        </p:nvSpPr>
        <p:spPr>
          <a:xfrm>
            <a:off x="0" y="6021288"/>
            <a:ext cx="9144000" cy="836712"/>
          </a:xfrm>
          <a:prstGeom prst="round1Rect">
            <a:avLst>
              <a:gd name="adj" fmla="val 50000"/>
            </a:avLst>
          </a:prstGeom>
          <a:solidFill>
            <a:srgbClr val="6CB7CB"/>
          </a:solidFill>
          <a:ln>
            <a:solidFill>
              <a:srgbClr val="6C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457200" y="1761954"/>
            <a:ext cx="8229600" cy="1143000"/>
          </a:xfrm>
          <a:prstGeom prst="rect">
            <a:avLst/>
          </a:prstGeom>
        </p:spPr>
        <p:txBody>
          <a:bodyPr vert="horz" lIns="91440" tIns="45720" rIns="91440" bIns="45720" rtlCol="0" anchor="ctr">
            <a:normAutofit/>
          </a:bodyPr>
          <a:lstStyle/>
          <a:p>
            <a:r>
              <a:rPr lang="nl-NL"/>
              <a:t>Klik hier om een titel te maken.</a:t>
            </a:r>
          </a:p>
        </p:txBody>
      </p:sp>
      <p:sp>
        <p:nvSpPr>
          <p:cNvPr id="3" name="Tijdelijke aanduiding voor tekst 2"/>
          <p:cNvSpPr>
            <a:spLocks noGrp="1"/>
          </p:cNvSpPr>
          <p:nvPr>
            <p:ph type="body" idx="1"/>
          </p:nvPr>
        </p:nvSpPr>
        <p:spPr>
          <a:xfrm>
            <a:off x="457200" y="2996952"/>
            <a:ext cx="8229600" cy="2880320"/>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 </a:t>
            </a:r>
          </a:p>
        </p:txBody>
      </p:sp>
      <p:pic>
        <p:nvPicPr>
          <p:cNvPr id="7" name="Afbeelding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9632" y="182960"/>
            <a:ext cx="2715949" cy="908720"/>
          </a:xfrm>
          <a:prstGeom prst="rect">
            <a:avLst/>
          </a:prstGeom>
        </p:spPr>
      </p:pic>
    </p:spTree>
    <p:extLst>
      <p:ext uri="{BB962C8B-B14F-4D97-AF65-F5344CB8AC3E}">
        <p14:creationId xmlns:p14="http://schemas.microsoft.com/office/powerpoint/2010/main" val="3902575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txStyles>
    <p:titleStyle>
      <a:lvl1pPr algn="ctr" defTabSz="914400" rtl="0" eaLnBrk="1" latinLnBrk="0" hangingPunct="1">
        <a:spcBef>
          <a:spcPct val="0"/>
        </a:spcBef>
        <a:buNone/>
        <a:defRPr sz="4400" kern="1200">
          <a:solidFill>
            <a:srgbClr val="E60038"/>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ond enkele hoek rechthoek 10"/>
          <p:cNvSpPr/>
          <p:nvPr userDrawn="1"/>
        </p:nvSpPr>
        <p:spPr>
          <a:xfrm>
            <a:off x="0" y="6021287"/>
            <a:ext cx="9144000" cy="836712"/>
          </a:xfrm>
          <a:prstGeom prst="round1Rect">
            <a:avLst>
              <a:gd name="adj" fmla="val 50000"/>
            </a:avLst>
          </a:prstGeom>
          <a:solidFill>
            <a:srgbClr val="6CB7CB"/>
          </a:solidFill>
          <a:ln>
            <a:solidFill>
              <a:srgbClr val="6C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hier om een titel te maken.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nl-NL"/>
          </a:p>
        </p:txBody>
      </p:sp>
      <p:sp>
        <p:nvSpPr>
          <p:cNvPr id="4" name="Tijdelijke aanduiding voor datum 3"/>
          <p:cNvSpPr>
            <a:spLocks noGrp="1"/>
          </p:cNvSpPr>
          <p:nvPr>
            <p:ph type="dt" sz="half" idx="2"/>
          </p:nvPr>
        </p:nvSpPr>
        <p:spPr>
          <a:xfrm>
            <a:off x="1619672" y="6257080"/>
            <a:ext cx="2133600" cy="365125"/>
          </a:xfrm>
          <a:prstGeom prst="rect">
            <a:avLst/>
          </a:prstGeom>
        </p:spPr>
        <p:txBody>
          <a:bodyPr vert="horz" lIns="91440" tIns="45720" rIns="91440" bIns="45720" rtlCol="0" anchor="ctr"/>
          <a:lstStyle>
            <a:lvl1pPr algn="l">
              <a:defRPr sz="1800">
                <a:solidFill>
                  <a:schemeClr val="bg1"/>
                </a:solidFill>
              </a:defRPr>
            </a:lvl1pPr>
          </a:lstStyle>
          <a:p>
            <a:r>
              <a:rPr lang="nl-NL"/>
              <a:t> </a:t>
            </a: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 </a:t>
            </a:r>
          </a:p>
        </p:txBody>
      </p:sp>
      <p:pic>
        <p:nvPicPr>
          <p:cNvPr id="8" name="Afbeelding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76255" y="6105013"/>
            <a:ext cx="2000261" cy="669261"/>
          </a:xfrm>
          <a:prstGeom prst="rect">
            <a:avLst/>
          </a:prstGeom>
        </p:spPr>
      </p:pic>
      <p:sp>
        <p:nvSpPr>
          <p:cNvPr id="9" name="Tekstvak 8"/>
          <p:cNvSpPr txBox="1"/>
          <p:nvPr userDrawn="1"/>
        </p:nvSpPr>
        <p:spPr>
          <a:xfrm>
            <a:off x="395536" y="6309320"/>
            <a:ext cx="1872208"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a:solidFill>
                  <a:schemeClr val="bg1"/>
                </a:solidFill>
              </a:rPr>
              <a:t>www.goab.eu</a:t>
            </a:r>
          </a:p>
        </p:txBody>
      </p:sp>
    </p:spTree>
    <p:extLst>
      <p:ext uri="{BB962C8B-B14F-4D97-AF65-F5344CB8AC3E}">
        <p14:creationId xmlns:p14="http://schemas.microsoft.com/office/powerpoint/2010/main" val="40555136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8" r:id="rId4"/>
    <p:sldLayoutId id="2147483679" r:id="rId5"/>
  </p:sldLayoutIdLst>
  <p:txStyles>
    <p:titleStyle>
      <a:lvl1pPr algn="ctr" defTabSz="914400" rtl="0" eaLnBrk="1" latinLnBrk="0" hangingPunct="1">
        <a:spcBef>
          <a:spcPct val="0"/>
        </a:spcBef>
        <a:buNone/>
        <a:defRPr sz="4400" kern="1200">
          <a:solidFill>
            <a:srgbClr val="E60038"/>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6CB7CB"/>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C30038"/>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E09C17"/>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B6C93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ond enkele hoek rechthoek 10"/>
          <p:cNvSpPr/>
          <p:nvPr userDrawn="1"/>
        </p:nvSpPr>
        <p:spPr>
          <a:xfrm>
            <a:off x="0" y="5589240"/>
            <a:ext cx="9144000" cy="1268760"/>
          </a:xfrm>
          <a:prstGeom prst="round1Rect">
            <a:avLst>
              <a:gd name="adj" fmla="val 50000"/>
            </a:avLst>
          </a:prstGeom>
          <a:solidFill>
            <a:srgbClr val="6CB7CB"/>
          </a:solidFill>
          <a:ln>
            <a:solidFill>
              <a:srgbClr val="6CB7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1"/>
            <a:ext cx="8229600" cy="391703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8" name="Tekstvak 7"/>
          <p:cNvSpPr txBox="1"/>
          <p:nvPr userDrawn="1"/>
        </p:nvSpPr>
        <p:spPr>
          <a:xfrm>
            <a:off x="2555776" y="5761955"/>
            <a:ext cx="6206618" cy="830997"/>
          </a:xfrm>
          <a:prstGeom prst="rect">
            <a:avLst/>
          </a:prstGeom>
          <a:noFill/>
        </p:spPr>
        <p:txBody>
          <a:bodyPr wrap="square" rtlCol="0">
            <a:spAutoFit/>
          </a:bodyPr>
          <a:lstStyle/>
          <a:p>
            <a:r>
              <a:rPr lang="nl-NL" sz="1600">
                <a:solidFill>
                  <a:schemeClr val="bg1"/>
                </a:solidFill>
              </a:rPr>
              <a:t>een</a:t>
            </a:r>
          </a:p>
          <a:p>
            <a:r>
              <a:rPr lang="nl-NL" sz="1600">
                <a:solidFill>
                  <a:schemeClr val="bg1"/>
                </a:solidFill>
              </a:rPr>
              <a:t>samenwerking</a:t>
            </a:r>
          </a:p>
          <a:p>
            <a:r>
              <a:rPr lang="nl-NL" sz="1600">
                <a:solidFill>
                  <a:schemeClr val="bg1"/>
                </a:solidFill>
              </a:rPr>
              <a:t>van:</a:t>
            </a:r>
          </a:p>
        </p:txBody>
      </p:sp>
      <p:pic>
        <p:nvPicPr>
          <p:cNvPr id="9" name="Afbeelding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51520" y="5862360"/>
            <a:ext cx="1944216" cy="650509"/>
          </a:xfrm>
          <a:prstGeom prst="rect">
            <a:avLst/>
          </a:prstGeom>
        </p:spPr>
      </p:pic>
      <p:pic>
        <p:nvPicPr>
          <p:cNvPr id="10" name="Afbeelding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80112" y="5731562"/>
            <a:ext cx="1075456" cy="947381"/>
          </a:xfrm>
          <a:prstGeom prst="rect">
            <a:avLst/>
          </a:prstGeom>
        </p:spPr>
      </p:pic>
      <p:pic>
        <p:nvPicPr>
          <p:cNvPr id="4" name="Afbeelding 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139952" y="6048312"/>
            <a:ext cx="1227509" cy="458137"/>
          </a:xfrm>
          <a:prstGeom prst="rect">
            <a:avLst/>
          </a:prstGeom>
        </p:spPr>
      </p:pic>
      <p:pic>
        <p:nvPicPr>
          <p:cNvPr id="5" name="Afbeelding 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936542" y="5862360"/>
            <a:ext cx="2030194" cy="557947"/>
          </a:xfrm>
          <a:prstGeom prst="rect">
            <a:avLst/>
          </a:prstGeom>
        </p:spPr>
      </p:pic>
    </p:spTree>
    <p:extLst>
      <p:ext uri="{BB962C8B-B14F-4D97-AF65-F5344CB8AC3E}">
        <p14:creationId xmlns:p14="http://schemas.microsoft.com/office/powerpoint/2010/main" val="26542409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1" r:id="rId4"/>
  </p:sldLayoutIdLst>
  <p:txStyles>
    <p:titleStyle>
      <a:lvl1pPr algn="ctr" defTabSz="914400" rtl="0" eaLnBrk="1" latinLnBrk="0" hangingPunct="1">
        <a:spcBef>
          <a:spcPct val="0"/>
        </a:spcBef>
        <a:buNone/>
        <a:defRPr sz="4400" kern="1200">
          <a:solidFill>
            <a:srgbClr val="E60038"/>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5" name="shpVoettekst">
            <a:extLst>
              <a:ext uri="{FF2B5EF4-FFF2-40B4-BE49-F238E27FC236}">
                <a16:creationId xmlns:a16="http://schemas.microsoft.com/office/drawing/2014/main" id="{E416E254-1FE7-4F92-A2AF-952959D36020}"/>
              </a:ext>
            </a:extLst>
          </p:cNvPr>
          <p:cNvSpPr>
            <a:spLocks noGrp="1" noChangeArrowheads="1"/>
          </p:cNvSpPr>
          <p:nvPr>
            <p:ph type="title"/>
          </p:nvPr>
        </p:nvSpPr>
        <p:spPr bwMode="auto">
          <a:xfrm>
            <a:off x="366715" y="1233488"/>
            <a:ext cx="816927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46" name="shpPagina">
            <a:extLst>
              <a:ext uri="{FF2B5EF4-FFF2-40B4-BE49-F238E27FC236}">
                <a16:creationId xmlns:a16="http://schemas.microsoft.com/office/drawing/2014/main" id="{549000AC-F1B1-4C01-9100-C07E46B31D1D}"/>
              </a:ext>
            </a:extLst>
          </p:cNvPr>
          <p:cNvSpPr>
            <a:spLocks noGrp="1" noChangeArrowheads="1"/>
          </p:cNvSpPr>
          <p:nvPr>
            <p:ph type="body" idx="1"/>
          </p:nvPr>
        </p:nvSpPr>
        <p:spPr bwMode="auto">
          <a:xfrm>
            <a:off x="366715" y="1798638"/>
            <a:ext cx="8169275"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p:txBody>
      </p:sp>
      <p:sp>
        <p:nvSpPr>
          <p:cNvPr id="11" name="shpTitel">
            <a:extLst>
              <a:ext uri="{FF2B5EF4-FFF2-40B4-BE49-F238E27FC236}">
                <a16:creationId xmlns:a16="http://schemas.microsoft.com/office/drawing/2014/main" id="{9EC32AB2-6522-45F8-81C0-AAA0B5A7ED28}"/>
              </a:ext>
            </a:extLst>
          </p:cNvPr>
          <p:cNvSpPr>
            <a:spLocks noGrp="1" noChangeArrowheads="1"/>
          </p:cNvSpPr>
          <p:nvPr>
            <p:ph type="dt" sz="half" idx="2"/>
          </p:nvPr>
        </p:nvSpPr>
        <p:spPr bwMode="auto">
          <a:xfrm>
            <a:off x="4483102" y="6538913"/>
            <a:ext cx="4156075" cy="31591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750">
                <a:solidFill>
                  <a:srgbClr val="FFFFFF"/>
                </a:solidFill>
              </a:defRPr>
            </a:lvl1pPr>
          </a:lstStyle>
          <a:p>
            <a:endParaRPr lang="nl-NL" altLang="nl-NL"/>
          </a:p>
        </p:txBody>
      </p:sp>
      <p:sp>
        <p:nvSpPr>
          <p:cNvPr id="12" name="shpKleurvlakBoven">
            <a:extLst>
              <a:ext uri="{FF2B5EF4-FFF2-40B4-BE49-F238E27FC236}">
                <a16:creationId xmlns:a16="http://schemas.microsoft.com/office/drawing/2014/main" id="{2F61B985-11BC-4929-B3C7-E5937BB113D8}"/>
              </a:ext>
            </a:extLst>
          </p:cNvPr>
          <p:cNvSpPr>
            <a:spLocks noGrp="1" noChangeArrowheads="1"/>
          </p:cNvSpPr>
          <p:nvPr>
            <p:ph type="ftr" sz="quarter" idx="3"/>
          </p:nvPr>
        </p:nvSpPr>
        <p:spPr bwMode="auto">
          <a:xfrm>
            <a:off x="4476752" y="6369054"/>
            <a:ext cx="4164013" cy="284163"/>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750">
                <a:solidFill>
                  <a:srgbClr val="FFFFFF"/>
                </a:solidFill>
              </a:defRPr>
            </a:lvl1pPr>
          </a:lstStyle>
          <a:p>
            <a:endParaRPr lang="nl-NL" altLang="nl-NL"/>
          </a:p>
        </p:txBody>
      </p:sp>
      <p:sp>
        <p:nvSpPr>
          <p:cNvPr id="13" name="shpBeeldmerk">
            <a:extLst>
              <a:ext uri="{FF2B5EF4-FFF2-40B4-BE49-F238E27FC236}">
                <a16:creationId xmlns:a16="http://schemas.microsoft.com/office/drawing/2014/main" id="{D8891E7C-2985-4ABF-905F-2A7FA7F4A5EE}"/>
              </a:ext>
            </a:extLst>
          </p:cNvPr>
          <p:cNvSpPr>
            <a:spLocks noGrp="1" noChangeArrowheads="1"/>
          </p:cNvSpPr>
          <p:nvPr>
            <p:ph type="sldNum" sz="quarter" idx="4"/>
          </p:nvPr>
        </p:nvSpPr>
        <p:spPr bwMode="auto">
          <a:xfrm>
            <a:off x="387350" y="6362700"/>
            <a:ext cx="712788" cy="363538"/>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750">
                <a:solidFill>
                  <a:srgbClr val="FFFFFF"/>
                </a:solidFill>
              </a:defRPr>
            </a:lvl1pPr>
          </a:lstStyle>
          <a:p>
            <a:fld id="{A495AEE8-2FF0-4D8E-B5CA-BEC9CEEB6AD0}" type="slidenum">
              <a:rPr lang="nl-NL" altLang="nl-NL"/>
              <a:pPr/>
              <a:t>‹nr.›</a:t>
            </a:fld>
            <a:endParaRPr lang="nl-NL" altLang="nl-NL"/>
          </a:p>
        </p:txBody>
      </p:sp>
    </p:spTree>
    <p:extLst>
      <p:ext uri="{BB962C8B-B14F-4D97-AF65-F5344CB8AC3E}">
        <p14:creationId xmlns:p14="http://schemas.microsoft.com/office/powerpoint/2010/main" val="19788388"/>
      </p:ext>
    </p:extLst>
  </p:cSld>
  <p:clrMap bg1="lt1" tx1="dk1" bg2="lt2" tx2="dk2" accent1="accent1" accent2="accent2" accent3="accent3" accent4="accent4" accent5="accent5" accent6="accent6" hlink="hlink" folHlink="folHlink"/>
  <p:sldLayoutIdLst>
    <p:sldLayoutId id="2147483716" r:id="rId1"/>
  </p:sldLayoutIdLst>
  <p:hf hdr="0" ftr="0" dt="0"/>
  <p:txStyles>
    <p:titleStyle>
      <a:lvl1pPr algn="l" rtl="0" eaLnBrk="0" fontAlgn="base" hangingPunct="0">
        <a:spcBef>
          <a:spcPct val="0"/>
        </a:spcBef>
        <a:spcAft>
          <a:spcPct val="0"/>
        </a:spcAft>
        <a:defRPr sz="2600" kern="1200">
          <a:solidFill>
            <a:srgbClr val="CC003D"/>
          </a:solidFill>
          <a:latin typeface="+mj-lt"/>
          <a:ea typeface="+mj-ea"/>
          <a:cs typeface="+mj-cs"/>
        </a:defRPr>
      </a:lvl1pPr>
      <a:lvl2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2pPr>
      <a:lvl3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3pPr>
      <a:lvl4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4pPr>
      <a:lvl5pPr algn="l" rtl="0" eaLnBrk="0" fontAlgn="base" hangingPunct="0">
        <a:spcBef>
          <a:spcPct val="0"/>
        </a:spcBef>
        <a:spcAft>
          <a:spcPct val="0"/>
        </a:spcAft>
        <a:defRPr sz="2600">
          <a:solidFill>
            <a:srgbClr val="CC003D"/>
          </a:solidFill>
          <a:latin typeface="Verdana" pitchFamily="34" charset="0"/>
          <a:ea typeface="Verdana" pitchFamily="34" charset="0"/>
          <a:cs typeface="Verdana" pitchFamily="34" charset="0"/>
        </a:defRPr>
      </a:lvl5pPr>
      <a:lvl6pPr marL="4572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6pPr>
      <a:lvl7pPr marL="9144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7pPr>
      <a:lvl8pPr marL="13716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8pPr>
      <a:lvl9pPr marL="1828800" algn="l" rtl="0" eaLnBrk="1" fontAlgn="base" hangingPunct="1">
        <a:spcBef>
          <a:spcPct val="0"/>
        </a:spcBef>
        <a:spcAft>
          <a:spcPct val="0"/>
        </a:spcAft>
        <a:defRPr sz="2600">
          <a:solidFill>
            <a:schemeClr val="tx1"/>
          </a:solidFill>
          <a:latin typeface="Verdana" pitchFamily="34" charset="0"/>
          <a:ea typeface="Verdana" pitchFamily="34" charset="0"/>
          <a:cs typeface="Verdana" pitchFamily="34" charset="0"/>
        </a:defRPr>
      </a:lvl9pPr>
    </p:titleStyle>
    <p:bodyStyle>
      <a:lvl1pPr algn="l" rtl="0" eaLnBrk="0" fontAlgn="base" hangingPunct="0">
        <a:spcBef>
          <a:spcPct val="20000"/>
        </a:spcBef>
        <a:spcAft>
          <a:spcPct val="0"/>
        </a:spcAft>
        <a:buFont typeface="Arial" panose="020B0604020202020204" pitchFamily="34" charset="0"/>
        <a:defRPr kern="1200">
          <a:solidFill>
            <a:srgbClr val="000000"/>
          </a:solidFill>
          <a:latin typeface="+mn-lt"/>
          <a:ea typeface="+mn-ea"/>
          <a:cs typeface="+mn-cs"/>
        </a:defRPr>
      </a:lvl1pPr>
      <a:lvl2pPr marL="152400" indent="-150813" algn="l" rtl="0" eaLnBrk="0" fontAlgn="base" hangingPunct="0">
        <a:spcBef>
          <a:spcPct val="20000"/>
        </a:spcBef>
        <a:spcAft>
          <a:spcPct val="0"/>
        </a:spcAft>
        <a:buFont typeface="Arial" panose="020B0604020202020204" pitchFamily="34" charset="0"/>
        <a:buBlip>
          <a:blip r:embed="rId3"/>
        </a:buBlip>
        <a:defRPr kern="1200">
          <a:solidFill>
            <a:srgbClr val="000000"/>
          </a:solidFill>
          <a:latin typeface="+mn-lt"/>
          <a:ea typeface="+mn-ea"/>
          <a:cs typeface="+mn-cs"/>
        </a:defRPr>
      </a:lvl2pPr>
      <a:lvl3pPr marL="406400" indent="-252413" algn="l" rtl="0" eaLnBrk="0" fontAlgn="base" hangingPunct="0">
        <a:spcBef>
          <a:spcPct val="20000"/>
        </a:spcBef>
        <a:spcAft>
          <a:spcPct val="0"/>
        </a:spcAft>
        <a:buFont typeface="Arial" panose="020B0604020202020204" pitchFamily="34" charset="0"/>
        <a:buBlip>
          <a:blip r:embed="rId4"/>
        </a:buBlip>
        <a:defRPr kern="1200">
          <a:solidFill>
            <a:srgbClr val="000000"/>
          </a:solidFill>
          <a:latin typeface="+mn-lt"/>
          <a:ea typeface="+mn-ea"/>
          <a:cs typeface="+mn-cs"/>
        </a:defRPr>
      </a:lvl3pPr>
      <a:lvl4pPr marL="633413" indent="-225425" algn="l" rtl="0" eaLnBrk="0" fontAlgn="base" hangingPunct="0">
        <a:spcBef>
          <a:spcPct val="20000"/>
        </a:spcBef>
        <a:spcAft>
          <a:spcPct val="0"/>
        </a:spcAft>
        <a:buFont typeface="Arial" panose="020B0604020202020204" pitchFamily="34" charset="0"/>
        <a:buBlip>
          <a:blip r:embed="rId5"/>
        </a:buBlip>
        <a:defRPr kern="1200">
          <a:solidFill>
            <a:srgbClr val="000000"/>
          </a:solidFill>
          <a:latin typeface="+mn-lt"/>
          <a:ea typeface="+mn-ea"/>
          <a:cs typeface="+mn-cs"/>
        </a:defRPr>
      </a:lvl4pPr>
      <a:lvl5pPr marL="811213" indent="-176213"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goab.eu/"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onderwijsinspectie.nl/actueel/nieuwsbrieven/onderwijsinspectie-voor-en-vroegschoolse-educatie/2024/april#article1"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www.goab.eu/"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goab.eu/media/et4bgpho/brochure_resultaatafspraken_meten_goab-eu.pdf" TargetMode="External"/><Relationship Id="rId4" Type="http://schemas.openxmlformats.org/officeDocument/2006/relationships/hyperlink" Target="https://goab.eu/thema-s/resultaatafsprake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9592" y="2408417"/>
            <a:ext cx="7772400" cy="1470025"/>
          </a:xfrm>
        </p:spPr>
        <p:txBody>
          <a:bodyPr>
            <a:normAutofit fontScale="90000"/>
          </a:bodyPr>
          <a:lstStyle/>
          <a:p>
            <a:br>
              <a:rPr lang="nl-NL" sz="4000" dirty="0">
                <a:latin typeface="Verdana" panose="020B0604030504040204" pitchFamily="34" charset="0"/>
                <a:ea typeface="Verdana" panose="020B0604030504040204" pitchFamily="34" charset="0"/>
              </a:rPr>
            </a:br>
            <a:r>
              <a:rPr lang="nl-NL" sz="4000" dirty="0">
                <a:latin typeface="Verdana" panose="020B0604030504040204" pitchFamily="34" charset="0"/>
                <a:ea typeface="Verdana" panose="020B0604030504040204" pitchFamily="34" charset="0"/>
              </a:rPr>
              <a:t>GOAB </a:t>
            </a:r>
            <a:br>
              <a:rPr lang="nl-NL" sz="4000" dirty="0">
                <a:latin typeface="Verdana" panose="020B0604030504040204" pitchFamily="34" charset="0"/>
                <a:ea typeface="Verdana" panose="020B0604030504040204" pitchFamily="34" charset="0"/>
              </a:rPr>
            </a:br>
            <a:r>
              <a:rPr lang="nl-NL" sz="4000" dirty="0">
                <a:latin typeface="Verdana" panose="020B0604030504040204" pitchFamily="34" charset="0"/>
                <a:ea typeface="Verdana" panose="020B0604030504040204" pitchFamily="34" charset="0"/>
              </a:rPr>
              <a:t>Webinar Resultaatafspraken vve </a:t>
            </a:r>
            <a:br>
              <a:rPr lang="nl-NL" sz="4000" dirty="0">
                <a:latin typeface="Verdana" panose="020B0604030504040204" pitchFamily="34" charset="0"/>
                <a:ea typeface="Verdana" panose="020B0604030504040204" pitchFamily="34" charset="0"/>
              </a:rPr>
            </a:br>
            <a:br>
              <a:rPr lang="nl-NL" sz="4000" dirty="0">
                <a:latin typeface="Verdana" panose="020B0604030504040204" pitchFamily="34" charset="0"/>
                <a:ea typeface="Verdana" panose="020B0604030504040204" pitchFamily="34" charset="0"/>
              </a:rPr>
            </a:br>
            <a:endParaRPr lang="nl-NL" sz="4000" dirty="0">
              <a:latin typeface="Verdana" panose="020B0604030504040204" pitchFamily="34" charset="0"/>
              <a:ea typeface="Verdana" panose="020B0604030504040204" pitchFamily="34" charset="0"/>
            </a:endParaRPr>
          </a:p>
        </p:txBody>
      </p:sp>
      <p:sp>
        <p:nvSpPr>
          <p:cNvPr id="3" name="Ondertitel 2"/>
          <p:cNvSpPr>
            <a:spLocks noGrp="1"/>
          </p:cNvSpPr>
          <p:nvPr>
            <p:ph type="subTitle" idx="1"/>
          </p:nvPr>
        </p:nvSpPr>
        <p:spPr>
          <a:xfrm>
            <a:off x="1585392" y="4664732"/>
            <a:ext cx="6400800" cy="1752600"/>
          </a:xfrm>
        </p:spPr>
        <p:txBody>
          <a:bodyPr vert="horz" lIns="91440" tIns="45720" rIns="91440" bIns="45720" rtlCol="0" anchor="t">
            <a:normAutofit/>
          </a:bodyPr>
          <a:lstStyle/>
          <a:p>
            <a:r>
              <a:rPr lang="nl-NL" dirty="0">
                <a:latin typeface="Verdana"/>
                <a:ea typeface="Verdana"/>
              </a:rPr>
              <a:t>17 december 2024</a:t>
            </a:r>
          </a:p>
        </p:txBody>
      </p:sp>
      <p:sp>
        <p:nvSpPr>
          <p:cNvPr id="4" name="Tijdelijke aanduiding voor tekst 3"/>
          <p:cNvSpPr>
            <a:spLocks noGrp="1"/>
          </p:cNvSpPr>
          <p:nvPr>
            <p:ph type="body" sz="quarter" idx="13"/>
          </p:nvPr>
        </p:nvSpPr>
        <p:spPr/>
        <p:txBody>
          <a:bodyPr/>
          <a:lstStyle/>
          <a:p>
            <a:r>
              <a:rPr lang="nl-NL"/>
              <a:t> </a:t>
            </a:r>
          </a:p>
        </p:txBody>
      </p:sp>
      <p:sp>
        <p:nvSpPr>
          <p:cNvPr id="5" name="Tijdelijke aanduiding voor tekst 4"/>
          <p:cNvSpPr>
            <a:spLocks noGrp="1"/>
          </p:cNvSpPr>
          <p:nvPr>
            <p:ph type="body" sz="quarter" idx="14"/>
          </p:nvPr>
        </p:nvSpPr>
        <p:spPr/>
        <p:txBody>
          <a:bodyPr vert="horz" lIns="91440" tIns="45720" rIns="91440" bIns="45720" rtlCol="0" anchor="t">
            <a:noAutofit/>
          </a:bodyPr>
          <a:lstStyle/>
          <a:p>
            <a:endParaRPr lang="nl-NL" sz="2400" dirty="0">
              <a:cs typeface="Calibri"/>
            </a:endParaRPr>
          </a:p>
          <a:p>
            <a:endParaRPr lang="nl-NL" sz="2400" dirty="0">
              <a:cs typeface="Calibri"/>
            </a:endParaRPr>
          </a:p>
        </p:txBody>
      </p:sp>
    </p:spTree>
    <p:extLst>
      <p:ext uri="{BB962C8B-B14F-4D97-AF65-F5344CB8AC3E}">
        <p14:creationId xmlns:p14="http://schemas.microsoft.com/office/powerpoint/2010/main" val="2786356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20AAE4B7-A9C0-1644-0E5C-5C5D38A6F75F}"/>
              </a:ext>
            </a:extLst>
          </p:cNvPr>
          <p:cNvSpPr/>
          <p:nvPr/>
        </p:nvSpPr>
        <p:spPr>
          <a:xfrm>
            <a:off x="0" y="-84841"/>
            <a:ext cx="9144000" cy="452486"/>
          </a:xfrm>
          <a:prstGeom prst="rect">
            <a:avLst/>
          </a:prstGeom>
          <a:solidFill>
            <a:srgbClr val="285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Afbeelding 11" descr="Afbeelding met tekst, schermopname&#10;&#10;Automatisch gegenereerde beschrijving">
            <a:extLst>
              <a:ext uri="{FF2B5EF4-FFF2-40B4-BE49-F238E27FC236}">
                <a16:creationId xmlns:a16="http://schemas.microsoft.com/office/drawing/2014/main" id="{3E197CA9-232D-C544-BCF0-68A94B4A0CD7}"/>
              </a:ext>
            </a:extLst>
          </p:cNvPr>
          <p:cNvPicPr>
            <a:picLocks noChangeAspect="1"/>
          </p:cNvPicPr>
          <p:nvPr/>
        </p:nvPicPr>
        <p:blipFill>
          <a:blip r:embed="rId2">
            <a:extLst>
              <a:ext uri="{28A0092B-C50C-407E-A947-70E740481C1C}">
                <a14:useLocalDpi xmlns:a14="http://schemas.microsoft.com/office/drawing/2010/main" val="0"/>
              </a:ext>
            </a:extLst>
          </a:blip>
          <a:srcRect b="14378"/>
          <a:stretch/>
        </p:blipFill>
        <p:spPr>
          <a:xfrm>
            <a:off x="0" y="-800"/>
            <a:ext cx="9144000" cy="5534334"/>
          </a:xfrm>
          <a:prstGeom prst="rect">
            <a:avLst/>
          </a:prstGeom>
        </p:spPr>
      </p:pic>
      <p:pic>
        <p:nvPicPr>
          <p:cNvPr id="13" name="Afbeelding 12" descr="Afbeelding met tekst, schermopname&#10;&#10;Automatisch gegenereerde beschrijving">
            <a:extLst>
              <a:ext uri="{FF2B5EF4-FFF2-40B4-BE49-F238E27FC236}">
                <a16:creationId xmlns:a16="http://schemas.microsoft.com/office/drawing/2014/main" id="{50329A0C-C07E-C48D-4089-A160DAF0A7E4}"/>
              </a:ext>
            </a:extLst>
          </p:cNvPr>
          <p:cNvPicPr>
            <a:picLocks noChangeAspect="1"/>
          </p:cNvPicPr>
          <p:nvPr/>
        </p:nvPicPr>
        <p:blipFill>
          <a:blip r:embed="rId2">
            <a:extLst>
              <a:ext uri="{28A0092B-C50C-407E-A947-70E740481C1C}">
                <a14:useLocalDpi xmlns:a14="http://schemas.microsoft.com/office/drawing/2010/main" val="0"/>
              </a:ext>
            </a:extLst>
          </a:blip>
          <a:srcRect t="84869"/>
          <a:stretch/>
        </p:blipFill>
        <p:spPr>
          <a:xfrm>
            <a:off x="0" y="5833630"/>
            <a:ext cx="9144000" cy="978036"/>
          </a:xfrm>
          <a:prstGeom prst="rect">
            <a:avLst/>
          </a:prstGeom>
        </p:spPr>
      </p:pic>
      <p:sp>
        <p:nvSpPr>
          <p:cNvPr id="2" name="Rechthoek 1">
            <a:extLst>
              <a:ext uri="{FF2B5EF4-FFF2-40B4-BE49-F238E27FC236}">
                <a16:creationId xmlns:a16="http://schemas.microsoft.com/office/drawing/2014/main" id="{5E5DC967-5D71-A5D0-E665-579E5D13A3C2}"/>
              </a:ext>
            </a:extLst>
          </p:cNvPr>
          <p:cNvSpPr/>
          <p:nvPr/>
        </p:nvSpPr>
        <p:spPr>
          <a:xfrm>
            <a:off x="3139126" y="876692"/>
            <a:ext cx="6004874" cy="46568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98009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4B46F221-3BEF-98DF-4339-7A04F34A2C01}"/>
              </a:ext>
            </a:extLst>
          </p:cNvPr>
          <p:cNvSpPr/>
          <p:nvPr/>
        </p:nvSpPr>
        <p:spPr>
          <a:xfrm>
            <a:off x="0" y="-84841"/>
            <a:ext cx="9144000" cy="452486"/>
          </a:xfrm>
          <a:prstGeom prst="rect">
            <a:avLst/>
          </a:prstGeom>
          <a:solidFill>
            <a:srgbClr val="285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tekst, schermopname&#10;&#10;Automatisch gegenereerde beschrijving">
            <a:extLst>
              <a:ext uri="{FF2B5EF4-FFF2-40B4-BE49-F238E27FC236}">
                <a16:creationId xmlns:a16="http://schemas.microsoft.com/office/drawing/2014/main" id="{A4EC6DC2-ADBB-3683-D234-ED7F9A592F93}"/>
              </a:ext>
            </a:extLst>
          </p:cNvPr>
          <p:cNvPicPr>
            <a:picLocks noChangeAspect="1"/>
          </p:cNvPicPr>
          <p:nvPr/>
        </p:nvPicPr>
        <p:blipFill>
          <a:blip r:embed="rId3">
            <a:extLst>
              <a:ext uri="{28A0092B-C50C-407E-A947-70E740481C1C}">
                <a14:useLocalDpi xmlns:a14="http://schemas.microsoft.com/office/drawing/2010/main" val="0"/>
              </a:ext>
            </a:extLst>
          </a:blip>
          <a:srcRect b="14378"/>
          <a:stretch/>
        </p:blipFill>
        <p:spPr>
          <a:xfrm>
            <a:off x="0" y="-800"/>
            <a:ext cx="9144000" cy="5534334"/>
          </a:xfrm>
          <a:prstGeom prst="rect">
            <a:avLst/>
          </a:prstGeom>
        </p:spPr>
      </p:pic>
      <p:pic>
        <p:nvPicPr>
          <p:cNvPr id="8" name="Afbeelding 7" descr="Afbeelding met tekst, schermopname&#10;&#10;Automatisch gegenereerde beschrijving">
            <a:extLst>
              <a:ext uri="{FF2B5EF4-FFF2-40B4-BE49-F238E27FC236}">
                <a16:creationId xmlns:a16="http://schemas.microsoft.com/office/drawing/2014/main" id="{5B78E3BC-FD5F-AE35-31B8-F3B025D25799}"/>
              </a:ext>
            </a:extLst>
          </p:cNvPr>
          <p:cNvPicPr>
            <a:picLocks noChangeAspect="1"/>
          </p:cNvPicPr>
          <p:nvPr/>
        </p:nvPicPr>
        <p:blipFill>
          <a:blip r:embed="rId3">
            <a:extLst>
              <a:ext uri="{28A0092B-C50C-407E-A947-70E740481C1C}">
                <a14:useLocalDpi xmlns:a14="http://schemas.microsoft.com/office/drawing/2010/main" val="0"/>
              </a:ext>
            </a:extLst>
          </a:blip>
          <a:srcRect t="84869"/>
          <a:stretch/>
        </p:blipFill>
        <p:spPr>
          <a:xfrm>
            <a:off x="0" y="5833630"/>
            <a:ext cx="9144000" cy="978036"/>
          </a:xfrm>
          <a:prstGeom prst="rect">
            <a:avLst/>
          </a:prstGeom>
        </p:spPr>
      </p:pic>
      <p:sp>
        <p:nvSpPr>
          <p:cNvPr id="2" name="Rechthoek 1">
            <a:extLst>
              <a:ext uri="{FF2B5EF4-FFF2-40B4-BE49-F238E27FC236}">
                <a16:creationId xmlns:a16="http://schemas.microsoft.com/office/drawing/2014/main" id="{5E5DC967-5D71-A5D0-E665-579E5D13A3C2}"/>
              </a:ext>
            </a:extLst>
          </p:cNvPr>
          <p:cNvSpPr/>
          <p:nvPr/>
        </p:nvSpPr>
        <p:spPr>
          <a:xfrm>
            <a:off x="9427" y="876692"/>
            <a:ext cx="3186260" cy="4656842"/>
          </a:xfrm>
          <a:prstGeom prst="rect">
            <a:avLst/>
          </a:prstGeom>
          <a:solidFill>
            <a:srgbClr val="FFFF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D2C0D49D-3EBD-1653-5FFD-FDB2020FBAB5}"/>
              </a:ext>
            </a:extLst>
          </p:cNvPr>
          <p:cNvSpPr/>
          <p:nvPr/>
        </p:nvSpPr>
        <p:spPr>
          <a:xfrm>
            <a:off x="6513920" y="876692"/>
            <a:ext cx="2639507" cy="46568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4166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ED1CFE0E-4221-84BB-141E-5417AA146C94}"/>
              </a:ext>
            </a:extLst>
          </p:cNvPr>
          <p:cNvSpPr/>
          <p:nvPr/>
        </p:nvSpPr>
        <p:spPr>
          <a:xfrm>
            <a:off x="0" y="-84841"/>
            <a:ext cx="9144000" cy="452486"/>
          </a:xfrm>
          <a:prstGeom prst="rect">
            <a:avLst/>
          </a:prstGeom>
          <a:solidFill>
            <a:srgbClr val="285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tekst, schermopname&#10;&#10;Automatisch gegenereerde beschrijving">
            <a:extLst>
              <a:ext uri="{FF2B5EF4-FFF2-40B4-BE49-F238E27FC236}">
                <a16:creationId xmlns:a16="http://schemas.microsoft.com/office/drawing/2014/main" id="{B985D66C-A47C-50E3-78FC-8FCE46A9E727}"/>
              </a:ext>
            </a:extLst>
          </p:cNvPr>
          <p:cNvPicPr>
            <a:picLocks noChangeAspect="1"/>
          </p:cNvPicPr>
          <p:nvPr/>
        </p:nvPicPr>
        <p:blipFill>
          <a:blip r:embed="rId2">
            <a:extLst>
              <a:ext uri="{28A0092B-C50C-407E-A947-70E740481C1C}">
                <a14:useLocalDpi xmlns:a14="http://schemas.microsoft.com/office/drawing/2010/main" val="0"/>
              </a:ext>
            </a:extLst>
          </a:blip>
          <a:srcRect b="14378"/>
          <a:stretch/>
        </p:blipFill>
        <p:spPr>
          <a:xfrm>
            <a:off x="0" y="-800"/>
            <a:ext cx="9144000" cy="5534334"/>
          </a:xfrm>
          <a:prstGeom prst="rect">
            <a:avLst/>
          </a:prstGeom>
        </p:spPr>
      </p:pic>
      <p:pic>
        <p:nvPicPr>
          <p:cNvPr id="7" name="Afbeelding 6" descr="Afbeelding met tekst, schermopname&#10;&#10;Automatisch gegenereerde beschrijving">
            <a:extLst>
              <a:ext uri="{FF2B5EF4-FFF2-40B4-BE49-F238E27FC236}">
                <a16:creationId xmlns:a16="http://schemas.microsoft.com/office/drawing/2014/main" id="{5DFCAECF-E407-93C9-1FE6-CA7518AFBBE9}"/>
              </a:ext>
            </a:extLst>
          </p:cNvPr>
          <p:cNvPicPr>
            <a:picLocks noChangeAspect="1"/>
          </p:cNvPicPr>
          <p:nvPr/>
        </p:nvPicPr>
        <p:blipFill>
          <a:blip r:embed="rId2">
            <a:extLst>
              <a:ext uri="{28A0092B-C50C-407E-A947-70E740481C1C}">
                <a14:useLocalDpi xmlns:a14="http://schemas.microsoft.com/office/drawing/2010/main" val="0"/>
              </a:ext>
            </a:extLst>
          </a:blip>
          <a:srcRect t="84869"/>
          <a:stretch/>
        </p:blipFill>
        <p:spPr>
          <a:xfrm>
            <a:off x="0" y="5833630"/>
            <a:ext cx="9144000" cy="978036"/>
          </a:xfrm>
          <a:prstGeom prst="rect">
            <a:avLst/>
          </a:prstGeom>
        </p:spPr>
      </p:pic>
      <p:sp>
        <p:nvSpPr>
          <p:cNvPr id="2" name="Rechthoek 1">
            <a:extLst>
              <a:ext uri="{FF2B5EF4-FFF2-40B4-BE49-F238E27FC236}">
                <a16:creationId xmlns:a16="http://schemas.microsoft.com/office/drawing/2014/main" id="{5E5DC967-5D71-A5D0-E665-579E5D13A3C2}"/>
              </a:ext>
            </a:extLst>
          </p:cNvPr>
          <p:cNvSpPr/>
          <p:nvPr/>
        </p:nvSpPr>
        <p:spPr>
          <a:xfrm>
            <a:off x="0" y="1026740"/>
            <a:ext cx="6410229" cy="465684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15532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26FD144E-0FDD-CD14-3F16-E680C6174CFF}"/>
              </a:ext>
            </a:extLst>
          </p:cNvPr>
          <p:cNvSpPr/>
          <p:nvPr/>
        </p:nvSpPr>
        <p:spPr>
          <a:xfrm>
            <a:off x="0" y="-84841"/>
            <a:ext cx="9144000" cy="452486"/>
          </a:xfrm>
          <a:prstGeom prst="rect">
            <a:avLst/>
          </a:prstGeom>
          <a:solidFill>
            <a:srgbClr val="285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descr="Afbeelding met tekst, schermopname&#10;&#10;Automatisch gegenereerde beschrijving">
            <a:extLst>
              <a:ext uri="{FF2B5EF4-FFF2-40B4-BE49-F238E27FC236}">
                <a16:creationId xmlns:a16="http://schemas.microsoft.com/office/drawing/2014/main" id="{042C5F8F-F3F3-F80F-AB93-05AE9EA3BA30}"/>
              </a:ext>
            </a:extLst>
          </p:cNvPr>
          <p:cNvPicPr>
            <a:picLocks noChangeAspect="1"/>
          </p:cNvPicPr>
          <p:nvPr/>
        </p:nvPicPr>
        <p:blipFill>
          <a:blip r:embed="rId2">
            <a:extLst>
              <a:ext uri="{28A0092B-C50C-407E-A947-70E740481C1C}">
                <a14:useLocalDpi xmlns:a14="http://schemas.microsoft.com/office/drawing/2010/main" val="0"/>
              </a:ext>
            </a:extLst>
          </a:blip>
          <a:srcRect b="14378"/>
          <a:stretch/>
        </p:blipFill>
        <p:spPr>
          <a:xfrm>
            <a:off x="0" y="-800"/>
            <a:ext cx="9144000" cy="5534334"/>
          </a:xfrm>
          <a:prstGeom prst="rect">
            <a:avLst/>
          </a:prstGeom>
        </p:spPr>
      </p:pic>
      <p:pic>
        <p:nvPicPr>
          <p:cNvPr id="4" name="Afbeelding 3" descr="Afbeelding met tekst, schermopname&#10;&#10;Automatisch gegenereerde beschrijving">
            <a:extLst>
              <a:ext uri="{FF2B5EF4-FFF2-40B4-BE49-F238E27FC236}">
                <a16:creationId xmlns:a16="http://schemas.microsoft.com/office/drawing/2014/main" id="{C86A8DDE-B4BC-BCCB-0D94-DFFBB10B0F55}"/>
              </a:ext>
            </a:extLst>
          </p:cNvPr>
          <p:cNvPicPr>
            <a:picLocks noChangeAspect="1"/>
          </p:cNvPicPr>
          <p:nvPr/>
        </p:nvPicPr>
        <p:blipFill>
          <a:blip r:embed="rId2">
            <a:extLst>
              <a:ext uri="{28A0092B-C50C-407E-A947-70E740481C1C}">
                <a14:useLocalDpi xmlns:a14="http://schemas.microsoft.com/office/drawing/2010/main" val="0"/>
              </a:ext>
            </a:extLst>
          </a:blip>
          <a:srcRect t="84869"/>
          <a:stretch/>
        </p:blipFill>
        <p:spPr>
          <a:xfrm>
            <a:off x="0" y="5833630"/>
            <a:ext cx="9144000" cy="978036"/>
          </a:xfrm>
          <a:prstGeom prst="rect">
            <a:avLst/>
          </a:prstGeom>
        </p:spPr>
      </p:pic>
    </p:spTree>
    <p:extLst>
      <p:ext uri="{BB962C8B-B14F-4D97-AF65-F5344CB8AC3E}">
        <p14:creationId xmlns:p14="http://schemas.microsoft.com/office/powerpoint/2010/main" val="3859661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5E876-9D1E-7C85-CD74-6B42A3B888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84E6CA-540C-9F11-DF27-729EF7624215}"/>
              </a:ext>
            </a:extLst>
          </p:cNvPr>
          <p:cNvSpPr>
            <a:spLocks noGrp="1"/>
          </p:cNvSpPr>
          <p:nvPr>
            <p:ph type="title"/>
          </p:nvPr>
        </p:nvSpPr>
        <p:spPr/>
        <p:txBody>
          <a:bodyPr>
            <a:normAutofit/>
          </a:bodyPr>
          <a:lstStyle/>
          <a:p>
            <a:pPr algn="l"/>
            <a:r>
              <a:rPr lang="nl-NL" dirty="0">
                <a:latin typeface="Verdana"/>
                <a:ea typeface="Verdana"/>
              </a:rPr>
              <a:t>4. Zaltbommel</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47F79CB6-407D-F26E-EEFB-EA8F91BE4115}"/>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endParaRPr lang="nl-NL" sz="2400" dirty="0"/>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pic>
        <p:nvPicPr>
          <p:cNvPr id="9" name="Afbeelding 8">
            <a:extLst>
              <a:ext uri="{FF2B5EF4-FFF2-40B4-BE49-F238E27FC236}">
                <a16:creationId xmlns:a16="http://schemas.microsoft.com/office/drawing/2014/main" id="{1D1E459D-D4B0-4497-513B-03399EE39227}"/>
              </a:ext>
            </a:extLst>
          </p:cNvPr>
          <p:cNvPicPr>
            <a:picLocks noChangeAspect="1"/>
          </p:cNvPicPr>
          <p:nvPr/>
        </p:nvPicPr>
        <p:blipFill>
          <a:blip r:embed="rId3"/>
          <a:stretch>
            <a:fillRect/>
          </a:stretch>
        </p:blipFill>
        <p:spPr>
          <a:xfrm>
            <a:off x="341706" y="1165042"/>
            <a:ext cx="8460588" cy="4740235"/>
          </a:xfrm>
          <a:prstGeom prst="rect">
            <a:avLst/>
          </a:prstGeom>
        </p:spPr>
      </p:pic>
    </p:spTree>
    <p:extLst>
      <p:ext uri="{BB962C8B-B14F-4D97-AF65-F5344CB8AC3E}">
        <p14:creationId xmlns:p14="http://schemas.microsoft.com/office/powerpoint/2010/main" val="799499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AA7CA-DD04-929C-E7DB-043666F0F65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0832B1-0686-FDE4-E198-306FA593A1F2}"/>
              </a:ext>
            </a:extLst>
          </p:cNvPr>
          <p:cNvSpPr>
            <a:spLocks noGrp="1"/>
          </p:cNvSpPr>
          <p:nvPr>
            <p:ph type="title"/>
          </p:nvPr>
        </p:nvSpPr>
        <p:spPr/>
        <p:txBody>
          <a:bodyPr>
            <a:normAutofit/>
          </a:bodyPr>
          <a:lstStyle/>
          <a:p>
            <a:pPr algn="l"/>
            <a:r>
              <a:rPr lang="nl-NL" dirty="0">
                <a:latin typeface="Verdana"/>
                <a:ea typeface="Verdana"/>
              </a:rPr>
              <a:t>4. De gemeente</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A6B5854B-9A04-784F-A048-420653555113}"/>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endParaRPr lang="nl-NL" sz="2400" dirty="0"/>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pic>
        <p:nvPicPr>
          <p:cNvPr id="1026" name="Picture 2">
            <a:extLst>
              <a:ext uri="{FF2B5EF4-FFF2-40B4-BE49-F238E27FC236}">
                <a16:creationId xmlns:a16="http://schemas.microsoft.com/office/drawing/2014/main" id="{058BFC5D-C981-0E49-89CC-EF43912EF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4" y="1373647"/>
            <a:ext cx="5129211" cy="447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87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69292-FACB-A850-E4EE-6DE9B3E672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CC28A6-D214-BF05-C0CC-D085CF2B10ED}"/>
              </a:ext>
            </a:extLst>
          </p:cNvPr>
          <p:cNvSpPr>
            <a:spLocks noGrp="1"/>
          </p:cNvSpPr>
          <p:nvPr>
            <p:ph type="title"/>
          </p:nvPr>
        </p:nvSpPr>
        <p:spPr/>
        <p:txBody>
          <a:bodyPr>
            <a:normAutofit/>
          </a:bodyPr>
          <a:lstStyle/>
          <a:p>
            <a:pPr algn="l"/>
            <a:r>
              <a:rPr lang="nl-NL" dirty="0">
                <a:latin typeface="Verdana"/>
                <a:ea typeface="Verdana"/>
              </a:rPr>
              <a:t>4. Het veld</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38B34976-EB89-4DB8-CE35-6D28D25B1BE4}"/>
              </a:ext>
            </a:extLst>
          </p:cNvPr>
          <p:cNvSpPr>
            <a:spLocks noGrp="1"/>
          </p:cNvSpPr>
          <p:nvPr>
            <p:ph idx="1"/>
          </p:nvPr>
        </p:nvSpPr>
        <p:spPr>
          <a:xfrm>
            <a:off x="281236" y="1185180"/>
            <a:ext cx="8229600" cy="4487639"/>
          </a:xfrm>
        </p:spPr>
        <p:txBody>
          <a:bodyPr vert="horz" lIns="91440" tIns="45720" rIns="91440" bIns="45720" rtlCol="0" anchor="t">
            <a:noAutofit/>
          </a:bodyPr>
          <a:lstStyle/>
          <a:p>
            <a:pPr marL="0" indent="0">
              <a:buNone/>
            </a:pPr>
            <a:r>
              <a:rPr lang="nl-NL" sz="2400" i="1" dirty="0">
                <a:solidFill>
                  <a:schemeClr val="tx1"/>
                </a:solidFill>
              </a:rPr>
              <a:t>Aanbieders: 6 en 12 voorschoolse voorzieningen/peuteropvang</a:t>
            </a:r>
          </a:p>
          <a:p>
            <a:pPr marL="400050" lvl="1" indent="0">
              <a:buNone/>
            </a:pPr>
            <a:r>
              <a:rPr lang="nl-NL" sz="2000" i="1" dirty="0"/>
              <a:t>SCKB: 4 locaties</a:t>
            </a:r>
          </a:p>
          <a:p>
            <a:pPr marL="400050" lvl="1" indent="0">
              <a:buNone/>
            </a:pPr>
            <a:r>
              <a:rPr lang="nl-NL" sz="2000" i="1" dirty="0"/>
              <a:t>Kanteel: 3 locaties</a:t>
            </a:r>
          </a:p>
          <a:p>
            <a:pPr marL="400050" lvl="1" indent="0">
              <a:buNone/>
            </a:pPr>
            <a:r>
              <a:rPr lang="nl-NL" sz="2000" i="1" dirty="0" err="1"/>
              <a:t>Kibeo</a:t>
            </a:r>
            <a:r>
              <a:rPr lang="nl-NL" sz="2000" i="1" dirty="0"/>
              <a:t> (</a:t>
            </a:r>
            <a:r>
              <a:rPr lang="nl-NL" sz="2000" i="1" dirty="0" err="1"/>
              <a:t>Elorah</a:t>
            </a:r>
            <a:r>
              <a:rPr lang="nl-NL" sz="2000" i="1" dirty="0"/>
              <a:t>): 2 locaties</a:t>
            </a:r>
          </a:p>
          <a:p>
            <a:pPr marL="400050" lvl="1" indent="0">
              <a:buNone/>
            </a:pPr>
            <a:r>
              <a:rPr lang="nl-NL" sz="2000" i="1" dirty="0"/>
              <a:t>Partou: 1 locatie</a:t>
            </a:r>
          </a:p>
          <a:p>
            <a:pPr marL="400050" lvl="1" indent="0">
              <a:buNone/>
            </a:pPr>
            <a:r>
              <a:rPr lang="nl-NL" sz="2000" i="1" dirty="0"/>
              <a:t>Eigenwijs: 1 locatie (zonder VVE)</a:t>
            </a:r>
          </a:p>
          <a:p>
            <a:pPr marL="400050" lvl="1" indent="0">
              <a:buNone/>
            </a:pPr>
            <a:r>
              <a:rPr lang="nl-NL" sz="2000" i="1" dirty="0"/>
              <a:t>Bengelenbak: 1 locatie</a:t>
            </a:r>
          </a:p>
          <a:p>
            <a:pPr marL="0" indent="0">
              <a:buNone/>
            </a:pPr>
            <a:r>
              <a:rPr lang="nl-NL" sz="2400" i="1" dirty="0">
                <a:solidFill>
                  <a:schemeClr val="tx1"/>
                </a:solidFill>
              </a:rPr>
              <a:t>Schoolbesturen: 8 en 16 basisscholen</a:t>
            </a:r>
          </a:p>
          <a:p>
            <a:pPr marL="400050" lvl="1" indent="0">
              <a:buNone/>
            </a:pPr>
            <a:r>
              <a:rPr lang="nl-NL" sz="2000" i="1" dirty="0"/>
              <a:t>STROOMM: 4 basisscholen</a:t>
            </a:r>
          </a:p>
          <a:p>
            <a:pPr marL="400050" lvl="1" indent="0">
              <a:buNone/>
            </a:pPr>
            <a:r>
              <a:rPr lang="nl-NL" sz="2000" i="1" dirty="0"/>
              <a:t>SCOB: 4 basisscholen			2 x REFO besturen:2 basisscholen</a:t>
            </a:r>
          </a:p>
          <a:p>
            <a:pPr marL="400050" lvl="1" indent="0">
              <a:buNone/>
            </a:pPr>
            <a:r>
              <a:rPr lang="nl-NL" sz="2000" i="1" dirty="0" err="1"/>
              <a:t>Planthof</a:t>
            </a:r>
            <a:r>
              <a:rPr lang="nl-NL" sz="2000" i="1" dirty="0"/>
              <a:t>: 2 basisscholen		Signum: 2 basisscholen</a:t>
            </a:r>
          </a:p>
          <a:p>
            <a:pPr marL="400050" lvl="1" indent="0">
              <a:buNone/>
            </a:pPr>
            <a:r>
              <a:rPr lang="nl-NL" sz="2000" i="1" dirty="0" err="1"/>
              <a:t>Bommelerwijs</a:t>
            </a:r>
            <a:r>
              <a:rPr lang="nl-NL" sz="2000" i="1" dirty="0"/>
              <a:t>: 1 basisschool		CPOB: 1 basisschool</a:t>
            </a: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514770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1990653"/>
            <a:ext cx="9004388" cy="6116809"/>
          </a:xfrm>
        </p:spPr>
        <p:txBody>
          <a:bodyPr>
            <a:normAutofit/>
          </a:bodyPr>
          <a:lstStyle/>
          <a:p>
            <a:pPr>
              <a:buNone/>
            </a:pPr>
            <a:r>
              <a:rPr lang="nl-NL" dirty="0">
                <a:solidFill>
                  <a:srgbClr val="769AAB"/>
                </a:solidFill>
              </a:rPr>
              <a:t>	</a:t>
            </a:r>
          </a:p>
        </p:txBody>
      </p:sp>
      <p:pic>
        <p:nvPicPr>
          <p:cNvPr id="4" name="Afbeelding 3" descr="logo Oberon_nieuw.jpg"/>
          <p:cNvPicPr>
            <a:picLocks noChangeAspect="1"/>
          </p:cNvPicPr>
          <p:nvPr/>
        </p:nvPicPr>
        <p:blipFill>
          <a:blip r:embed="rId3" cstate="print"/>
          <a:stretch>
            <a:fillRect/>
          </a:stretch>
        </p:blipFill>
        <p:spPr>
          <a:xfrm>
            <a:off x="7551321" y="5310909"/>
            <a:ext cx="1368152" cy="595260"/>
          </a:xfrm>
          <a:prstGeom prst="rect">
            <a:avLst/>
          </a:prstGeom>
        </p:spPr>
      </p:pic>
      <p:cxnSp>
        <p:nvCxnSpPr>
          <p:cNvPr id="8" name="Rechte verbindingslijn 7"/>
          <p:cNvCxnSpPr/>
          <p:nvPr/>
        </p:nvCxnSpPr>
        <p:spPr>
          <a:xfrm>
            <a:off x="0" y="6858000"/>
            <a:ext cx="9144000" cy="0"/>
          </a:xfrm>
          <a:prstGeom prst="line">
            <a:avLst/>
          </a:prstGeom>
          <a:ln w="127000" cmpd="sng"/>
        </p:spPr>
        <p:style>
          <a:lnRef idx="1">
            <a:schemeClr val="accent3"/>
          </a:lnRef>
          <a:fillRef idx="0">
            <a:schemeClr val="accent3"/>
          </a:fillRef>
          <a:effectRef idx="0">
            <a:schemeClr val="accent3"/>
          </a:effectRef>
          <a:fontRef idx="minor">
            <a:schemeClr val="tx1"/>
          </a:fontRef>
        </p:style>
      </p:cxnSp>
      <p:sp>
        <p:nvSpPr>
          <p:cNvPr id="10" name="Rechthoek 9"/>
          <p:cNvSpPr/>
          <p:nvPr/>
        </p:nvSpPr>
        <p:spPr>
          <a:xfrm>
            <a:off x="537838" y="3500956"/>
            <a:ext cx="194421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t>BELEID</a:t>
            </a:r>
          </a:p>
        </p:txBody>
      </p:sp>
      <p:sp>
        <p:nvSpPr>
          <p:cNvPr id="11" name="PIJL-RECHTS 10"/>
          <p:cNvSpPr/>
          <p:nvPr/>
        </p:nvSpPr>
        <p:spPr>
          <a:xfrm>
            <a:off x="2626070" y="3861142"/>
            <a:ext cx="79208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PIJL-RECHTS 12"/>
          <p:cNvSpPr/>
          <p:nvPr/>
        </p:nvSpPr>
        <p:spPr>
          <a:xfrm>
            <a:off x="5732758" y="3861142"/>
            <a:ext cx="864096"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p:cNvSpPr/>
          <p:nvPr/>
        </p:nvSpPr>
        <p:spPr>
          <a:xfrm>
            <a:off x="6668862" y="3501102"/>
            <a:ext cx="2016224"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OPBRENGSTEN</a:t>
            </a:r>
          </a:p>
        </p:txBody>
      </p:sp>
      <p:sp>
        <p:nvSpPr>
          <p:cNvPr id="6" name="Gekromde PIJL-OMLAAG 5"/>
          <p:cNvSpPr/>
          <p:nvPr/>
        </p:nvSpPr>
        <p:spPr>
          <a:xfrm rot="10800000">
            <a:off x="4315365" y="4898057"/>
            <a:ext cx="3096344" cy="10081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5" name="Gekromde PIJL-OMLAAG 14"/>
          <p:cNvSpPr/>
          <p:nvPr/>
        </p:nvSpPr>
        <p:spPr>
          <a:xfrm rot="10800000">
            <a:off x="1541343" y="4924104"/>
            <a:ext cx="5868652" cy="10081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5" name="Tekstvak 4">
            <a:extLst>
              <a:ext uri="{FF2B5EF4-FFF2-40B4-BE49-F238E27FC236}">
                <a16:creationId xmlns:a16="http://schemas.microsoft.com/office/drawing/2014/main" id="{3DF0B14D-754D-43E7-9C4F-A8E2B24BA1AC}"/>
              </a:ext>
            </a:extLst>
          </p:cNvPr>
          <p:cNvSpPr txBox="1"/>
          <p:nvPr/>
        </p:nvSpPr>
        <p:spPr>
          <a:xfrm>
            <a:off x="196028" y="1990653"/>
            <a:ext cx="9004388" cy="830997"/>
          </a:xfrm>
          <a:prstGeom prst="rect">
            <a:avLst/>
          </a:prstGeom>
          <a:noFill/>
        </p:spPr>
        <p:txBody>
          <a:bodyPr wrap="none" rtlCol="0">
            <a:spAutoFit/>
          </a:bodyPr>
          <a:lstStyle/>
          <a:p>
            <a:pPr marL="285750" indent="-285750">
              <a:buFont typeface="Arial" panose="020B0604020202020204" pitchFamily="34" charset="0"/>
              <a:buChar char="•"/>
            </a:pPr>
            <a:r>
              <a:rPr lang="nl-NL" sz="2400" dirty="0"/>
              <a:t>Goede VVE (beleid en uitvoering) kan leiden tot hogere opbrengsten</a:t>
            </a:r>
          </a:p>
          <a:p>
            <a:pPr marL="285750" indent="-285750">
              <a:buFont typeface="Arial" panose="020B0604020202020204" pitchFamily="34" charset="0"/>
              <a:buChar char="•"/>
            </a:pPr>
            <a:r>
              <a:rPr lang="nl-NL" sz="2400" dirty="0"/>
              <a:t>Reflectie op opbrengsten geeft input voor beleid/uitvoering VVE</a:t>
            </a:r>
            <a:endParaRPr lang="en-NL" sz="2400" dirty="0"/>
          </a:p>
        </p:txBody>
      </p:sp>
      <p:sp>
        <p:nvSpPr>
          <p:cNvPr id="2" name="Hart 1">
            <a:extLst>
              <a:ext uri="{FF2B5EF4-FFF2-40B4-BE49-F238E27FC236}">
                <a16:creationId xmlns:a16="http://schemas.microsoft.com/office/drawing/2014/main" id="{77D66439-6E7F-9186-D250-AF1FE32A04AA}"/>
              </a:ext>
            </a:extLst>
          </p:cNvPr>
          <p:cNvSpPr/>
          <p:nvPr/>
        </p:nvSpPr>
        <p:spPr>
          <a:xfrm>
            <a:off x="3473405" y="2923992"/>
            <a:ext cx="2165141" cy="1897770"/>
          </a:xfrm>
          <a:prstGeom prst="hear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UITVOERING</a:t>
            </a:r>
          </a:p>
        </p:txBody>
      </p:sp>
      <p:sp>
        <p:nvSpPr>
          <p:cNvPr id="12" name="Titel 11">
            <a:extLst>
              <a:ext uri="{FF2B5EF4-FFF2-40B4-BE49-F238E27FC236}">
                <a16:creationId xmlns:a16="http://schemas.microsoft.com/office/drawing/2014/main" id="{127F4F4E-1961-53AD-E168-9423B6BF3FF3}"/>
              </a:ext>
            </a:extLst>
          </p:cNvPr>
          <p:cNvSpPr>
            <a:spLocks noGrp="1"/>
          </p:cNvSpPr>
          <p:nvPr>
            <p:ph type="title"/>
          </p:nvPr>
        </p:nvSpPr>
        <p:spPr>
          <a:xfrm>
            <a:off x="200564" y="316695"/>
            <a:ext cx="8229600" cy="1143000"/>
          </a:xfrm>
        </p:spPr>
        <p:txBody>
          <a:bodyPr/>
          <a:lstStyle/>
          <a:p>
            <a:pPr algn="l"/>
            <a:r>
              <a:rPr lang="nl-NL" dirty="0"/>
              <a:t>4. Aanpak rond RA</a:t>
            </a:r>
          </a:p>
        </p:txBody>
      </p:sp>
    </p:spTree>
    <p:extLst>
      <p:ext uri="{BB962C8B-B14F-4D97-AF65-F5344CB8AC3E}">
        <p14:creationId xmlns:p14="http://schemas.microsoft.com/office/powerpoint/2010/main" val="259811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79E6D-D794-3316-C540-21A1D6FD8A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9DEED3-0FCC-7105-8FAE-6B67E8816B6F}"/>
              </a:ext>
            </a:extLst>
          </p:cNvPr>
          <p:cNvSpPr>
            <a:spLocks noGrp="1"/>
          </p:cNvSpPr>
          <p:nvPr>
            <p:ph type="title"/>
          </p:nvPr>
        </p:nvSpPr>
        <p:spPr/>
        <p:txBody>
          <a:bodyPr>
            <a:normAutofit/>
          </a:bodyPr>
          <a:lstStyle/>
          <a:p>
            <a:pPr algn="l"/>
            <a:r>
              <a:rPr lang="nl-NL" dirty="0">
                <a:latin typeface="Verdana"/>
                <a:ea typeface="Verdana"/>
              </a:rPr>
              <a:t>4. Tijdslijn rond vve/RA</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9336D328-4A8C-D023-A065-91514A30AD13}"/>
              </a:ext>
            </a:extLst>
          </p:cNvPr>
          <p:cNvSpPr>
            <a:spLocks noGrp="1"/>
          </p:cNvSpPr>
          <p:nvPr>
            <p:ph idx="1"/>
          </p:nvPr>
        </p:nvSpPr>
        <p:spPr>
          <a:xfrm>
            <a:off x="242888" y="728662"/>
            <a:ext cx="7472362" cy="5286376"/>
          </a:xfrm>
        </p:spPr>
        <p:txBody>
          <a:bodyPr vert="horz" lIns="91440" tIns="45720" rIns="91440" bIns="45720" rtlCol="0" anchor="t">
            <a:noAutofit/>
          </a:bodyPr>
          <a:lstStyle/>
          <a:p>
            <a:pPr marL="400050" lvl="1" indent="0">
              <a:buNone/>
            </a:pPr>
            <a:endParaRPr lang="nl-NL" sz="2400" i="1" dirty="0"/>
          </a:p>
          <a:p>
            <a:pPr marL="400050" lvl="1" indent="0">
              <a:buNone/>
            </a:pPr>
            <a:r>
              <a:rPr lang="nl-NL" sz="2400" i="1" dirty="0"/>
              <a:t>Tijdlijn: Samen verder ‘stap voor stap’</a:t>
            </a:r>
          </a:p>
          <a:p>
            <a:pPr marL="400050" lvl="1" indent="0">
              <a:buNone/>
            </a:pPr>
            <a:r>
              <a:rPr lang="nl-NL" sz="2400" i="1" dirty="0"/>
              <a:t>(2012, 2018, 2020, 2025?)</a:t>
            </a:r>
          </a:p>
          <a:p>
            <a:pPr marL="0" indent="0">
              <a:buNone/>
            </a:pPr>
            <a:r>
              <a:rPr lang="nl-NL" sz="2400" i="1" dirty="0"/>
              <a:t>Gezamenlijk doel voor ogen (zonder achterstand naar groep 3)</a:t>
            </a:r>
          </a:p>
          <a:p>
            <a:pPr marL="0" indent="0">
              <a:buNone/>
            </a:pPr>
            <a:r>
              <a:rPr lang="nl-NL" sz="2400" i="1" dirty="0"/>
              <a:t>Juiste randvoorwaarden (heldere afspraken)</a:t>
            </a:r>
          </a:p>
          <a:p>
            <a:pPr marL="0" indent="0">
              <a:buNone/>
            </a:pPr>
            <a:r>
              <a:rPr lang="nl-NL" sz="2400" i="1" dirty="0"/>
              <a:t>Subsidie (voldoende om locatie te laten bestaan)</a:t>
            </a:r>
          </a:p>
          <a:p>
            <a:pPr marL="0" indent="0">
              <a:buNone/>
            </a:pPr>
            <a:endParaRPr lang="nl-NL" sz="2400" i="1" dirty="0"/>
          </a:p>
          <a:p>
            <a:pPr marL="0" indent="0">
              <a:buNone/>
            </a:pPr>
            <a:r>
              <a:rPr lang="nl-NL" sz="2400" i="1" dirty="0"/>
              <a:t>Tot stand gekomen in samenwerking met uitvoering: </a:t>
            </a:r>
          </a:p>
          <a:p>
            <a:pPr marL="0" indent="0">
              <a:buNone/>
            </a:pPr>
            <a:r>
              <a:rPr lang="nl-NL" sz="2400" i="1" dirty="0"/>
              <a:t>2012: convenant VVE met update 2018 en 2020</a:t>
            </a:r>
          </a:p>
          <a:p>
            <a:pPr marL="0" indent="0">
              <a:buNone/>
            </a:pPr>
            <a:r>
              <a:rPr lang="nl-NL" sz="2400" i="1" dirty="0"/>
              <a:t>2013: resultaatafspraken VVE  idem</a:t>
            </a:r>
          </a:p>
          <a:p>
            <a:pPr marL="0" indent="0">
              <a:buNone/>
            </a:pPr>
            <a:r>
              <a:rPr lang="nl-NL" sz="2400" i="1" dirty="0"/>
              <a:t>2014: jaarlijkse evaluatie idem</a:t>
            </a:r>
          </a:p>
          <a:p>
            <a:pPr marL="0" indent="0">
              <a:buNone/>
            </a:pPr>
            <a:endParaRPr lang="nl-NL" sz="2400" i="1" dirty="0"/>
          </a:p>
          <a:p>
            <a:pPr marL="0" indent="0">
              <a:buNone/>
            </a:pPr>
            <a:endParaRPr lang="nl-NL" sz="2400" i="1" dirty="0"/>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58344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652C6-C71F-0F5A-F2C3-8EAAA716E29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F310CD-3176-0101-5242-DE541B1E731B}"/>
              </a:ext>
            </a:extLst>
          </p:cNvPr>
          <p:cNvSpPr>
            <a:spLocks noGrp="1"/>
          </p:cNvSpPr>
          <p:nvPr>
            <p:ph type="title"/>
          </p:nvPr>
        </p:nvSpPr>
        <p:spPr/>
        <p:txBody>
          <a:bodyPr>
            <a:normAutofit/>
          </a:bodyPr>
          <a:lstStyle/>
          <a:p>
            <a:pPr algn="l"/>
            <a:r>
              <a:rPr lang="nl-NL" dirty="0">
                <a:latin typeface="Verdana"/>
                <a:ea typeface="Verdana"/>
              </a:rPr>
              <a:t>4. Beleid </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42312E5B-7B23-D9ED-929B-EED8CF825CE4}"/>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400" i="1" dirty="0"/>
              <a:t>Een convenant VVE met alle afspraken rondom VVE ondertekend door alle 16 partners (consultatiebureau, voorschoolse voorzieningen, onderwijs en gemeente).</a:t>
            </a:r>
          </a:p>
          <a:p>
            <a:pPr marL="0" indent="0">
              <a:buNone/>
            </a:pPr>
            <a:endParaRPr lang="nl-NL" sz="2400" i="1" dirty="0"/>
          </a:p>
          <a:p>
            <a:pPr marL="0" indent="0">
              <a:buNone/>
            </a:pPr>
            <a:r>
              <a:rPr lang="nl-NL" sz="2400" i="1" dirty="0"/>
              <a:t>Gemeente Zaltbommel organiseert jaarlijks 2 VVE netwerkbijeenkomsten:</a:t>
            </a:r>
          </a:p>
          <a:p>
            <a:pPr marL="0" indent="0">
              <a:buNone/>
            </a:pPr>
            <a:r>
              <a:rPr lang="nl-NL" sz="2400" i="1" dirty="0"/>
              <a:t>Een instrument om met consultatiebureau, kinderopvang en onderwijs over vve in gesprek te blijven </a:t>
            </a:r>
            <a:r>
              <a:rPr lang="nl-NL" sz="2400" b="1" i="1" dirty="0"/>
              <a:t>en</a:t>
            </a:r>
            <a:r>
              <a:rPr lang="nl-NL" sz="2400" i="1" dirty="0"/>
              <a:t> betrokkenheid te stimuleren </a:t>
            </a:r>
            <a:r>
              <a:rPr lang="nl-NL" sz="2400" b="1" i="1" dirty="0"/>
              <a:t>en </a:t>
            </a:r>
            <a:r>
              <a:rPr lang="nl-NL" sz="2400" i="1" dirty="0"/>
              <a:t>samen in ontwikkeling te blijven </a:t>
            </a:r>
            <a:endParaRPr lang="nl-NL" sz="2400" b="1" i="1" dirty="0"/>
          </a:p>
          <a:p>
            <a:pPr marL="0" indent="0">
              <a:buNone/>
            </a:pPr>
            <a:endParaRPr lang="nl-NL" sz="2400" dirty="0"/>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263392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l"/>
            <a:r>
              <a:rPr lang="nl-NL" sz="4000" dirty="0">
                <a:latin typeface="Verdana" panose="020B0604030504040204" pitchFamily="34" charset="0"/>
                <a:ea typeface="Verdana" panose="020B0604030504040204" pitchFamily="34" charset="0"/>
              </a:rPr>
              <a:t>Programma</a:t>
            </a:r>
            <a:endParaRPr lang="nl-NL" sz="4000" dirty="0">
              <a:solidFill>
                <a:srgbClr val="E60038"/>
              </a:solidFill>
              <a:latin typeface="Verdana" panose="020B0604030504040204" pitchFamily="34" charset="0"/>
              <a:ea typeface="Verdana" panose="020B0604030504040204" pitchFamily="34" charset="0"/>
            </a:endParaRPr>
          </a:p>
        </p:txBody>
      </p:sp>
      <p:sp>
        <p:nvSpPr>
          <p:cNvPr id="3" name="Tijdelijke aanduiding voor inhoud 2"/>
          <p:cNvSpPr>
            <a:spLocks noGrp="1"/>
          </p:cNvSpPr>
          <p:nvPr>
            <p:ph idx="1"/>
          </p:nvPr>
        </p:nvSpPr>
        <p:spPr>
          <a:xfrm>
            <a:off x="457200" y="1412776"/>
            <a:ext cx="8507288" cy="4713387"/>
          </a:xfrm>
        </p:spPr>
        <p:txBody>
          <a:bodyPr vert="horz" lIns="91440" tIns="45720" rIns="91440" bIns="45720" rtlCol="0" anchor="t">
            <a:normAutofit/>
          </a:bodyPr>
          <a:lstStyle/>
          <a:p>
            <a:pPr lvl="0">
              <a:buFont typeface="+mj-lt"/>
              <a:buAutoNum type="arabicPeriod"/>
            </a:pPr>
            <a:r>
              <a:rPr lang="nl-NL" sz="2400" dirty="0">
                <a:latin typeface="Verdana" panose="020B0604030504040204" pitchFamily="34" charset="0"/>
                <a:ea typeface="Calibri" panose="020F0502020204030204" pitchFamily="34" charset="0"/>
                <a:cs typeface="Arial" panose="020B0604020202020204" pitchFamily="34" charset="0"/>
              </a:rPr>
              <a:t>Welkom</a:t>
            </a:r>
          </a:p>
          <a:p>
            <a:pPr lvl="0">
              <a:buFont typeface="+mj-lt"/>
              <a:buAutoNum type="arabicPeriod"/>
            </a:pPr>
            <a:r>
              <a:rPr lang="nl-NL" sz="2400" dirty="0">
                <a:latin typeface="Verdana" panose="020B0604030504040204" pitchFamily="34" charset="0"/>
                <a:ea typeface="Calibri" panose="020F0502020204030204" pitchFamily="34" charset="0"/>
                <a:cs typeface="Arial" panose="020B0604020202020204" pitchFamily="34" charset="0"/>
              </a:rPr>
              <a:t>Introductie Resultaatafspraken (Marco Zuidam) </a:t>
            </a:r>
            <a:endParaRPr lang="nl-NL" sz="2000" dirty="0">
              <a:latin typeface="Verdana" panose="020B0604030504040204" pitchFamily="34" charset="0"/>
              <a:ea typeface="Calibri" panose="020F0502020204030204" pitchFamily="34" charset="0"/>
              <a:cs typeface="Arial" panose="020B0604020202020204" pitchFamily="34" charset="0"/>
            </a:endParaRPr>
          </a:p>
          <a:p>
            <a:pPr lvl="0">
              <a:buFont typeface="+mj-lt"/>
              <a:buAutoNum type="arabicPeriod"/>
            </a:pPr>
            <a:r>
              <a:rPr lang="nl-NL" sz="2400" dirty="0">
                <a:latin typeface="Verdana" panose="020B0604030504040204" pitchFamily="34" charset="0"/>
                <a:ea typeface="Calibri" panose="020F0502020204030204" pitchFamily="34" charset="0"/>
                <a:cs typeface="Arial" panose="020B0604020202020204" pitchFamily="34" charset="0"/>
              </a:rPr>
              <a:t>Voorbeeld 1: Borger Odoorn door Marion Kogelman en Iris Kiers</a:t>
            </a:r>
          </a:p>
          <a:p>
            <a:pPr lvl="0">
              <a:buFont typeface="+mj-lt"/>
              <a:buAutoNum type="arabicPeriod"/>
            </a:pPr>
            <a:r>
              <a:rPr lang="nl-NL" sz="2400" dirty="0">
                <a:latin typeface="Verdana" panose="020B0604030504040204" pitchFamily="34" charset="0"/>
                <a:ea typeface="Calibri" panose="020F0502020204030204" pitchFamily="34" charset="0"/>
                <a:cs typeface="Arial" panose="020B0604020202020204" pitchFamily="34" charset="0"/>
              </a:rPr>
              <a:t>Voorbeeld 2: Zaltbommel door Ingrid Stensen</a:t>
            </a:r>
          </a:p>
          <a:p>
            <a:pPr lvl="0">
              <a:buFont typeface="+mj-lt"/>
              <a:buAutoNum type="arabicPeriod"/>
            </a:pPr>
            <a:r>
              <a:rPr lang="nl-NL" sz="2400" dirty="0">
                <a:latin typeface="Verdana" panose="020B0604030504040204" pitchFamily="34" charset="0"/>
                <a:ea typeface="Calibri" panose="020F0502020204030204" pitchFamily="34" charset="0"/>
                <a:cs typeface="Arial" panose="020B0604020202020204" pitchFamily="34" charset="0"/>
              </a:rPr>
              <a:t>Vragen beantwoorden</a:t>
            </a:r>
          </a:p>
          <a:p>
            <a:pPr marL="0" indent="0">
              <a:buNone/>
            </a:pPr>
            <a:endParaRPr lang="nl-NL" sz="2400" dirty="0">
              <a:latin typeface="Verdana" panose="020B0604030504040204" pitchFamily="34" charset="0"/>
              <a:ea typeface="Calibri" panose="020F0502020204030204" pitchFamily="34" charset="0"/>
              <a:cs typeface="Arial" panose="020B0604020202020204" pitchFamily="34" charset="0"/>
            </a:endParaRPr>
          </a:p>
          <a:p>
            <a:pPr marL="0" lvl="0" indent="0">
              <a:buNone/>
            </a:pPr>
            <a:endParaRPr lang="nl-NL" sz="2400" dirty="0">
              <a:latin typeface="Verdana" panose="020B0604030504040204" pitchFamily="34" charset="0"/>
              <a:ea typeface="Calibri" panose="020F0502020204030204" pitchFamily="34" charset="0"/>
              <a:cs typeface="Arial" panose="020B0604020202020204" pitchFamily="34" charset="0"/>
            </a:endParaRPr>
          </a:p>
          <a:p>
            <a:pPr marL="0" indent="0">
              <a:buNone/>
            </a:pPr>
            <a:endParaRPr lang="nl-NL" sz="2600" dirty="0"/>
          </a:p>
          <a:p>
            <a:pPr marL="514350" indent="-514350">
              <a:buAutoNum type="arabicPeriod"/>
            </a:pPr>
            <a:endParaRPr lang="nl-NL" sz="2200" dirty="0">
              <a:solidFill>
                <a:schemeClr val="tx1"/>
              </a:solidFill>
            </a:endParaRPr>
          </a:p>
        </p:txBody>
      </p:sp>
    </p:spTree>
    <p:extLst>
      <p:ext uri="{BB962C8B-B14F-4D97-AF65-F5344CB8AC3E}">
        <p14:creationId xmlns:p14="http://schemas.microsoft.com/office/powerpoint/2010/main" val="276051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9018F-CC83-3FFB-DCA7-7A08B8DB2B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0D0B36-48D2-33E0-4EA2-07053D4BD433}"/>
              </a:ext>
            </a:extLst>
          </p:cNvPr>
          <p:cNvSpPr>
            <a:spLocks noGrp="1"/>
          </p:cNvSpPr>
          <p:nvPr>
            <p:ph type="title"/>
          </p:nvPr>
        </p:nvSpPr>
        <p:spPr/>
        <p:txBody>
          <a:bodyPr>
            <a:normAutofit fontScale="90000"/>
          </a:bodyPr>
          <a:lstStyle/>
          <a:p>
            <a:pPr algn="l"/>
            <a:r>
              <a:rPr lang="nl-NL" dirty="0">
                <a:latin typeface="Verdana"/>
                <a:ea typeface="Verdana"/>
              </a:rPr>
              <a:t>4. VVE netwerkbijeenkomsten</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98F050A6-5ECB-8FDB-48E8-B6FE5FB6E6D7}"/>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400" dirty="0"/>
              <a:t> </a:t>
            </a:r>
            <a:r>
              <a:rPr lang="nl-NL" sz="2400" b="1" i="1" dirty="0"/>
              <a:t>2012</a:t>
            </a:r>
          </a:p>
          <a:p>
            <a:pPr marL="0" indent="0">
              <a:buNone/>
            </a:pPr>
            <a:r>
              <a:rPr lang="nl-NL" sz="2400" i="1" dirty="0"/>
              <a:t> Laatste ontwikkelingen op het gebied van VVE, ervaringen en kennis en kunde van VVE gerelateerde thema’s, verbinding netwerk (warme contacten)</a:t>
            </a:r>
          </a:p>
          <a:p>
            <a:pPr marL="0" indent="0">
              <a:buNone/>
            </a:pPr>
            <a:endParaRPr lang="nl-NL" sz="2400" b="1" i="1" dirty="0"/>
          </a:p>
          <a:p>
            <a:pPr marL="0" indent="0">
              <a:buNone/>
            </a:pPr>
            <a:r>
              <a:rPr lang="nl-NL" sz="2400" b="1" i="1" dirty="0"/>
              <a:t>2020</a:t>
            </a:r>
          </a:p>
          <a:p>
            <a:pPr marL="0" indent="0">
              <a:buNone/>
            </a:pPr>
            <a:r>
              <a:rPr lang="nl-NL" sz="2400" i="1" dirty="0"/>
              <a:t>In november kwaliteitsgerichte dialoog op basis van jaarlijkse VVE-monitor </a:t>
            </a:r>
          </a:p>
          <a:p>
            <a:pPr marL="0" indent="0">
              <a:buNone/>
            </a:pPr>
            <a:r>
              <a:rPr lang="nl-NL" sz="2400" i="1" dirty="0"/>
              <a:t>In maart VVE-netwerkbijeenkomst in het kader van professionalisering</a:t>
            </a: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2342917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7F801-F1B5-EA15-092B-2340B59C33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5F8CF91-287D-51FA-02A1-1DA519F9FDC0}"/>
              </a:ext>
            </a:extLst>
          </p:cNvPr>
          <p:cNvSpPr>
            <a:spLocks noGrp="1"/>
          </p:cNvSpPr>
          <p:nvPr>
            <p:ph type="title"/>
          </p:nvPr>
        </p:nvSpPr>
        <p:spPr/>
        <p:txBody>
          <a:bodyPr>
            <a:normAutofit/>
          </a:bodyPr>
          <a:lstStyle/>
          <a:p>
            <a:pPr algn="l"/>
            <a:r>
              <a:rPr lang="nl-NL" dirty="0">
                <a:latin typeface="Verdana"/>
                <a:ea typeface="Verdana"/>
              </a:rPr>
              <a:t>4. Resultaatafspraken </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CAA4F624-5315-9D42-E9FD-7D58FC5CC1DF}"/>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400" b="1" dirty="0">
                <a:ea typeface="Calibri"/>
                <a:cs typeface="Calibri"/>
              </a:rPr>
              <a:t>NU (2024)</a:t>
            </a:r>
          </a:p>
          <a:p>
            <a:pPr marL="0" indent="0">
              <a:buNone/>
            </a:pPr>
            <a:r>
              <a:rPr lang="nl-NL" sz="2000" dirty="0">
                <a:latin typeface="Calibri"/>
                <a:cs typeface="Calibri"/>
              </a:rPr>
              <a:t>100% van de VVE-kinderen die met een taalachterstand instromen en minimaal 12 maanden op de locatie hebben gezeten, heeft een inhaalslag gemaakt op ‘Actief taalgebruik en woordenschat en ontluikende geletterdheid’.</a:t>
            </a:r>
          </a:p>
          <a:p>
            <a:pPr marL="800100" lvl="1" indent="-342900">
              <a:buFont typeface="Arial" panose="020B0604020202020204" pitchFamily="34" charset="0"/>
              <a:buChar char="•"/>
            </a:pPr>
            <a:r>
              <a:rPr lang="nl-NL" sz="2000" i="1" dirty="0">
                <a:latin typeface="Calibri"/>
                <a:cs typeface="Calibri"/>
              </a:rPr>
              <a:t>	Invullen: 0-10%, 11-20% …. 91-100%</a:t>
            </a:r>
          </a:p>
          <a:p>
            <a:pPr marL="0" indent="0">
              <a:buNone/>
            </a:pPr>
            <a:endParaRPr lang="nl-NL" sz="2000" dirty="0">
              <a:latin typeface="Calibri"/>
              <a:cs typeface="Calibri"/>
            </a:endParaRPr>
          </a:p>
          <a:p>
            <a:pPr marL="0" indent="0">
              <a:buNone/>
            </a:pPr>
            <a:r>
              <a:rPr lang="nl-NL" sz="2000" dirty="0">
                <a:latin typeface="Calibri"/>
                <a:cs typeface="Calibri"/>
              </a:rPr>
              <a:t>100% van de  </a:t>
            </a:r>
            <a:r>
              <a:rPr lang="nl-NL" sz="2000" dirty="0" err="1">
                <a:latin typeface="Calibri"/>
                <a:cs typeface="Calibri"/>
              </a:rPr>
              <a:t>doelgroepkleuters</a:t>
            </a:r>
            <a:r>
              <a:rPr lang="nl-NL" sz="2000" dirty="0">
                <a:latin typeface="Calibri"/>
                <a:cs typeface="Calibri"/>
              </a:rPr>
              <a:t> die met een taalachterstand instromen en minimaal 12 maanden op de locatie hebben gezeten, heeft een inhaalslag gemaakt op ‘Actief taalgebruik en woordenschat' &amp; 'Beginnende </a:t>
            </a:r>
            <a:r>
              <a:rPr lang="nl-NL" sz="2000" dirty="0" err="1">
                <a:latin typeface="Calibri"/>
                <a:cs typeface="Calibri"/>
              </a:rPr>
              <a:t>gecijferdheid</a:t>
            </a:r>
            <a:r>
              <a:rPr lang="nl-NL" sz="2000" dirty="0">
                <a:latin typeface="Calibri"/>
                <a:cs typeface="Calibri"/>
              </a:rPr>
              <a:t>’.</a:t>
            </a:r>
          </a:p>
          <a:p>
            <a:pPr marL="800100" lvl="1" indent="-342900">
              <a:buFont typeface="Arial" panose="020B0604020202020204" pitchFamily="34" charset="0"/>
              <a:buChar char="•"/>
            </a:pPr>
            <a:r>
              <a:rPr lang="nl-NL" sz="2000" i="1" dirty="0">
                <a:latin typeface="Calibri"/>
                <a:cs typeface="Calibri"/>
              </a:rPr>
              <a:t>	Invullen: 0-10%, 11-20% …. 91-100%</a:t>
            </a:r>
          </a:p>
          <a:p>
            <a:pPr marL="0" indent="0">
              <a:buNone/>
            </a:pPr>
            <a:endParaRPr lang="nl-NL" sz="2400" b="1" dirty="0">
              <a:ea typeface="Calibri"/>
              <a:cs typeface="Calibri"/>
            </a:endParaRPr>
          </a:p>
        </p:txBody>
      </p:sp>
    </p:spTree>
    <p:extLst>
      <p:ext uri="{BB962C8B-B14F-4D97-AF65-F5344CB8AC3E}">
        <p14:creationId xmlns:p14="http://schemas.microsoft.com/office/powerpoint/2010/main" val="2175296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77EC3-47E0-5FF4-5AFD-78E74AC133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8DA173-B3D2-A0FD-944A-33FDBA5B64FA}"/>
              </a:ext>
            </a:extLst>
          </p:cNvPr>
          <p:cNvSpPr>
            <a:spLocks noGrp="1"/>
          </p:cNvSpPr>
          <p:nvPr>
            <p:ph type="title"/>
          </p:nvPr>
        </p:nvSpPr>
        <p:spPr/>
        <p:txBody>
          <a:bodyPr>
            <a:normAutofit/>
          </a:bodyPr>
          <a:lstStyle/>
          <a:p>
            <a:pPr algn="l"/>
            <a:r>
              <a:rPr lang="nl-NL" dirty="0">
                <a:latin typeface="Verdana"/>
                <a:ea typeface="Verdana"/>
              </a:rPr>
              <a:t>4. Terugblik RA </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3E59ED51-ACAE-C649-0117-F60707D52F42}"/>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400" b="1" dirty="0">
                <a:ea typeface="Calibri"/>
                <a:cs typeface="Calibri"/>
              </a:rPr>
              <a:t>TOEN (2013)</a:t>
            </a:r>
          </a:p>
          <a:p>
            <a:pPr marL="400050" lvl="1" indent="0">
              <a:buNone/>
            </a:pPr>
            <a:r>
              <a:rPr lang="nl-NL" sz="2000" i="1" dirty="0"/>
              <a:t>KIJK</a:t>
            </a:r>
          </a:p>
          <a:p>
            <a:pPr marL="400050" lvl="1" indent="0">
              <a:buNone/>
            </a:pPr>
            <a:r>
              <a:rPr lang="nl-NL" sz="2000" i="1" dirty="0"/>
              <a:t>Minimaal 75% van de </a:t>
            </a:r>
            <a:r>
              <a:rPr lang="nl-NL" sz="2000" i="1" dirty="0" err="1"/>
              <a:t>doelgroep-kinderen</a:t>
            </a:r>
            <a:r>
              <a:rPr lang="nl-NL" sz="2000" i="1" dirty="0"/>
              <a:t> maakt vanaf het begin van de voorschoolse periode tot eind groep 2 minimaal een </a:t>
            </a:r>
            <a:r>
              <a:rPr lang="nl-NL" sz="2000" i="1" dirty="0" err="1"/>
              <a:t>leeftijdsadequate</a:t>
            </a:r>
            <a:r>
              <a:rPr lang="nl-NL" sz="2000" i="1" dirty="0"/>
              <a:t> groei door op alle ontwikkelingslijnen</a:t>
            </a:r>
          </a:p>
          <a:p>
            <a:pPr marL="0" indent="0">
              <a:buNone/>
            </a:pPr>
            <a:endParaRPr lang="nl-NL" sz="1800" b="1" dirty="0">
              <a:latin typeface="Arial" panose="020B0604020202020204" pitchFamily="34" charset="0"/>
              <a:ea typeface="Calibri"/>
              <a:cs typeface="Calibri"/>
            </a:endParaRPr>
          </a:p>
          <a:p>
            <a:pPr marL="400050" lvl="1" indent="0">
              <a:buNone/>
            </a:pPr>
            <a:r>
              <a:rPr lang="nl-NL" sz="2000" i="1" dirty="0"/>
              <a:t>CITO</a:t>
            </a:r>
          </a:p>
          <a:p>
            <a:pPr marL="400050" lvl="1" indent="0">
              <a:buNone/>
            </a:pPr>
            <a:r>
              <a:rPr lang="nl-NL" sz="2000" i="1" dirty="0"/>
              <a:t>75% van de VVE doelgroep kinderen hebben een vaardigheidsgroei bereikt op de eind toets taal voor kleuters in groep 2 die overeen komt met de norm in het Cito LVS systeem. We kijken dan naar groei M1 tot E2</a:t>
            </a:r>
          </a:p>
        </p:txBody>
      </p:sp>
    </p:spTree>
    <p:extLst>
      <p:ext uri="{BB962C8B-B14F-4D97-AF65-F5344CB8AC3E}">
        <p14:creationId xmlns:p14="http://schemas.microsoft.com/office/powerpoint/2010/main" val="3797494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239E2-E53E-9131-4E44-C2B2CE4F62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273F3D-365E-56D9-4F5E-B1539E9E0C5D}"/>
              </a:ext>
            </a:extLst>
          </p:cNvPr>
          <p:cNvSpPr>
            <a:spLocks noGrp="1"/>
          </p:cNvSpPr>
          <p:nvPr>
            <p:ph type="title"/>
          </p:nvPr>
        </p:nvSpPr>
        <p:spPr>
          <a:xfrm>
            <a:off x="457200" y="274638"/>
            <a:ext cx="8229600" cy="678085"/>
          </a:xfrm>
        </p:spPr>
        <p:txBody>
          <a:bodyPr>
            <a:normAutofit fontScale="90000"/>
          </a:bodyPr>
          <a:lstStyle/>
          <a:p>
            <a:pPr algn="l"/>
            <a:r>
              <a:rPr lang="nl-NL" dirty="0">
                <a:latin typeface="Verdana"/>
                <a:ea typeface="Verdana"/>
              </a:rPr>
              <a:t>4. Opbrengsten in beeld</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20991534-8777-E575-C8BA-30679E52128A}"/>
              </a:ext>
            </a:extLst>
          </p:cNvPr>
          <p:cNvSpPr>
            <a:spLocks noGrp="1"/>
          </p:cNvSpPr>
          <p:nvPr>
            <p:ph idx="1"/>
          </p:nvPr>
        </p:nvSpPr>
        <p:spPr>
          <a:xfrm>
            <a:off x="395536" y="1417638"/>
            <a:ext cx="8477002" cy="4487639"/>
          </a:xfrm>
        </p:spPr>
        <p:txBody>
          <a:bodyPr vert="horz" lIns="91440" tIns="45720" rIns="91440" bIns="45720" rtlCol="0" anchor="t">
            <a:noAutofit/>
          </a:bodyPr>
          <a:lstStyle/>
          <a:p>
            <a:pPr marL="0" indent="0">
              <a:buNone/>
            </a:pPr>
            <a:r>
              <a:rPr lang="nl-NL" sz="2400" b="1" dirty="0"/>
              <a:t>Monitor resultaatafspraken VVE</a:t>
            </a:r>
          </a:p>
          <a:p>
            <a:pPr marL="857250" lvl="1" indent="-457200">
              <a:buFont typeface="Wingdings" panose="05000000000000000000" pitchFamily="2" charset="2"/>
              <a:buChar char="Ø"/>
            </a:pPr>
            <a:r>
              <a:rPr lang="nl-NL" i="1" dirty="0"/>
              <a:t>Resultaten VVE (digitale vragenlijst; op basis eigen observatiesysteem; subjectief)</a:t>
            </a:r>
          </a:p>
          <a:p>
            <a:pPr marL="857250" lvl="1" indent="-457200">
              <a:buFont typeface="Wingdings" panose="05000000000000000000" pitchFamily="2" charset="2"/>
              <a:buChar char="Ø"/>
            </a:pPr>
            <a:r>
              <a:rPr lang="nl-NL" i="1" dirty="0"/>
              <a:t>Class observaties (observaties door getrainde professional; objectief)</a:t>
            </a:r>
          </a:p>
          <a:p>
            <a:pPr marL="857250" lvl="1" indent="-457200">
              <a:buFont typeface="Wingdings" panose="05000000000000000000" pitchFamily="2" charset="2"/>
              <a:buChar char="Ø"/>
            </a:pPr>
            <a:r>
              <a:rPr lang="nl-NL" i="1" dirty="0"/>
              <a:t>Educatieve kwaliteit (focus; landelijk onderzoek en lokale monitor hebben ons geleerd dat hier de grootste ‘ontwikkelwinst</a:t>
            </a:r>
            <a:r>
              <a:rPr lang="nl-NL" sz="3200" i="1" dirty="0"/>
              <a:t>’ is te behalen)</a:t>
            </a:r>
          </a:p>
          <a:p>
            <a:pPr marL="400050" lvl="1" indent="0">
              <a:buNone/>
            </a:pPr>
            <a:endParaRPr lang="nl-NL" sz="3200" i="1" dirty="0"/>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4220186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4E934-9A89-FF96-1254-5FAC888C19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2C9723-25D1-E0F4-C4BE-40E4D86802F1}"/>
              </a:ext>
            </a:extLst>
          </p:cNvPr>
          <p:cNvSpPr>
            <a:spLocks noGrp="1"/>
          </p:cNvSpPr>
          <p:nvPr>
            <p:ph type="title"/>
          </p:nvPr>
        </p:nvSpPr>
        <p:spPr/>
        <p:txBody>
          <a:bodyPr>
            <a:normAutofit fontScale="90000"/>
          </a:bodyPr>
          <a:lstStyle/>
          <a:p>
            <a:pPr algn="l"/>
            <a:r>
              <a:rPr lang="nl-NL" dirty="0">
                <a:latin typeface="Verdana"/>
                <a:ea typeface="Verdana"/>
              </a:rPr>
              <a:t>4. Opbrengst zelfbeoordeling</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2FB920C0-9C9E-FF50-0B5B-9AFEE947EADF}"/>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endParaRPr lang="nl-NL" sz="2400" b="1" dirty="0"/>
          </a:p>
          <a:p>
            <a:pPr marL="0" indent="0">
              <a:buNone/>
            </a:pPr>
            <a:endParaRPr lang="nl-NL" sz="2400" dirty="0"/>
          </a:p>
          <a:p>
            <a:pPr marL="0" indent="0">
              <a:buNone/>
            </a:pPr>
            <a:r>
              <a:rPr lang="nl-NL" sz="2400" dirty="0"/>
              <a:t>73% van de </a:t>
            </a:r>
            <a:r>
              <a:rPr lang="nl-NL" sz="2400" dirty="0" err="1"/>
              <a:t>doelgroeppeuters</a:t>
            </a:r>
            <a:r>
              <a:rPr lang="nl-NL" sz="2400" dirty="0"/>
              <a:t> maakte een inhaalslag op ‘Actief taalgebruik en woordenschat’ in het schooljaar 2023-2024.</a:t>
            </a: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marL="0" indent="0">
              <a:buNone/>
            </a:pPr>
            <a:r>
              <a:rPr lang="nl-NL" sz="2400" dirty="0"/>
              <a:t>66% van de </a:t>
            </a:r>
            <a:r>
              <a:rPr lang="nl-NL" sz="2400" dirty="0" err="1"/>
              <a:t>doelgroepkleuters</a:t>
            </a:r>
            <a:r>
              <a:rPr lang="nl-NL" sz="2400" dirty="0"/>
              <a:t> maakte een inhaalslag op ‘Actief taalgebruik en woordenschat en 63% op ‘Beginnende </a:t>
            </a:r>
            <a:r>
              <a:rPr lang="nl-NL" sz="2400" dirty="0" err="1"/>
              <a:t>gecijferdheid</a:t>
            </a:r>
            <a:r>
              <a:rPr lang="nl-NL" sz="2400" dirty="0"/>
              <a:t>’ in het schooljaar 2023-2024</a:t>
            </a:r>
            <a:endParaRPr lang="nl-NL" sz="2400" dirty="0">
              <a:cs typeface="Calibri"/>
            </a:endParaRPr>
          </a:p>
          <a:p>
            <a:pPr marL="0" indent="0">
              <a:buNone/>
            </a:pPr>
            <a:endParaRPr lang="nl-NL" sz="1800" dirty="0">
              <a:ea typeface="Calibri"/>
              <a:cs typeface="Calibri"/>
            </a:endParaRPr>
          </a:p>
          <a:p>
            <a:pPr marL="0" indent="0">
              <a:buNone/>
            </a:pPr>
            <a:r>
              <a:rPr lang="nl-NL" sz="1800" i="1" dirty="0"/>
              <a:t>(digitale vragenlijst </a:t>
            </a:r>
            <a:r>
              <a:rPr lang="nl-NL" sz="1800" i="1" dirty="0" err="1"/>
              <a:t>obv</a:t>
            </a:r>
            <a:r>
              <a:rPr lang="nl-NL" sz="1800" i="1" dirty="0"/>
              <a:t> eigen observatiesysteem)</a:t>
            </a:r>
          </a:p>
          <a:p>
            <a:pPr marL="0" indent="0">
              <a:buNone/>
            </a:pPr>
            <a:endParaRPr lang="nl-NL" sz="1800" dirty="0">
              <a:ea typeface="Calibri"/>
              <a:cs typeface="Calibri"/>
            </a:endParaRPr>
          </a:p>
        </p:txBody>
      </p:sp>
    </p:spTree>
    <p:extLst>
      <p:ext uri="{BB962C8B-B14F-4D97-AF65-F5344CB8AC3E}">
        <p14:creationId xmlns:p14="http://schemas.microsoft.com/office/powerpoint/2010/main" val="502208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9147B-B9AB-D2AC-58C0-4A8CFF7EB3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9991165-E8DA-0668-C103-77E0CEAE448C}"/>
              </a:ext>
            </a:extLst>
          </p:cNvPr>
          <p:cNvSpPr>
            <a:spLocks noGrp="1"/>
          </p:cNvSpPr>
          <p:nvPr>
            <p:ph type="title"/>
          </p:nvPr>
        </p:nvSpPr>
        <p:spPr/>
        <p:txBody>
          <a:bodyPr>
            <a:normAutofit/>
          </a:bodyPr>
          <a:lstStyle/>
          <a:p>
            <a:pPr algn="l"/>
            <a:r>
              <a:rPr lang="nl-NL" dirty="0">
                <a:latin typeface="Verdana"/>
                <a:ea typeface="Verdana"/>
              </a:rPr>
              <a:t>4. CLASS 2022-2024</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ED7A3FB4-95C0-6764-EAA8-209E33F4A747}"/>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800" i="1" dirty="0"/>
              <a:t>Op het gebied van </a:t>
            </a:r>
            <a:r>
              <a:rPr lang="nl-NL" sz="2800" b="1" i="1" dirty="0"/>
              <a:t>emotionele ondersteuning </a:t>
            </a:r>
            <a:r>
              <a:rPr lang="nl-NL" sz="2800" i="1" dirty="0"/>
              <a:t>scoren de voorscholen en de scholen over de metingen heen stabiel hoog.</a:t>
            </a:r>
          </a:p>
          <a:p>
            <a:pPr marL="0" indent="0">
              <a:buNone/>
            </a:pPr>
            <a:endParaRPr lang="nl-NL" sz="2800" i="1" dirty="0"/>
          </a:p>
          <a:p>
            <a:pPr marL="0" indent="0">
              <a:buNone/>
            </a:pPr>
            <a:r>
              <a:rPr lang="nl-NL" sz="2800" i="1" dirty="0"/>
              <a:t>Voor het domein </a:t>
            </a:r>
            <a:r>
              <a:rPr lang="nl-NL" sz="2800" b="1" i="1" dirty="0"/>
              <a:t>groepsorganisatie</a:t>
            </a:r>
            <a:r>
              <a:rPr lang="nl-NL" sz="2800" i="1" dirty="0"/>
              <a:t> geldt dat de kleutergroepen hier ook vrij stabiel blijven scoren, namelijk midden-hoog. </a:t>
            </a:r>
          </a:p>
          <a:p>
            <a:pPr marL="0" indent="0">
              <a:buNone/>
            </a:pPr>
            <a:endParaRPr lang="nl-NL" sz="2400" dirty="0">
              <a:ea typeface="Calibri"/>
              <a:cs typeface="Calibri"/>
            </a:endParaRPr>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r>
              <a:rPr lang="nl-NL" sz="1800" i="1" dirty="0"/>
              <a:t>(CLASS observaties)</a:t>
            </a:r>
          </a:p>
          <a:p>
            <a:pPr marL="0" indent="0">
              <a:buNone/>
            </a:pPr>
            <a:endParaRPr lang="nl-NL" sz="1800" dirty="0">
              <a:ea typeface="Calibri"/>
              <a:cs typeface="Calibri"/>
            </a:endParaRPr>
          </a:p>
        </p:txBody>
      </p:sp>
    </p:spTree>
    <p:extLst>
      <p:ext uri="{BB962C8B-B14F-4D97-AF65-F5344CB8AC3E}">
        <p14:creationId xmlns:p14="http://schemas.microsoft.com/office/powerpoint/2010/main" val="3106040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2F444-AFAD-FE61-0A8D-F95B3D9B15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9F78DA-051E-6A56-C1F4-EFB743BA6EBE}"/>
              </a:ext>
            </a:extLst>
          </p:cNvPr>
          <p:cNvSpPr>
            <a:spLocks noGrp="1"/>
          </p:cNvSpPr>
          <p:nvPr>
            <p:ph type="title"/>
          </p:nvPr>
        </p:nvSpPr>
        <p:spPr/>
        <p:txBody>
          <a:bodyPr>
            <a:normAutofit/>
          </a:bodyPr>
          <a:lstStyle/>
          <a:p>
            <a:pPr algn="l"/>
            <a:r>
              <a:rPr lang="nl-NL" dirty="0">
                <a:latin typeface="Verdana"/>
                <a:ea typeface="Verdana"/>
              </a:rPr>
              <a:t>4. CLASS 2022-2024 (2)</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5F9DC000-7F38-9899-E460-C89EF672D537}"/>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800" i="1" dirty="0"/>
              <a:t>De grootste verandering is te zien in de </a:t>
            </a:r>
            <a:r>
              <a:rPr lang="nl-NL" sz="2800" b="1" i="1" dirty="0"/>
              <a:t>educatieve ondersteuning</a:t>
            </a:r>
            <a:r>
              <a:rPr lang="nl-NL" sz="2800" i="1" dirty="0"/>
              <a:t>. Zowel voor de voorscholen als voor de scholen geldt dat ze hier de afgelopen jaren in zijn gegroeid. Ze scoren  nu ‘midden’ en daarmee iets hoger dan het landelijke gemiddelde. </a:t>
            </a:r>
          </a:p>
          <a:p>
            <a:pPr marL="0" indent="0">
              <a:buNone/>
            </a:pPr>
            <a:endParaRPr lang="nl-NL" sz="2400" dirty="0">
              <a:ea typeface="Calibri"/>
              <a:cs typeface="Calibri"/>
            </a:endParaRPr>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endParaRPr lang="nl-NL" sz="1800" i="1" dirty="0"/>
          </a:p>
          <a:p>
            <a:pPr marL="0" indent="0">
              <a:buNone/>
            </a:pPr>
            <a:r>
              <a:rPr lang="nl-NL" sz="1800" i="1" dirty="0"/>
              <a:t>(CLASS observaties)</a:t>
            </a:r>
          </a:p>
          <a:p>
            <a:pPr marL="0" indent="0">
              <a:buNone/>
            </a:pPr>
            <a:endParaRPr lang="nl-NL" sz="1800" dirty="0">
              <a:ea typeface="Calibri"/>
              <a:cs typeface="Calibri"/>
            </a:endParaRPr>
          </a:p>
        </p:txBody>
      </p:sp>
    </p:spTree>
    <p:extLst>
      <p:ext uri="{BB962C8B-B14F-4D97-AF65-F5344CB8AC3E}">
        <p14:creationId xmlns:p14="http://schemas.microsoft.com/office/powerpoint/2010/main" val="3638000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42BF5-FC52-3135-C76A-D4B05F767C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E5EB54-219E-65EF-78FD-927D807461E6}"/>
              </a:ext>
            </a:extLst>
          </p:cNvPr>
          <p:cNvSpPr>
            <a:spLocks noGrp="1"/>
          </p:cNvSpPr>
          <p:nvPr>
            <p:ph type="title"/>
          </p:nvPr>
        </p:nvSpPr>
        <p:spPr/>
        <p:txBody>
          <a:bodyPr>
            <a:normAutofit/>
          </a:bodyPr>
          <a:lstStyle/>
          <a:p>
            <a:pPr algn="l"/>
            <a:r>
              <a:rPr lang="nl-NL" dirty="0">
                <a:latin typeface="Verdana"/>
                <a:ea typeface="Verdana"/>
              </a:rPr>
              <a:t>4. Toekomst</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B17CCD95-9221-580F-0C8A-E436B0BC36C5}"/>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000" dirty="0">
                <a:solidFill>
                  <a:srgbClr val="000000"/>
                </a:solidFill>
                <a:ea typeface="Calibri"/>
                <a:cs typeface="Calibri"/>
              </a:rPr>
              <a:t>Zijn we klaar in Zaltbommel?</a:t>
            </a:r>
          </a:p>
          <a:p>
            <a:pPr marL="0" indent="0">
              <a:buNone/>
            </a:pPr>
            <a:r>
              <a:rPr lang="nl-NL" sz="2000" dirty="0">
                <a:solidFill>
                  <a:srgbClr val="000000"/>
                </a:solidFill>
                <a:ea typeface="Calibri"/>
                <a:cs typeface="Calibri"/>
              </a:rPr>
              <a:t>Zeker niet!</a:t>
            </a:r>
          </a:p>
          <a:p>
            <a:pPr marL="0" indent="0">
              <a:buNone/>
            </a:pPr>
            <a:r>
              <a:rPr lang="nl-NL" sz="2000" dirty="0">
                <a:solidFill>
                  <a:srgbClr val="000000"/>
                </a:solidFill>
                <a:ea typeface="Calibri"/>
                <a:cs typeface="Calibri"/>
              </a:rPr>
              <a:t>We zijn wel toe aan weer een nieuwe stap. </a:t>
            </a:r>
          </a:p>
          <a:p>
            <a:pPr marL="0" indent="0">
              <a:buNone/>
            </a:pPr>
            <a:endParaRPr lang="nl-NL" sz="2000" dirty="0">
              <a:solidFill>
                <a:srgbClr val="000000"/>
              </a:solidFill>
              <a:ea typeface="Calibri"/>
              <a:cs typeface="Calibri"/>
            </a:endParaRPr>
          </a:p>
          <a:p>
            <a:pPr marL="0" indent="0">
              <a:buNone/>
            </a:pPr>
            <a:r>
              <a:rPr lang="nl-NL" sz="2000" dirty="0">
                <a:solidFill>
                  <a:srgbClr val="000000"/>
                </a:solidFill>
                <a:ea typeface="Calibri"/>
                <a:cs typeface="Calibri"/>
              </a:rPr>
              <a:t>De VVE monitor levert een schat aan informatie en een heldere focus voor verbetering</a:t>
            </a:r>
          </a:p>
          <a:p>
            <a:pPr marL="0" indent="0">
              <a:buNone/>
            </a:pPr>
            <a:endParaRPr lang="nl-NL" sz="2000" dirty="0">
              <a:solidFill>
                <a:srgbClr val="000000"/>
              </a:solidFill>
              <a:ea typeface="Calibri"/>
              <a:cs typeface="Calibri"/>
            </a:endParaRPr>
          </a:p>
          <a:p>
            <a:pPr>
              <a:buFont typeface="Wingdings" panose="05000000000000000000" pitchFamily="2" charset="2"/>
              <a:buChar char="Ø"/>
            </a:pPr>
            <a:r>
              <a:rPr lang="nl-NL" sz="2000" dirty="0">
                <a:solidFill>
                  <a:srgbClr val="000000"/>
                </a:solidFill>
                <a:ea typeface="Calibri"/>
                <a:cs typeface="Calibri"/>
              </a:rPr>
              <a:t>Concrete aandachtspunten om educatieve kwaliteit verder te verbeteren</a:t>
            </a:r>
          </a:p>
          <a:p>
            <a:pPr marL="457200" lvl="1" indent="0">
              <a:buNone/>
            </a:pPr>
            <a:r>
              <a:rPr lang="nl-NL" sz="1600" dirty="0">
                <a:solidFill>
                  <a:srgbClr val="000000"/>
                </a:solidFill>
                <a:cs typeface="Calibri"/>
              </a:rPr>
              <a:t>Bijvoorbeeld het geven van specifieke feedback</a:t>
            </a:r>
          </a:p>
          <a:p>
            <a:pPr>
              <a:buFont typeface="Wingdings" panose="05000000000000000000" pitchFamily="2" charset="2"/>
              <a:buChar char="Ø"/>
            </a:pPr>
            <a:r>
              <a:rPr lang="nl-NL" sz="2000" dirty="0">
                <a:solidFill>
                  <a:srgbClr val="000000"/>
                </a:solidFill>
                <a:ea typeface="Calibri"/>
                <a:cs typeface="Calibri"/>
              </a:rPr>
              <a:t>Verder inzetten op daadwerkelijk bevorderen van ouders om thuis taalontwikkeling te stimuleren</a:t>
            </a:r>
          </a:p>
          <a:p>
            <a:pPr marL="457200" lvl="1" indent="0">
              <a:buNone/>
            </a:pPr>
            <a:r>
              <a:rPr lang="nl-NL" sz="1600" dirty="0">
                <a:solidFill>
                  <a:srgbClr val="000000"/>
                </a:solidFill>
                <a:ea typeface="Calibri"/>
                <a:cs typeface="Calibri"/>
              </a:rPr>
              <a:t> Bijvoorbeeld inzetten van effectief bewezen programma’s voor thuis taal stimulering</a:t>
            </a:r>
          </a:p>
          <a:p>
            <a:pPr marL="0" indent="0">
              <a:buNone/>
            </a:pPr>
            <a:endParaRPr lang="nl-NL" sz="2000" dirty="0">
              <a:solidFill>
                <a:srgbClr val="000000"/>
              </a:solidFill>
              <a:ea typeface="Calibri"/>
              <a:cs typeface="Calibri"/>
            </a:endParaRPr>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60698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5EF2-5785-52A6-2061-50C2F3AE20E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1D718A-5AF6-C9E6-584D-00B9D65AC44F}"/>
              </a:ext>
            </a:extLst>
          </p:cNvPr>
          <p:cNvSpPr>
            <a:spLocks noGrp="1"/>
          </p:cNvSpPr>
          <p:nvPr>
            <p:ph type="title"/>
          </p:nvPr>
        </p:nvSpPr>
        <p:spPr/>
        <p:txBody>
          <a:bodyPr>
            <a:normAutofit/>
          </a:bodyPr>
          <a:lstStyle/>
          <a:p>
            <a:pPr algn="l"/>
            <a:r>
              <a:rPr lang="nl-NL" dirty="0">
                <a:latin typeface="Verdana"/>
                <a:ea typeface="Verdana"/>
              </a:rPr>
              <a:t>4. Toekomst (2)</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A1808325-B052-5FDF-A561-B86DD036E506}"/>
              </a:ext>
            </a:extLst>
          </p:cNvPr>
          <p:cNvSpPr>
            <a:spLocks noGrp="1"/>
          </p:cNvSpPr>
          <p:nvPr>
            <p:ph idx="1"/>
          </p:nvPr>
        </p:nvSpPr>
        <p:spPr>
          <a:xfrm>
            <a:off x="485775" y="1185180"/>
            <a:ext cx="8229600" cy="4487639"/>
          </a:xfrm>
        </p:spPr>
        <p:txBody>
          <a:bodyPr vert="horz" lIns="9144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Nieuwe stap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a:p>
            <a:pPr marL="0" indent="0">
              <a:spcBef>
                <a:spcPts val="0"/>
              </a:spcBef>
              <a:buNone/>
              <a:defRPr/>
            </a:pPr>
            <a:r>
              <a:rPr lang="nl-NL" sz="2400" dirty="0"/>
              <a:t>We voeren een nieuwe subsidieregeling in en gebruiken nu ook De Peutermonitor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Samen met pedagogisch beleidsmedewerkers nieuw achterstandenbeleid ontwikkelen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4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De cirkel is rond: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t>helder gemeenschappelijk doel (missie), we doen het SAMEN (lokale netwerkvorming) en </a:t>
            </a:r>
            <a:r>
              <a:rPr lang="nl-NL" sz="2400" dirty="0" err="1"/>
              <a:t>outreachend</a:t>
            </a:r>
            <a:r>
              <a:rPr lang="nl-NL" sz="2400" dirty="0"/>
              <a:t> naar ouders, aandacht voor diversiteit.</a:t>
            </a:r>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1399455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C16BB-37F5-45AF-AC29-10BDB0C3D062}"/>
              </a:ext>
            </a:extLst>
          </p:cNvPr>
          <p:cNvSpPr>
            <a:spLocks noGrp="1"/>
          </p:cNvSpPr>
          <p:nvPr>
            <p:ph type="title"/>
          </p:nvPr>
        </p:nvSpPr>
        <p:spPr/>
        <p:txBody>
          <a:bodyPr>
            <a:normAutofit/>
          </a:bodyPr>
          <a:lstStyle/>
          <a:p>
            <a:pPr algn="l"/>
            <a:r>
              <a:rPr lang="nl-NL" dirty="0">
                <a:latin typeface="Verdana"/>
                <a:ea typeface="Verdana"/>
              </a:rPr>
              <a:t>1. Welkom</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01E3BAC1-3C88-4880-831B-8ED51086C0F5}"/>
              </a:ext>
            </a:extLst>
          </p:cNvPr>
          <p:cNvSpPr>
            <a:spLocks noGrp="1"/>
          </p:cNvSpPr>
          <p:nvPr>
            <p:ph idx="1"/>
          </p:nvPr>
        </p:nvSpPr>
        <p:spPr>
          <a:xfrm>
            <a:off x="457200" y="1417638"/>
            <a:ext cx="8229600" cy="4487639"/>
          </a:xfrm>
        </p:spPr>
        <p:txBody>
          <a:bodyPr vert="horz" lIns="91440" tIns="45720" rIns="91440" bIns="45720" rtlCol="0" anchor="t">
            <a:noAutofit/>
          </a:bodyPr>
          <a:lstStyle/>
          <a:p>
            <a:pPr marL="0" indent="0">
              <a:buNone/>
            </a:pPr>
            <a:r>
              <a:rPr lang="nl-NL" sz="2800" dirty="0">
                <a:cs typeface="Calibri"/>
              </a:rPr>
              <a:t>Ondersteuningstraject GOAB/VVE: voor ambtenaren en </a:t>
            </a:r>
            <a:r>
              <a:rPr lang="nl-NL" sz="2800" dirty="0" err="1">
                <a:cs typeface="Calibri"/>
              </a:rPr>
              <a:t>ve</a:t>
            </a:r>
            <a:r>
              <a:rPr lang="nl-NL" sz="2800" dirty="0">
                <a:cs typeface="Calibri"/>
              </a:rPr>
              <a:t>-aanbieders</a:t>
            </a:r>
            <a:endParaRPr lang="nl-NL" sz="2800" dirty="0">
              <a:solidFill>
                <a:srgbClr val="6CB7CB"/>
              </a:solidFill>
              <a:cs typeface="Calibri"/>
            </a:endParaRPr>
          </a:p>
          <a:p>
            <a:pPr>
              <a:buFont typeface="Symbol" panose="05050102010706020507" pitchFamily="18" charset="2"/>
              <a:buChar char="-"/>
            </a:pPr>
            <a:r>
              <a:rPr lang="nl-NL" sz="2800" dirty="0">
                <a:solidFill>
                  <a:schemeClr val="tx1"/>
                </a:solidFill>
              </a:rPr>
              <a:t>Kenniskringen: 3x per jaar</a:t>
            </a:r>
            <a:endParaRPr lang="nl-NL" sz="2800" dirty="0">
              <a:solidFill>
                <a:schemeClr val="tx1"/>
              </a:solidFill>
              <a:cs typeface="Calibri"/>
            </a:endParaRPr>
          </a:p>
          <a:p>
            <a:pPr>
              <a:buFont typeface="Symbol" panose="05050102010706020507" pitchFamily="18" charset="2"/>
              <a:buChar char="-"/>
            </a:pPr>
            <a:r>
              <a:rPr lang="nl-NL" sz="2800" dirty="0">
                <a:hlinkClick r:id="rId3"/>
              </a:rPr>
              <a:t>www.goab.eu</a:t>
            </a:r>
            <a:endParaRPr lang="nl-NL" sz="2800" dirty="0">
              <a:solidFill>
                <a:schemeClr val="tx1"/>
              </a:solidFill>
            </a:endParaRPr>
          </a:p>
          <a:p>
            <a:pPr>
              <a:buFont typeface="Symbol" panose="05050102010706020507" pitchFamily="18" charset="2"/>
              <a:buChar char="-"/>
            </a:pPr>
            <a:r>
              <a:rPr lang="nl-NL" sz="2800" dirty="0">
                <a:solidFill>
                  <a:schemeClr val="tx1"/>
                </a:solidFill>
              </a:rPr>
              <a:t>Diverse producten en themabijeenkomsten/</a:t>
            </a:r>
            <a:r>
              <a:rPr lang="nl-NL" sz="2800" dirty="0" err="1">
                <a:solidFill>
                  <a:schemeClr val="tx1"/>
                </a:solidFill>
              </a:rPr>
              <a:t>webinars</a:t>
            </a:r>
            <a:endParaRPr lang="nl-NL" sz="2800" dirty="0">
              <a:solidFill>
                <a:schemeClr val="tx1"/>
              </a:solidFill>
            </a:endParaRPr>
          </a:p>
          <a:p>
            <a:pPr>
              <a:buFont typeface="Symbol" panose="05050102010706020507" pitchFamily="18" charset="2"/>
              <a:buChar char="-"/>
            </a:pPr>
            <a:endParaRPr lang="nl-NL" sz="2800" dirty="0"/>
          </a:p>
          <a:p>
            <a:pPr marL="0" indent="0">
              <a:buNone/>
            </a:pPr>
            <a:r>
              <a:rPr lang="nl-NL" sz="2800" dirty="0">
                <a:solidFill>
                  <a:schemeClr val="tx1"/>
                </a:solidFill>
              </a:rPr>
              <a:t>Vandaag </a:t>
            </a:r>
            <a:r>
              <a:rPr lang="nl-NL" sz="2800" dirty="0" err="1">
                <a:solidFill>
                  <a:schemeClr val="tx1"/>
                </a:solidFill>
              </a:rPr>
              <a:t>webinar</a:t>
            </a:r>
            <a:r>
              <a:rPr lang="nl-NL" sz="2800" dirty="0">
                <a:solidFill>
                  <a:schemeClr val="tx1"/>
                </a:solidFill>
              </a:rPr>
              <a:t> Resultaatafspraken vve</a:t>
            </a:r>
          </a:p>
          <a:p>
            <a:pPr marL="0" indent="0">
              <a:buNone/>
            </a:pPr>
            <a:r>
              <a:rPr lang="nl-NL" sz="2800" dirty="0"/>
              <a:t>Geen opname, wel verslag op Kennisbank</a:t>
            </a:r>
          </a:p>
          <a:p>
            <a:pPr marL="0" indent="0">
              <a:buNone/>
            </a:pPr>
            <a:r>
              <a:rPr lang="nl-NL" sz="2800" dirty="0">
                <a:solidFill>
                  <a:schemeClr val="tx1"/>
                </a:solidFill>
              </a:rPr>
              <a:t>Vragen via chat</a:t>
            </a:r>
          </a:p>
          <a:p>
            <a:pPr marL="914400" lvl="2" indent="0">
              <a:buNone/>
            </a:pPr>
            <a:endParaRPr lang="nl-NL" sz="2000" dirty="0">
              <a:solidFill>
                <a:schemeClr val="tx1"/>
              </a:solidFill>
            </a:endParaRPr>
          </a:p>
          <a:p>
            <a:pPr marL="0" indent="0">
              <a:buNone/>
            </a:pPr>
            <a:endParaRPr lang="nl-NL" sz="2600" dirty="0">
              <a:solidFill>
                <a:schemeClr val="tx1"/>
              </a:solidFill>
            </a:endParaRPr>
          </a:p>
          <a:p>
            <a:pPr marL="457200" lvl="1" indent="0">
              <a:buNone/>
            </a:pPr>
            <a:endParaRPr lang="nl-NL" sz="2200" dirty="0">
              <a:solidFill>
                <a:schemeClr val="tx1"/>
              </a:solidFill>
            </a:endParaRPr>
          </a:p>
          <a:p>
            <a:pPr lvl="1">
              <a:buFontTx/>
              <a:buChar char="-"/>
            </a:pPr>
            <a:endParaRPr lang="nl-NL" sz="2200" dirty="0"/>
          </a:p>
          <a:p>
            <a:pPr marL="457200" lvl="1" indent="0">
              <a:buNone/>
            </a:pPr>
            <a:endParaRPr lang="nl-NL" sz="2200" dirty="0"/>
          </a:p>
          <a:p>
            <a:pPr marL="457200" lvl="1" indent="0">
              <a:buNone/>
            </a:pPr>
            <a:endParaRPr lang="nl-NL" sz="2200" dirty="0">
              <a:solidFill>
                <a:schemeClr val="tx1"/>
              </a:solidFill>
            </a:endParaRPr>
          </a:p>
          <a:p>
            <a:pPr lvl="1">
              <a:buFontTx/>
              <a:buChar char="-"/>
            </a:pPr>
            <a:endParaRPr lang="nl-NL" sz="2400" dirty="0">
              <a:solidFill>
                <a:schemeClr val="tx1"/>
              </a:solidFill>
            </a:endParaRPr>
          </a:p>
          <a:p>
            <a:pPr marL="0" indent="0">
              <a:buNone/>
            </a:pPr>
            <a:endParaRPr lang="nl-NL" sz="2400" dirty="0"/>
          </a:p>
          <a:p>
            <a:pPr marL="0" indent="0">
              <a:buNone/>
            </a:pPr>
            <a:endParaRPr lang="nl-NL" sz="2400" dirty="0"/>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3255986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BC16BB-37F5-45AF-AC29-10BDB0C3D062}"/>
              </a:ext>
            </a:extLst>
          </p:cNvPr>
          <p:cNvSpPr>
            <a:spLocks noGrp="1"/>
          </p:cNvSpPr>
          <p:nvPr>
            <p:ph type="title"/>
          </p:nvPr>
        </p:nvSpPr>
        <p:spPr/>
        <p:txBody>
          <a:bodyPr>
            <a:normAutofit/>
          </a:bodyPr>
          <a:lstStyle/>
          <a:p>
            <a:pPr algn="l"/>
            <a:r>
              <a:rPr lang="nl-NL" dirty="0">
                <a:latin typeface="Verdana"/>
                <a:ea typeface="Verdana"/>
              </a:rPr>
              <a:t>2. Introductie RA</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01E3BAC1-3C88-4880-831B-8ED51086C0F5}"/>
              </a:ext>
            </a:extLst>
          </p:cNvPr>
          <p:cNvSpPr>
            <a:spLocks noGrp="1"/>
          </p:cNvSpPr>
          <p:nvPr>
            <p:ph idx="1"/>
          </p:nvPr>
        </p:nvSpPr>
        <p:spPr>
          <a:xfrm>
            <a:off x="457200" y="1292378"/>
            <a:ext cx="8774482" cy="4487639"/>
          </a:xfrm>
        </p:spPr>
        <p:txBody>
          <a:bodyPr vert="horz" lIns="91440" tIns="45720" rIns="91440" bIns="45720" rtlCol="0" anchor="t">
            <a:noAutofit/>
          </a:bodyPr>
          <a:lstStyle/>
          <a:p>
            <a:pPr marL="0" indent="0">
              <a:buNone/>
            </a:pPr>
            <a:r>
              <a:rPr lang="nl-NL" sz="2400" b="1" dirty="0"/>
              <a:t>Belang</a:t>
            </a:r>
            <a:endParaRPr lang="nl-NL" sz="2400" dirty="0"/>
          </a:p>
          <a:p>
            <a:pPr>
              <a:buFontTx/>
              <a:buChar char="-"/>
            </a:pPr>
            <a:r>
              <a:rPr lang="nl-NL" sz="2400" dirty="0"/>
              <a:t>Instrument om met onderwijs over vve in gesprek te blijven ​(geen kwaliteitseisen vroegschoolse educatie)</a:t>
            </a:r>
          </a:p>
          <a:p>
            <a:pPr>
              <a:buFontTx/>
              <a:buChar char="-"/>
            </a:pPr>
            <a:r>
              <a:rPr lang="nl-NL" sz="2400" dirty="0"/>
              <a:t>Inzicht in wat vve oplevert en wat er verbeterd kan/moet worden</a:t>
            </a:r>
          </a:p>
          <a:p>
            <a:pPr marL="0" indent="0">
              <a:buNone/>
            </a:pPr>
            <a:r>
              <a:rPr lang="nl-NL" sz="2400" b="1" dirty="0"/>
              <a:t>Stand van het land</a:t>
            </a:r>
          </a:p>
          <a:p>
            <a:pPr>
              <a:buFontTx/>
              <a:buChar char="-"/>
            </a:pPr>
            <a:r>
              <a:rPr lang="nl-NL" sz="2400" dirty="0"/>
              <a:t>Wettelijk verplicht sinds 2010 (vroegschoolse educatie)</a:t>
            </a:r>
          </a:p>
          <a:p>
            <a:pPr>
              <a:buFontTx/>
              <a:buChar char="-"/>
            </a:pPr>
            <a:r>
              <a:rPr lang="nl-NL" sz="2400" dirty="0"/>
              <a:t>Inspectie checkt gemeenten: 69% heeft wel RA, 31% niet, themaonderzoek </a:t>
            </a:r>
            <a:r>
              <a:rPr lang="nl-NL" sz="2400" dirty="0">
                <a:hlinkClick r:id="rId3"/>
              </a:rPr>
              <a:t>maart 2024</a:t>
            </a:r>
            <a:endParaRPr lang="nl-NL" sz="2400" dirty="0"/>
          </a:p>
          <a:p>
            <a:pPr>
              <a:buFontTx/>
              <a:buChar char="-"/>
            </a:pPr>
            <a:r>
              <a:rPr lang="nl-NL" sz="2400" dirty="0"/>
              <a:t>Kamerbrief nov’24: aanpassing (streven </a:t>
            </a:r>
            <a:r>
              <a:rPr lang="nl-NL" sz="2400" dirty="0" err="1"/>
              <a:t>ipv</a:t>
            </a:r>
            <a:r>
              <a:rPr lang="nl-NL" sz="2400" dirty="0"/>
              <a:t> verantwoorden)</a:t>
            </a:r>
          </a:p>
          <a:p>
            <a:pPr>
              <a:buFontTx/>
              <a:buChar char="-"/>
            </a:pPr>
            <a:r>
              <a:rPr lang="nl-NL" sz="2400" dirty="0"/>
              <a:t>Traditioneel meten versus ‘anders’ meten</a:t>
            </a:r>
          </a:p>
          <a:p>
            <a:pPr>
              <a:buFontTx/>
              <a:buChar char="-"/>
            </a:pPr>
            <a:r>
              <a:rPr lang="nl-NL" sz="2400" dirty="0"/>
              <a:t>Soms procesafspraken, soms kwaliteitsafspraken</a:t>
            </a:r>
          </a:p>
          <a:p>
            <a:pPr>
              <a:buFontTx/>
              <a:buChar char="-"/>
            </a:pPr>
            <a:endParaRPr lang="nl-NL" sz="2400" dirty="0"/>
          </a:p>
          <a:p>
            <a:pPr>
              <a:buFontTx/>
              <a:buChar char="-"/>
            </a:pPr>
            <a:endParaRPr lang="nl-NL" sz="2400" dirty="0"/>
          </a:p>
          <a:p>
            <a:pPr marL="0" indent="0">
              <a:buNone/>
            </a:pPr>
            <a:r>
              <a:rPr lang="nl-NL" sz="2400" dirty="0"/>
              <a:t>	</a:t>
            </a: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1209171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EC039-B9AA-4E77-48F5-B95B26B03B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46604A9-1EFE-5F67-CD9C-E99EE5321FA7}"/>
              </a:ext>
            </a:extLst>
          </p:cNvPr>
          <p:cNvSpPr>
            <a:spLocks noGrp="1"/>
          </p:cNvSpPr>
          <p:nvPr>
            <p:ph type="title"/>
          </p:nvPr>
        </p:nvSpPr>
        <p:spPr/>
        <p:txBody>
          <a:bodyPr>
            <a:normAutofit/>
          </a:bodyPr>
          <a:lstStyle/>
          <a:p>
            <a:pPr algn="l"/>
            <a:r>
              <a:rPr lang="nl-NL" dirty="0">
                <a:latin typeface="Verdana"/>
                <a:ea typeface="Verdana"/>
              </a:rPr>
              <a:t>2. Introductie RA (2)</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206B7C65-AD2C-483F-926D-8A47255D7909}"/>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400" b="1" dirty="0" err="1"/>
              <a:t>Veelgestelde</a:t>
            </a:r>
            <a:r>
              <a:rPr lang="nl-NL" sz="2400" b="1" dirty="0"/>
              <a:t> vragen</a:t>
            </a:r>
          </a:p>
          <a:p>
            <a:pPr>
              <a:buFontTx/>
              <a:buChar char="-"/>
            </a:pPr>
            <a:r>
              <a:rPr lang="nl-NL" sz="2400" dirty="0"/>
              <a:t>Goed voorbeeld RA (verschillende </a:t>
            </a:r>
            <a:r>
              <a:rPr lang="nl-NL" sz="2400" dirty="0" err="1"/>
              <a:t>kindvolgsystemen</a:t>
            </a:r>
            <a:r>
              <a:rPr lang="nl-NL" sz="2400" dirty="0"/>
              <a:t>)?</a:t>
            </a:r>
          </a:p>
          <a:p>
            <a:pPr marL="0" indent="0">
              <a:buNone/>
            </a:pPr>
            <a:r>
              <a:rPr lang="nl-NL" sz="2400" i="1" dirty="0" err="1"/>
              <a:t>Doelgroeppeuters</a:t>
            </a:r>
            <a:r>
              <a:rPr lang="nl-NL" sz="2400" i="1" dirty="0"/>
              <a:t>/(doelgroep)kleuters die met een taalachterstand instromen, hebben deze deels ingelopen na afloop </a:t>
            </a:r>
            <a:r>
              <a:rPr lang="nl-NL" sz="2400" i="1" dirty="0" err="1"/>
              <a:t>ve</a:t>
            </a:r>
            <a:r>
              <a:rPr lang="nl-NL" sz="2400" i="1" dirty="0"/>
              <a:t>/kleuterperiode.</a:t>
            </a:r>
          </a:p>
          <a:p>
            <a:pPr>
              <a:buFontTx/>
              <a:buChar char="-"/>
            </a:pPr>
            <a:endParaRPr lang="nl-NL" sz="2400" dirty="0"/>
          </a:p>
          <a:p>
            <a:pPr>
              <a:buFontTx/>
              <a:buChar char="-"/>
            </a:pPr>
            <a:r>
              <a:rPr lang="nl-NL" sz="2400" dirty="0"/>
              <a:t>Hoe de RA te laten meten door </a:t>
            </a:r>
            <a:r>
              <a:rPr lang="nl-NL" sz="2400" dirty="0" err="1"/>
              <a:t>ve</a:t>
            </a:r>
            <a:r>
              <a:rPr lang="nl-NL" sz="2400" dirty="0"/>
              <a:t>/onderwijs?</a:t>
            </a:r>
          </a:p>
          <a:p>
            <a:pPr marL="0" indent="0">
              <a:buNone/>
            </a:pPr>
            <a:r>
              <a:rPr lang="nl-NL" sz="2400" i="1" dirty="0"/>
              <a:t>Eigen observatiesysteem die ze al hebben. Mits een normering (kan ook categorieën). Is subjectief, maar geeft goede indicatie.  </a:t>
            </a:r>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1328841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59898-69D5-3AEC-329C-FFA333990E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E4C7E8-EE6C-6878-4BC4-D65B410AC3AC}"/>
              </a:ext>
            </a:extLst>
          </p:cNvPr>
          <p:cNvSpPr>
            <a:spLocks noGrp="1"/>
          </p:cNvSpPr>
          <p:nvPr>
            <p:ph type="title"/>
          </p:nvPr>
        </p:nvSpPr>
        <p:spPr/>
        <p:txBody>
          <a:bodyPr>
            <a:normAutofit/>
          </a:bodyPr>
          <a:lstStyle/>
          <a:p>
            <a:pPr algn="l"/>
            <a:r>
              <a:rPr lang="nl-NL" dirty="0">
                <a:latin typeface="Verdana"/>
                <a:ea typeface="Verdana"/>
              </a:rPr>
              <a:t>2. Introductie RA (3)</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19ACC011-A469-3E9B-4141-65BAB0C493DB}"/>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400" b="1" dirty="0" err="1"/>
              <a:t>Veelgestelde</a:t>
            </a:r>
            <a:r>
              <a:rPr lang="nl-NL" sz="2400" b="1" dirty="0"/>
              <a:t> vragen</a:t>
            </a:r>
          </a:p>
          <a:p>
            <a:pPr>
              <a:buFontTx/>
              <a:buChar char="-"/>
            </a:pPr>
            <a:r>
              <a:rPr lang="nl-NL" sz="2400" dirty="0"/>
              <a:t>Hoe onderwijs meekrijgen voor meten en bespreken RA</a:t>
            </a:r>
          </a:p>
          <a:p>
            <a:pPr marL="0" indent="0">
              <a:buNone/>
            </a:pPr>
            <a:r>
              <a:rPr lang="nl-NL" sz="2400" i="1" dirty="0"/>
              <a:t>Het moet (WPO), maar vooral het is zinvol voor bv doorgaande lijn, voor wat goed gaat rond vve en wat beter kan</a:t>
            </a:r>
          </a:p>
          <a:p>
            <a:pPr marL="0" indent="0">
              <a:buNone/>
            </a:pPr>
            <a:endParaRPr lang="nl-NL" sz="2400" i="1" dirty="0"/>
          </a:p>
          <a:p>
            <a:pPr>
              <a:buFontTx/>
              <a:buChar char="-"/>
            </a:pPr>
            <a:r>
              <a:rPr lang="nl-NL" sz="2400" dirty="0"/>
              <a:t>Hoe onderwijs vve-indicaties laten registreren</a:t>
            </a:r>
          </a:p>
          <a:p>
            <a:pPr marL="0" indent="0">
              <a:buNone/>
            </a:pPr>
            <a:r>
              <a:rPr lang="nl-NL" sz="2400" i="1" dirty="0"/>
              <a:t>Moeten zelf meerwaarde van inzien. </a:t>
            </a:r>
            <a:r>
              <a:rPr lang="nl-NL" sz="2400" i="1"/>
              <a:t>Registratie vve-kenmerk </a:t>
            </a:r>
            <a:r>
              <a:rPr lang="nl-NL" sz="2400" i="1" dirty="0"/>
              <a:t>door basisschool is en blijft heikel punt</a:t>
            </a:r>
          </a:p>
          <a:p>
            <a:pPr marL="0" indent="0">
              <a:buNone/>
            </a:pPr>
            <a:endParaRPr lang="nl-NL" sz="2400" dirty="0"/>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183696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4BA28-08E1-D17A-F6DF-4135387CD68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4208FA-0158-619A-7006-7BA5E1238569}"/>
              </a:ext>
            </a:extLst>
          </p:cNvPr>
          <p:cNvSpPr>
            <a:spLocks noGrp="1"/>
          </p:cNvSpPr>
          <p:nvPr>
            <p:ph type="title"/>
          </p:nvPr>
        </p:nvSpPr>
        <p:spPr/>
        <p:txBody>
          <a:bodyPr>
            <a:normAutofit/>
          </a:bodyPr>
          <a:lstStyle/>
          <a:p>
            <a:pPr algn="l"/>
            <a:r>
              <a:rPr lang="nl-NL" dirty="0">
                <a:latin typeface="Verdana"/>
                <a:ea typeface="Verdana"/>
              </a:rPr>
              <a:t>2. Introductie RA (4)</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A6F87DF9-B396-2D8D-9FD3-66295D2317E9}"/>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r>
              <a:rPr lang="nl-NL" sz="2400" b="1" dirty="0"/>
              <a:t>Reeds beschikbaar op </a:t>
            </a:r>
            <a:r>
              <a:rPr lang="nl-NL" sz="2400" b="1" dirty="0">
                <a:hlinkClick r:id="rId3"/>
              </a:rPr>
              <a:t>www.goab.eu</a:t>
            </a:r>
            <a:endParaRPr lang="nl-NL" sz="2400" b="1" dirty="0"/>
          </a:p>
          <a:p>
            <a:pPr marL="0" indent="0">
              <a:buNone/>
            </a:pPr>
            <a:endParaRPr lang="nl-NL" sz="2400" b="1" dirty="0"/>
          </a:p>
          <a:p>
            <a:pPr>
              <a:buFontTx/>
              <a:buChar char="-"/>
            </a:pPr>
            <a:r>
              <a:rPr lang="nl-NL" sz="2400" dirty="0">
                <a:hlinkClick r:id="rId4"/>
              </a:rPr>
              <a:t>Thema</a:t>
            </a:r>
            <a:r>
              <a:rPr lang="nl-NL" sz="2400" dirty="0"/>
              <a:t> pagina over Resultaatafspraken</a:t>
            </a:r>
          </a:p>
          <a:p>
            <a:pPr>
              <a:buFontTx/>
              <a:buChar char="-"/>
            </a:pPr>
            <a:endParaRPr lang="nl-NL" sz="2400" i="1" dirty="0"/>
          </a:p>
          <a:p>
            <a:pPr>
              <a:buFontTx/>
              <a:buChar char="-"/>
            </a:pPr>
            <a:r>
              <a:rPr lang="nl-NL" sz="2400" dirty="0">
                <a:hlinkClick r:id="rId5"/>
              </a:rPr>
              <a:t>Handreiking</a:t>
            </a:r>
            <a:r>
              <a:rPr lang="nl-NL" sz="2400" dirty="0"/>
              <a:t> Resultaatafspraken maken/meten (Oberon/SLO 2019)</a:t>
            </a:r>
          </a:p>
          <a:p>
            <a:pPr marL="0" indent="0">
              <a:buNone/>
            </a:pPr>
            <a:endParaRPr lang="nl-NL" sz="2400" i="1" dirty="0"/>
          </a:p>
          <a:p>
            <a:pPr marL="0" indent="0">
              <a:buNone/>
            </a:pPr>
            <a:endParaRPr lang="nl-NL" sz="2400" dirty="0"/>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spTree>
    <p:extLst>
      <p:ext uri="{BB962C8B-B14F-4D97-AF65-F5344CB8AC3E}">
        <p14:creationId xmlns:p14="http://schemas.microsoft.com/office/powerpoint/2010/main" val="2424151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6AF07-A2C0-2EC0-8319-4DB62A53B69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D58177-010A-3DDC-DBE2-45E244CEB1C4}"/>
              </a:ext>
            </a:extLst>
          </p:cNvPr>
          <p:cNvSpPr>
            <a:spLocks noGrp="1"/>
          </p:cNvSpPr>
          <p:nvPr>
            <p:ph type="title"/>
          </p:nvPr>
        </p:nvSpPr>
        <p:spPr/>
        <p:txBody>
          <a:bodyPr>
            <a:normAutofit/>
          </a:bodyPr>
          <a:lstStyle/>
          <a:p>
            <a:pPr algn="l"/>
            <a:r>
              <a:rPr lang="nl-NL" dirty="0">
                <a:latin typeface="Verdana"/>
                <a:ea typeface="Verdana"/>
              </a:rPr>
              <a:t>3. Borger-Odoorn</a:t>
            </a:r>
            <a:endParaRPr lang="nl-NL" dirty="0">
              <a:latin typeface="Verdana" panose="020B0604030504040204" pitchFamily="34" charset="0"/>
              <a:ea typeface="Verdana" panose="020B0604030504040204" pitchFamily="34" charset="0"/>
            </a:endParaRPr>
          </a:p>
        </p:txBody>
      </p:sp>
      <p:sp>
        <p:nvSpPr>
          <p:cNvPr id="3" name="Tijdelijke aanduiding voor inhoud 2">
            <a:extLst>
              <a:ext uri="{FF2B5EF4-FFF2-40B4-BE49-F238E27FC236}">
                <a16:creationId xmlns:a16="http://schemas.microsoft.com/office/drawing/2014/main" id="{6F0BD604-B81A-397F-5D4E-2A7281EC12DC}"/>
              </a:ext>
            </a:extLst>
          </p:cNvPr>
          <p:cNvSpPr>
            <a:spLocks noGrp="1"/>
          </p:cNvSpPr>
          <p:nvPr>
            <p:ph idx="1"/>
          </p:nvPr>
        </p:nvSpPr>
        <p:spPr>
          <a:xfrm>
            <a:off x="395536" y="1417638"/>
            <a:ext cx="8229600" cy="4487639"/>
          </a:xfrm>
        </p:spPr>
        <p:txBody>
          <a:bodyPr vert="horz" lIns="91440" tIns="45720" rIns="91440" bIns="45720" rtlCol="0" anchor="t">
            <a:noAutofit/>
          </a:bodyPr>
          <a:lstStyle/>
          <a:p>
            <a:pPr marL="0" indent="0">
              <a:buNone/>
            </a:pPr>
            <a:endParaRPr lang="nl-NL" sz="2400" dirty="0"/>
          </a:p>
          <a:p>
            <a:pPr marL="0" indent="0">
              <a:buNone/>
            </a:pPr>
            <a:endParaRPr lang="nl-NL" sz="2400" i="1" dirty="0"/>
          </a:p>
          <a:p>
            <a:pPr marL="0" indent="0">
              <a:buNone/>
            </a:pPr>
            <a:endParaRPr lang="nl-NL" sz="2400" dirty="0">
              <a:solidFill>
                <a:schemeClr val="tx1"/>
              </a:solidFill>
            </a:endParaRPr>
          </a:p>
          <a:p>
            <a:endParaRPr lang="nl-NL" sz="2000" dirty="0">
              <a:solidFill>
                <a:srgbClr val="000000"/>
              </a:solidFill>
              <a:ea typeface="Calibri"/>
              <a:cs typeface="Calibri"/>
            </a:endParaRPr>
          </a:p>
          <a:p>
            <a:pPr lvl="1"/>
            <a:endParaRPr lang="nl-NL" sz="2000" dirty="0">
              <a:solidFill>
                <a:srgbClr val="000000"/>
              </a:solidFill>
              <a:ea typeface="Calibri"/>
              <a:cs typeface="Calibri"/>
            </a:endParaRPr>
          </a:p>
          <a:p>
            <a:pPr lvl="1"/>
            <a:endParaRPr lang="nl-NL" sz="1800" dirty="0">
              <a:ea typeface="Calibri"/>
              <a:cs typeface="Calibri"/>
            </a:endParaRPr>
          </a:p>
          <a:p>
            <a:endParaRPr lang="nl-NL" sz="2000" dirty="0">
              <a:ea typeface="Calibri"/>
              <a:cs typeface="Calibri"/>
            </a:endParaRPr>
          </a:p>
          <a:p>
            <a:pPr marL="0" indent="0">
              <a:buNone/>
            </a:pPr>
            <a:endParaRPr lang="nl-NL" sz="1800" dirty="0">
              <a:cs typeface="Calibri"/>
            </a:endParaRPr>
          </a:p>
          <a:p>
            <a:pPr marL="0" indent="0">
              <a:buNone/>
            </a:pPr>
            <a:endParaRPr lang="nl-NL" sz="1800" dirty="0">
              <a:ea typeface="Calibri"/>
              <a:cs typeface="Calibri"/>
            </a:endParaRPr>
          </a:p>
        </p:txBody>
      </p:sp>
      <p:pic>
        <p:nvPicPr>
          <p:cNvPr id="1030" name="Picture 6">
            <a:extLst>
              <a:ext uri="{FF2B5EF4-FFF2-40B4-BE49-F238E27FC236}">
                <a16:creationId xmlns:a16="http://schemas.microsoft.com/office/drawing/2014/main" id="{1CEAA5EF-4BA9-68BA-3E94-565C09262D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7504" y="1417638"/>
            <a:ext cx="4243192" cy="4243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896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F7D07EDB-46E7-C19F-112A-7D3396CC8094}"/>
              </a:ext>
            </a:extLst>
          </p:cNvPr>
          <p:cNvSpPr/>
          <p:nvPr/>
        </p:nvSpPr>
        <p:spPr>
          <a:xfrm>
            <a:off x="0" y="-84841"/>
            <a:ext cx="9144000" cy="452486"/>
          </a:xfrm>
          <a:prstGeom prst="rect">
            <a:avLst/>
          </a:prstGeom>
          <a:solidFill>
            <a:srgbClr val="2857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 name="Afbeelding 3" descr="Afbeelding met tekst, schermopname&#10;&#10;Automatisch gegenereerde beschrijving">
            <a:extLst>
              <a:ext uri="{FF2B5EF4-FFF2-40B4-BE49-F238E27FC236}">
                <a16:creationId xmlns:a16="http://schemas.microsoft.com/office/drawing/2014/main" id="{309919A3-813B-C2F7-CFDF-55AD88F0B3A6}"/>
              </a:ext>
            </a:extLst>
          </p:cNvPr>
          <p:cNvPicPr>
            <a:picLocks noChangeAspect="1"/>
          </p:cNvPicPr>
          <p:nvPr/>
        </p:nvPicPr>
        <p:blipFill>
          <a:blip r:embed="rId2">
            <a:extLst>
              <a:ext uri="{28A0092B-C50C-407E-A947-70E740481C1C}">
                <a14:useLocalDpi xmlns:a14="http://schemas.microsoft.com/office/drawing/2010/main" val="0"/>
              </a:ext>
            </a:extLst>
          </a:blip>
          <a:srcRect b="14378"/>
          <a:stretch/>
        </p:blipFill>
        <p:spPr>
          <a:xfrm>
            <a:off x="0" y="-800"/>
            <a:ext cx="9144000" cy="5534334"/>
          </a:xfrm>
          <a:prstGeom prst="rect">
            <a:avLst/>
          </a:prstGeom>
        </p:spPr>
      </p:pic>
      <p:pic>
        <p:nvPicPr>
          <p:cNvPr id="7" name="Afbeelding 6" descr="Afbeelding met tekst, schermopname&#10;&#10;Automatisch gegenereerde beschrijving">
            <a:extLst>
              <a:ext uri="{FF2B5EF4-FFF2-40B4-BE49-F238E27FC236}">
                <a16:creationId xmlns:a16="http://schemas.microsoft.com/office/drawing/2014/main" id="{4BBA80A7-B534-5B58-F38D-D7DE7C3F651C}"/>
              </a:ext>
            </a:extLst>
          </p:cNvPr>
          <p:cNvPicPr>
            <a:picLocks noChangeAspect="1"/>
          </p:cNvPicPr>
          <p:nvPr/>
        </p:nvPicPr>
        <p:blipFill>
          <a:blip r:embed="rId2">
            <a:extLst>
              <a:ext uri="{28A0092B-C50C-407E-A947-70E740481C1C}">
                <a14:useLocalDpi xmlns:a14="http://schemas.microsoft.com/office/drawing/2010/main" val="0"/>
              </a:ext>
            </a:extLst>
          </a:blip>
          <a:srcRect t="84869"/>
          <a:stretch/>
        </p:blipFill>
        <p:spPr>
          <a:xfrm>
            <a:off x="0" y="5833630"/>
            <a:ext cx="9144000" cy="978036"/>
          </a:xfrm>
          <a:prstGeom prst="rect">
            <a:avLst/>
          </a:prstGeom>
        </p:spPr>
      </p:pic>
    </p:spTree>
    <p:extLst>
      <p:ext uri="{BB962C8B-B14F-4D97-AF65-F5344CB8AC3E}">
        <p14:creationId xmlns:p14="http://schemas.microsoft.com/office/powerpoint/2010/main" val="3449714343"/>
      </p:ext>
    </p:extLst>
  </p:cSld>
  <p:clrMapOvr>
    <a:masterClrMapping/>
  </p:clrMapOvr>
</p:sld>
</file>

<file path=ppt/theme/theme1.xml><?xml version="1.0" encoding="utf-8"?>
<a:theme xmlns:a="http://schemas.openxmlformats.org/drawingml/2006/main" name="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Aangepast ontwerp">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tandaardontwerp">
  <a:themeElements>
    <a:clrScheme name="">
      <a:dk1>
        <a:srgbClr val="000000"/>
      </a:dk1>
      <a:lt1>
        <a:srgbClr val="FFFFFF"/>
      </a:lt1>
      <a:dk2>
        <a:srgbClr val="046F96"/>
      </a:dk2>
      <a:lt2>
        <a:srgbClr val="EEECE1"/>
      </a:lt2>
      <a:accent1>
        <a:srgbClr val="046F96"/>
      </a:accent1>
      <a:accent2>
        <a:srgbClr val="9ACCD4"/>
      </a:accent2>
      <a:accent3>
        <a:srgbClr val="FFFFFF"/>
      </a:accent3>
      <a:accent4>
        <a:srgbClr val="000000"/>
      </a:accent4>
      <a:accent5>
        <a:srgbClr val="AABBC9"/>
      </a:accent5>
      <a:accent6>
        <a:srgbClr val="8BB9C0"/>
      </a:accent6>
      <a:hlink>
        <a:srgbClr val="ED8FBB"/>
      </a:hlink>
      <a:folHlink>
        <a:srgbClr val="900079"/>
      </a:folHlink>
    </a:clrScheme>
    <a:fontScheme name="1_2 kolommen">
      <a:majorFont>
        <a:latin typeface="Verdana"/>
        <a:ea typeface="Verdana"/>
        <a:cs typeface="Verdana"/>
      </a:majorFont>
      <a:minorFont>
        <a:latin typeface="Verdana"/>
        <a:ea typeface="Verdana"/>
        <a:cs typeface="Verdan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 kolommen 1">
        <a:dk1>
          <a:srgbClr val="000000"/>
        </a:dk1>
        <a:lt1>
          <a:srgbClr val="FFFFFF"/>
        </a:lt1>
        <a:dk2>
          <a:srgbClr val="529D26"/>
        </a:dk2>
        <a:lt2>
          <a:srgbClr val="EEECE1"/>
        </a:lt2>
        <a:accent1>
          <a:srgbClr val="529D26"/>
        </a:accent1>
        <a:accent2>
          <a:srgbClr val="24C2B0"/>
        </a:accent2>
        <a:accent3>
          <a:srgbClr val="FFFFFF"/>
        </a:accent3>
        <a:accent4>
          <a:srgbClr val="000000"/>
        </a:accent4>
        <a:accent5>
          <a:srgbClr val="B3CCAC"/>
        </a:accent5>
        <a:accent6>
          <a:srgbClr val="20B09F"/>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2 kolommen 2">
        <a:dk1>
          <a:srgbClr val="000000"/>
        </a:dk1>
        <a:lt1>
          <a:srgbClr val="FFFFFF"/>
        </a:lt1>
        <a:dk2>
          <a:srgbClr val="529D26"/>
        </a:dk2>
        <a:lt2>
          <a:srgbClr val="EEECE1"/>
        </a:lt2>
        <a:accent1>
          <a:srgbClr val="58AE8B"/>
        </a:accent1>
        <a:accent2>
          <a:srgbClr val="2494C5"/>
        </a:accent2>
        <a:accent3>
          <a:srgbClr val="FFFFFF"/>
        </a:accent3>
        <a:accent4>
          <a:srgbClr val="000000"/>
        </a:accent4>
        <a:accent5>
          <a:srgbClr val="B4D3C4"/>
        </a:accent5>
        <a:accent6>
          <a:srgbClr val="2086B2"/>
        </a:accent6>
        <a:hlink>
          <a:srgbClr val="9ACCD4"/>
        </a:hlink>
        <a:folHlink>
          <a:srgbClr val="A10086"/>
        </a:folHlink>
      </a:clrScheme>
      <a:clrMap bg1="lt1" tx1="dk1" bg2="lt2" tx2="dk2" accent1="accent1" accent2="accent2" accent3="accent3" accent4="accent4" accent5="accent5" accent6="accent6" hlink="hlink" folHlink="folHlink"/>
    </a:extraClrScheme>
    <a:extraClrScheme>
      <a:clrScheme name="2 kolommen 3">
        <a:dk1>
          <a:srgbClr val="000000"/>
        </a:dk1>
        <a:lt1>
          <a:srgbClr val="FFFFFF"/>
        </a:lt1>
        <a:dk2>
          <a:srgbClr val="529D26"/>
        </a:dk2>
        <a:lt2>
          <a:srgbClr val="EEECE1"/>
        </a:lt2>
        <a:accent1>
          <a:srgbClr val="529D26"/>
        </a:accent1>
        <a:accent2>
          <a:srgbClr val="58AE8B"/>
        </a:accent2>
        <a:accent3>
          <a:srgbClr val="FFFFFF"/>
        </a:accent3>
        <a:accent4>
          <a:srgbClr val="000000"/>
        </a:accent4>
        <a:accent5>
          <a:srgbClr val="B3CCAC"/>
        </a:accent5>
        <a:accent6>
          <a:srgbClr val="4F9D7D"/>
        </a:accent6>
        <a:hlink>
          <a:srgbClr val="2494C5"/>
        </a:hlink>
        <a:folHlink>
          <a:srgbClr val="9ACCD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467071a-3d3c-42ad-ba58-86b0d831ec9e" xsi:nil="true"/>
    <lcf76f155ced4ddcb4097134ff3c332f xmlns="5bf3fb5f-cbf9-4247-abe1-ed0d7fdbaab1">
      <Terms xmlns="http://schemas.microsoft.com/office/infopath/2007/PartnerControls"/>
    </lcf76f155ced4ddcb4097134ff3c332f>
    <SharedWithUsers xmlns="1467071a-3d3c-42ad-ba58-86b0d831ec9e">
      <UserInfo>
        <DisplayName>Wendy de Geus</DisplayName>
        <AccountId>43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57A95EC3F19145ABA781033755CCFD" ma:contentTypeVersion="18" ma:contentTypeDescription="Een nieuw document maken." ma:contentTypeScope="" ma:versionID="883009b2a1f3a8bb64d6810d2cc8dcc0">
  <xsd:schema xmlns:xsd="http://www.w3.org/2001/XMLSchema" xmlns:xs="http://www.w3.org/2001/XMLSchema" xmlns:p="http://schemas.microsoft.com/office/2006/metadata/properties" xmlns:ns2="5bf3fb5f-cbf9-4247-abe1-ed0d7fdbaab1" xmlns:ns3="1467071a-3d3c-42ad-ba58-86b0d831ec9e" targetNamespace="http://schemas.microsoft.com/office/2006/metadata/properties" ma:root="true" ma:fieldsID="2706aa6b038751cca780427d74f6be7b" ns2:_="" ns3:_="">
    <xsd:import namespace="5bf3fb5f-cbf9-4247-abe1-ed0d7fdbaab1"/>
    <xsd:import namespace="1467071a-3d3c-42ad-ba58-86b0d831ec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3fb5f-cbf9-4247-abe1-ed0d7fdbaa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eb21a336-5305-4285-be1b-e82e97e8a2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467071a-3d3c-42ad-ba58-86b0d831ec9e" elementFormDefault="qualified">
    <xsd:import namespace="http://schemas.microsoft.com/office/2006/documentManagement/types"/>
    <xsd:import namespace="http://schemas.microsoft.com/office/infopath/2007/PartnerControls"/>
    <xsd:element name="SharedWithUsers" ma:index="14"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4cd53b75-26d7-4776-8231-5576bf64c7c8}" ma:internalName="TaxCatchAll" ma:showField="CatchAllData" ma:web="1467071a-3d3c-42ad-ba58-86b0d831ec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6E82AF-B77A-4BEB-BAEE-6967456B48A8}">
  <ds:schemaRefs>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 ds:uri="http://purl.org/dc/elements/1.1/"/>
    <ds:schemaRef ds:uri="http://schemas.microsoft.com/office/infopath/2007/PartnerControls"/>
    <ds:schemaRef ds:uri="1467071a-3d3c-42ad-ba58-86b0d831ec9e"/>
    <ds:schemaRef ds:uri="5bf3fb5f-cbf9-4247-abe1-ed0d7fdbaab1"/>
  </ds:schemaRefs>
</ds:datastoreItem>
</file>

<file path=customXml/itemProps2.xml><?xml version="1.0" encoding="utf-8"?>
<ds:datastoreItem xmlns:ds="http://schemas.openxmlformats.org/officeDocument/2006/customXml" ds:itemID="{A5A6B265-6EF4-4841-9836-265BB9320DE0}">
  <ds:schemaRefs>
    <ds:schemaRef ds:uri="http://schemas.microsoft.com/sharepoint/v3/contenttype/forms"/>
  </ds:schemaRefs>
</ds:datastoreItem>
</file>

<file path=customXml/itemProps3.xml><?xml version="1.0" encoding="utf-8"?>
<ds:datastoreItem xmlns:ds="http://schemas.openxmlformats.org/officeDocument/2006/customXml" ds:itemID="{121D9642-3D3B-4C67-BCA6-9F1D35DDCDCB}">
  <ds:schemaRefs>
    <ds:schemaRef ds:uri="1467071a-3d3c-42ad-ba58-86b0d831ec9e"/>
    <ds:schemaRef ds:uri="5bf3fb5f-cbf9-4247-abe1-ed0d7fdbaa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2483</Words>
  <Application>Microsoft Office PowerPoint</Application>
  <PresentationFormat>Diavoorstelling (4:3)</PresentationFormat>
  <Paragraphs>408</Paragraphs>
  <Slides>28</Slides>
  <Notes>24</Notes>
  <HiddenSlides>0</HiddenSlides>
  <MMClips>0</MMClips>
  <ScaleCrop>false</ScaleCrop>
  <HeadingPairs>
    <vt:vector size="6" baseType="variant">
      <vt:variant>
        <vt:lpstr>Gebruikte lettertypen</vt:lpstr>
      </vt:variant>
      <vt:variant>
        <vt:i4>5</vt:i4>
      </vt:variant>
      <vt:variant>
        <vt:lpstr>Thema</vt:lpstr>
      </vt:variant>
      <vt:variant>
        <vt:i4>4</vt:i4>
      </vt:variant>
      <vt:variant>
        <vt:lpstr>Diatitels</vt:lpstr>
      </vt:variant>
      <vt:variant>
        <vt:i4>28</vt:i4>
      </vt:variant>
    </vt:vector>
  </HeadingPairs>
  <TitlesOfParts>
    <vt:vector size="37" baseType="lpstr">
      <vt:lpstr>Arial</vt:lpstr>
      <vt:lpstr>Calibri</vt:lpstr>
      <vt:lpstr>Symbol</vt:lpstr>
      <vt:lpstr>Verdana</vt:lpstr>
      <vt:lpstr>Wingdings</vt:lpstr>
      <vt:lpstr>Aangepast ontwerp</vt:lpstr>
      <vt:lpstr>1_Aangepast ontwerp</vt:lpstr>
      <vt:lpstr>2_Aangepast ontwerp</vt:lpstr>
      <vt:lpstr>1_Standaardontwerp</vt:lpstr>
      <vt:lpstr> GOAB  Webinar Resultaatafspraken vve   </vt:lpstr>
      <vt:lpstr>Programma</vt:lpstr>
      <vt:lpstr>1. Welkom</vt:lpstr>
      <vt:lpstr>2. Introductie RA</vt:lpstr>
      <vt:lpstr>2. Introductie RA (2)</vt:lpstr>
      <vt:lpstr>2. Introductie RA (3)</vt:lpstr>
      <vt:lpstr>2. Introductie RA (4)</vt:lpstr>
      <vt:lpstr>3. Borger-Odoorn</vt:lpstr>
      <vt:lpstr>PowerPoint-presentatie</vt:lpstr>
      <vt:lpstr>PowerPoint-presentatie</vt:lpstr>
      <vt:lpstr>PowerPoint-presentatie</vt:lpstr>
      <vt:lpstr>PowerPoint-presentatie</vt:lpstr>
      <vt:lpstr>PowerPoint-presentatie</vt:lpstr>
      <vt:lpstr>4. Zaltbommel</vt:lpstr>
      <vt:lpstr>4. De gemeente</vt:lpstr>
      <vt:lpstr>4. Het veld</vt:lpstr>
      <vt:lpstr>4. Aanpak rond RA</vt:lpstr>
      <vt:lpstr>4. Tijdslijn rond vve/RA</vt:lpstr>
      <vt:lpstr>4. Beleid </vt:lpstr>
      <vt:lpstr>4. VVE netwerkbijeenkomsten</vt:lpstr>
      <vt:lpstr>4. Resultaatafspraken </vt:lpstr>
      <vt:lpstr>4. Terugblik RA </vt:lpstr>
      <vt:lpstr>4. Opbrengsten in beeld</vt:lpstr>
      <vt:lpstr>4. Opbrengst zelfbeoordeling</vt:lpstr>
      <vt:lpstr>4. CLASS 2022-2024</vt:lpstr>
      <vt:lpstr>4. CLASS 2022-2024 (2)</vt:lpstr>
      <vt:lpstr>4. Toekomst</vt:lpstr>
      <vt:lpstr>4. Toekomst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Kenniskring GOAB  regio Midden</dc:title>
  <dc:creator/>
  <cp:lastModifiedBy/>
  <cp:revision>1</cp:revision>
  <dcterms:created xsi:type="dcterms:W3CDTF">2018-03-12T08:46:11Z</dcterms:created>
  <dcterms:modified xsi:type="dcterms:W3CDTF">2024-12-17T08:21:38Z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0x010100C957A95EC3F19145ABA781033755CCFD</vt:lpwstr>
  </property>
  <property fmtid="{D5CDD505-2E9C-101B-9397-08002B2CF9AE}" pid="3" name="Order">
    <vt:r8>14403800</vt:r8>
  </property>
  <property fmtid="{D5CDD505-2E9C-101B-9397-08002B2CF9AE}" pid="4" name="MediaServiceImageTags">
    <vt:lpwstr/>
  </property>
</Properties>
</file>