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 id="2147483672" r:id="rId5"/>
    <p:sldMasterId id="2147483684" r:id="rId6"/>
  </p:sldMasterIdLst>
  <p:notesMasterIdLst>
    <p:notesMasterId r:id="rId28"/>
  </p:notesMasterIdLst>
  <p:handoutMasterIdLst>
    <p:handoutMasterId r:id="rId29"/>
  </p:handoutMasterIdLst>
  <p:sldIdLst>
    <p:sldId id="472" r:id="rId7"/>
    <p:sldId id="257" r:id="rId8"/>
    <p:sldId id="461" r:id="rId9"/>
    <p:sldId id="462" r:id="rId10"/>
    <p:sldId id="481" r:id="rId11"/>
    <p:sldId id="469" r:id="rId12"/>
    <p:sldId id="463" r:id="rId13"/>
    <p:sldId id="480" r:id="rId14"/>
    <p:sldId id="258" r:id="rId15"/>
    <p:sldId id="464" r:id="rId16"/>
    <p:sldId id="470" r:id="rId17"/>
    <p:sldId id="474" r:id="rId18"/>
    <p:sldId id="259" r:id="rId19"/>
    <p:sldId id="471" r:id="rId20"/>
    <p:sldId id="479" r:id="rId21"/>
    <p:sldId id="475" r:id="rId22"/>
    <p:sldId id="476" r:id="rId23"/>
    <p:sldId id="477" r:id="rId24"/>
    <p:sldId id="465" r:id="rId25"/>
    <p:sldId id="260" r:id="rId26"/>
    <p:sldId id="478" r:id="rId27"/>
  </p:sldIdLst>
  <p:sldSz cx="9144000" cy="6858000" type="screen4x3"/>
  <p:notesSz cx="6797675" cy="9928225"/>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eu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uteur" initials="A" lastIdx="1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E60038"/>
    <a:srgbClr val="F00038"/>
    <a:srgbClr val="DC0038"/>
    <a:srgbClr val="D20038"/>
    <a:srgbClr val="E09C17"/>
    <a:srgbClr val="B6C930"/>
    <a:srgbClr val="6CB7CB"/>
    <a:srgbClr val="C300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84E427A-3D55-4303-BF80-6455036E1DE7}" styleName="Stijl, thema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D7B26C5-4107-4FEC-AEDC-1716B250A1EF}" styleName="Stijl, lich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Stijl, licht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76" autoAdjust="0"/>
    <p:restoredTop sz="60302" autoAdjust="0"/>
  </p:normalViewPr>
  <p:slideViewPr>
    <p:cSldViewPr>
      <p:cViewPr varScale="1">
        <p:scale>
          <a:sx n="39" d="100"/>
          <a:sy n="39" d="100"/>
        </p:scale>
        <p:origin x="2012" y="24"/>
      </p:cViewPr>
      <p:guideLst>
        <p:guide orient="horz" pos="2160"/>
        <p:guide pos="2880"/>
      </p:guideLst>
    </p:cSldViewPr>
  </p:slideViewPr>
  <p:notesTextViewPr>
    <p:cViewPr>
      <p:scale>
        <a:sx n="1" d="1"/>
        <a:sy n="1" d="1"/>
      </p:scale>
      <p:origin x="0" y="0"/>
    </p:cViewPr>
  </p:notesTextViewPr>
  <p:notesViewPr>
    <p:cSldViewPr>
      <p:cViewPr varScale="1">
        <p:scale>
          <a:sx n="82" d="100"/>
          <a:sy n="82" d="100"/>
        </p:scale>
        <p:origin x="-2064"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commentAuthors" Target="commentAuthors.xml"/><Relationship Id="rId35" Type="http://schemas.microsoft.com/office/2018/10/relationships/authors" Target="authors.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2"/>
            <a:ext cx="2945659" cy="496412"/>
          </a:xfrm>
          <a:prstGeom prst="rect">
            <a:avLst/>
          </a:prstGeom>
        </p:spPr>
        <p:txBody>
          <a:bodyPr vert="horz" lIns="91402" tIns="45701" rIns="91402" bIns="45701" rtlCol="0"/>
          <a:lstStyle>
            <a:lvl1pPr algn="l">
              <a:defRPr sz="1200"/>
            </a:lvl1pPr>
          </a:lstStyle>
          <a:p>
            <a:endParaRPr lang="nl-NL"/>
          </a:p>
        </p:txBody>
      </p:sp>
      <p:sp>
        <p:nvSpPr>
          <p:cNvPr id="3" name="Tijdelijke aanduiding voor datum 2"/>
          <p:cNvSpPr>
            <a:spLocks noGrp="1"/>
          </p:cNvSpPr>
          <p:nvPr>
            <p:ph type="dt" sz="quarter" idx="1"/>
          </p:nvPr>
        </p:nvSpPr>
        <p:spPr>
          <a:xfrm>
            <a:off x="3850444" y="2"/>
            <a:ext cx="2945659" cy="496412"/>
          </a:xfrm>
          <a:prstGeom prst="rect">
            <a:avLst/>
          </a:prstGeom>
        </p:spPr>
        <p:txBody>
          <a:bodyPr vert="horz" lIns="91402" tIns="45701" rIns="91402" bIns="45701" rtlCol="0"/>
          <a:lstStyle>
            <a:lvl1pPr algn="r">
              <a:defRPr sz="1200"/>
            </a:lvl1pPr>
          </a:lstStyle>
          <a:p>
            <a:fld id="{8F0E7337-30A0-40FD-83DB-14D720A00201}" type="datetimeFigureOut">
              <a:rPr lang="nl-NL" smtClean="0"/>
              <a:pPr/>
              <a:t>13-1-2022</a:t>
            </a:fld>
            <a:endParaRPr lang="nl-NL"/>
          </a:p>
        </p:txBody>
      </p:sp>
      <p:sp>
        <p:nvSpPr>
          <p:cNvPr id="4" name="Tijdelijke aanduiding voor voettekst 3"/>
          <p:cNvSpPr>
            <a:spLocks noGrp="1"/>
          </p:cNvSpPr>
          <p:nvPr>
            <p:ph type="ftr" sz="quarter" idx="2"/>
          </p:nvPr>
        </p:nvSpPr>
        <p:spPr>
          <a:xfrm>
            <a:off x="0" y="9430092"/>
            <a:ext cx="2945659" cy="496412"/>
          </a:xfrm>
          <a:prstGeom prst="rect">
            <a:avLst/>
          </a:prstGeom>
        </p:spPr>
        <p:txBody>
          <a:bodyPr vert="horz" lIns="91402" tIns="45701" rIns="91402" bIns="45701"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50444" y="9430092"/>
            <a:ext cx="2945659" cy="496412"/>
          </a:xfrm>
          <a:prstGeom prst="rect">
            <a:avLst/>
          </a:prstGeom>
        </p:spPr>
        <p:txBody>
          <a:bodyPr vert="horz" lIns="91402" tIns="45701" rIns="91402" bIns="45701" rtlCol="0" anchor="b"/>
          <a:lstStyle>
            <a:lvl1pPr algn="r">
              <a:defRPr sz="1200"/>
            </a:lvl1pPr>
          </a:lstStyle>
          <a:p>
            <a:fld id="{F9CEAF4C-C301-4D37-A231-F5DA0E1F4D94}" type="slidenum">
              <a:rPr lang="nl-NL" smtClean="0"/>
              <a:pPr/>
              <a:t>‹nr.›</a:t>
            </a:fld>
            <a:endParaRPr lang="nl-NL"/>
          </a:p>
        </p:txBody>
      </p:sp>
    </p:spTree>
    <p:extLst>
      <p:ext uri="{BB962C8B-B14F-4D97-AF65-F5344CB8AC3E}">
        <p14:creationId xmlns:p14="http://schemas.microsoft.com/office/powerpoint/2010/main" val="1742545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2"/>
            <a:ext cx="2945659" cy="496412"/>
          </a:xfrm>
          <a:prstGeom prst="rect">
            <a:avLst/>
          </a:prstGeom>
        </p:spPr>
        <p:txBody>
          <a:bodyPr vert="horz" lIns="91402" tIns="45701" rIns="91402" bIns="45701" rtlCol="0"/>
          <a:lstStyle>
            <a:lvl1pPr algn="l">
              <a:defRPr sz="1200"/>
            </a:lvl1pPr>
          </a:lstStyle>
          <a:p>
            <a:endParaRPr lang="nl-NL"/>
          </a:p>
        </p:txBody>
      </p:sp>
      <p:sp>
        <p:nvSpPr>
          <p:cNvPr id="3" name="Tijdelijke aanduiding voor datum 2"/>
          <p:cNvSpPr>
            <a:spLocks noGrp="1"/>
          </p:cNvSpPr>
          <p:nvPr>
            <p:ph type="dt" idx="1"/>
          </p:nvPr>
        </p:nvSpPr>
        <p:spPr>
          <a:xfrm>
            <a:off x="3850444" y="2"/>
            <a:ext cx="2945659" cy="496412"/>
          </a:xfrm>
          <a:prstGeom prst="rect">
            <a:avLst/>
          </a:prstGeom>
        </p:spPr>
        <p:txBody>
          <a:bodyPr vert="horz" lIns="91402" tIns="45701" rIns="91402" bIns="45701" rtlCol="0"/>
          <a:lstStyle>
            <a:lvl1pPr algn="r">
              <a:defRPr sz="1200"/>
            </a:lvl1pPr>
          </a:lstStyle>
          <a:p>
            <a:fld id="{BF9AE5E5-352E-438A-8CFC-4858913546C3}" type="datetimeFigureOut">
              <a:rPr lang="nl-NL" smtClean="0"/>
              <a:pPr/>
              <a:t>13-1-2022</a:t>
            </a:fld>
            <a:endParaRPr lang="nl-NL"/>
          </a:p>
        </p:txBody>
      </p:sp>
      <p:sp>
        <p:nvSpPr>
          <p:cNvPr id="4" name="Tijdelijke aanduiding voor dia-afbeelding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402" tIns="45701" rIns="91402" bIns="45701" rtlCol="0" anchor="ctr"/>
          <a:lstStyle/>
          <a:p>
            <a:endParaRPr lang="nl-NL"/>
          </a:p>
        </p:txBody>
      </p:sp>
      <p:sp>
        <p:nvSpPr>
          <p:cNvPr id="5" name="Tijdelijke aanduiding voor notities 4"/>
          <p:cNvSpPr>
            <a:spLocks noGrp="1"/>
          </p:cNvSpPr>
          <p:nvPr>
            <p:ph type="body" sz="quarter" idx="3"/>
          </p:nvPr>
        </p:nvSpPr>
        <p:spPr>
          <a:xfrm>
            <a:off x="679768" y="4715911"/>
            <a:ext cx="5438140" cy="4467701"/>
          </a:xfrm>
          <a:prstGeom prst="rect">
            <a:avLst/>
          </a:prstGeom>
        </p:spPr>
        <p:txBody>
          <a:bodyPr vert="horz" lIns="91402" tIns="45701" rIns="91402" bIns="45701"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30092"/>
            <a:ext cx="2945659" cy="496412"/>
          </a:xfrm>
          <a:prstGeom prst="rect">
            <a:avLst/>
          </a:prstGeom>
        </p:spPr>
        <p:txBody>
          <a:bodyPr vert="horz" lIns="91402" tIns="45701" rIns="91402" bIns="45701"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4" y="9430092"/>
            <a:ext cx="2945659" cy="496412"/>
          </a:xfrm>
          <a:prstGeom prst="rect">
            <a:avLst/>
          </a:prstGeom>
        </p:spPr>
        <p:txBody>
          <a:bodyPr vert="horz" lIns="91402" tIns="45701" rIns="91402" bIns="45701" rtlCol="0" anchor="b"/>
          <a:lstStyle>
            <a:lvl1pPr algn="r">
              <a:defRPr sz="1200"/>
            </a:lvl1pPr>
          </a:lstStyle>
          <a:p>
            <a:fld id="{4213B8BC-D8C5-4B33-B5A5-D5EC5D998100}"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213B8BC-D8C5-4B33-B5A5-D5EC5D998100}" type="slidenum">
              <a:rPr lang="nl-NL" smtClean="0"/>
              <a:pPr/>
              <a:t>1</a:t>
            </a:fld>
            <a:endParaRPr lang="nl-NL"/>
          </a:p>
        </p:txBody>
      </p:sp>
    </p:spTree>
    <p:extLst>
      <p:ext uri="{BB962C8B-B14F-4D97-AF65-F5344CB8AC3E}">
        <p14:creationId xmlns:p14="http://schemas.microsoft.com/office/powerpoint/2010/main" val="1956890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11</a:t>
            </a:fld>
            <a:endParaRPr lang="nl-NL"/>
          </a:p>
        </p:txBody>
      </p:sp>
    </p:spTree>
    <p:extLst>
      <p:ext uri="{BB962C8B-B14F-4D97-AF65-F5344CB8AC3E}">
        <p14:creationId xmlns:p14="http://schemas.microsoft.com/office/powerpoint/2010/main" val="33512287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12</a:t>
            </a:fld>
            <a:endParaRPr lang="nl-NL"/>
          </a:p>
        </p:txBody>
      </p:sp>
    </p:spTree>
    <p:extLst>
      <p:ext uri="{BB962C8B-B14F-4D97-AF65-F5344CB8AC3E}">
        <p14:creationId xmlns:p14="http://schemas.microsoft.com/office/powerpoint/2010/main" val="36274126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915988" y="744538"/>
            <a:ext cx="4965700" cy="3724275"/>
          </a:xfrm>
        </p:spPr>
      </p:sp>
      <p:sp>
        <p:nvSpPr>
          <p:cNvPr id="3" name="Tijdelijke aanduiding voor notities 2"/>
          <p:cNvSpPr>
            <a:spLocks noGrp="1"/>
          </p:cNvSpPr>
          <p:nvPr>
            <p:ph type="body" idx="1"/>
          </p:nvPr>
        </p:nvSpPr>
        <p:spPr/>
        <p:txBody>
          <a:bodyPr/>
          <a:lstStyle/>
          <a:p>
            <a:endParaRPr lang="nl-NL" dirty="0"/>
          </a:p>
          <a:p>
            <a:endParaRPr lang="nl-NL" dirty="0"/>
          </a:p>
          <a:p>
            <a:endParaRPr lang="nl-NL" dirty="0"/>
          </a:p>
          <a:p>
            <a:pPr>
              <a:buFontTx/>
              <a:buChar char="-"/>
            </a:pPr>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13</a:t>
            </a:fld>
            <a:endParaRPr lang="nl-NL"/>
          </a:p>
        </p:txBody>
      </p:sp>
    </p:spTree>
    <p:extLst>
      <p:ext uri="{BB962C8B-B14F-4D97-AF65-F5344CB8AC3E}">
        <p14:creationId xmlns:p14="http://schemas.microsoft.com/office/powerpoint/2010/main" val="34059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14</a:t>
            </a:fld>
            <a:endParaRPr lang="nl-NL"/>
          </a:p>
        </p:txBody>
      </p:sp>
    </p:spTree>
    <p:extLst>
      <p:ext uri="{BB962C8B-B14F-4D97-AF65-F5344CB8AC3E}">
        <p14:creationId xmlns:p14="http://schemas.microsoft.com/office/powerpoint/2010/main" val="21192204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16</a:t>
            </a:fld>
            <a:endParaRPr lang="nl-NL"/>
          </a:p>
        </p:txBody>
      </p:sp>
    </p:spTree>
    <p:extLst>
      <p:ext uri="{BB962C8B-B14F-4D97-AF65-F5344CB8AC3E}">
        <p14:creationId xmlns:p14="http://schemas.microsoft.com/office/powerpoint/2010/main" val="228722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17</a:t>
            </a:fld>
            <a:endParaRPr lang="nl-NL"/>
          </a:p>
        </p:txBody>
      </p:sp>
    </p:spTree>
    <p:extLst>
      <p:ext uri="{BB962C8B-B14F-4D97-AF65-F5344CB8AC3E}">
        <p14:creationId xmlns:p14="http://schemas.microsoft.com/office/powerpoint/2010/main" val="16033164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18</a:t>
            </a:fld>
            <a:endParaRPr lang="nl-NL"/>
          </a:p>
        </p:txBody>
      </p:sp>
    </p:spTree>
    <p:extLst>
      <p:ext uri="{BB962C8B-B14F-4D97-AF65-F5344CB8AC3E}">
        <p14:creationId xmlns:p14="http://schemas.microsoft.com/office/powerpoint/2010/main" val="3553639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213B8BC-D8C5-4B33-B5A5-D5EC5D998100}" type="slidenum">
              <a:rPr lang="nl-NL" smtClean="0"/>
              <a:pPr/>
              <a:t>2</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3</a:t>
            </a:fld>
            <a:endParaRPr lang="nl-NL"/>
          </a:p>
        </p:txBody>
      </p:sp>
    </p:spTree>
    <p:extLst>
      <p:ext uri="{BB962C8B-B14F-4D97-AF65-F5344CB8AC3E}">
        <p14:creationId xmlns:p14="http://schemas.microsoft.com/office/powerpoint/2010/main" val="2904834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55000" lnSpcReduction="20000"/>
          </a:bodyPr>
          <a:lstStyle/>
          <a:p>
            <a:r>
              <a:rPr lang="nl-NL" dirty="0"/>
              <a:t>OCW schuift bij alle kringen aan om vragen te beantwoorden. De kenniskringleiders doen het verhaal </a:t>
            </a:r>
            <a:r>
              <a:rPr lang="nl-NL" dirty="0" err="1"/>
              <a:t>adhv</a:t>
            </a:r>
            <a:r>
              <a:rPr lang="nl-NL" dirty="0"/>
              <a:t> de sheets.</a:t>
            </a:r>
          </a:p>
          <a:p>
            <a:endParaRPr lang="nl-NL" dirty="0"/>
          </a:p>
          <a:p>
            <a:r>
              <a:rPr lang="nl-NL" dirty="0"/>
              <a:t>Overall doel/bestedingsdoel: moet bijdragen aan het terugdringen van vertragingen (cognitief/welbevinden) als gevolg van corona</a:t>
            </a:r>
          </a:p>
          <a:p>
            <a:endParaRPr lang="nl-NL" dirty="0"/>
          </a:p>
          <a:p>
            <a:r>
              <a:rPr lang="nl-NL" dirty="0"/>
              <a:t>Toelichting bij doelen:</a:t>
            </a:r>
          </a:p>
          <a:p>
            <a:r>
              <a:rPr lang="nl-NL" dirty="0"/>
              <a:t>(</a:t>
            </a:r>
            <a:r>
              <a:rPr lang="nl-NL" dirty="0" err="1"/>
              <a:t>Bovenschoolse</a:t>
            </a:r>
            <a:r>
              <a:rPr lang="nl-NL" dirty="0"/>
              <a:t>) maatregelen:</a:t>
            </a:r>
          </a:p>
          <a:p>
            <a:r>
              <a:rPr lang="nl-NL" dirty="0"/>
              <a:t> (</a:t>
            </a:r>
            <a:r>
              <a:rPr lang="nl-NL" dirty="0" err="1"/>
              <a:t>Bovenschoolse</a:t>
            </a:r>
            <a:r>
              <a:rPr lang="nl-NL" dirty="0"/>
              <a:t>) maatregelen die nodig zijn om COVID-19 vertragingen in te halen bij kinderen, en waarvan u en scholen in gezamenlijk overleg constateren dat de gemeente hier een toegevoegde waarde heeft, zoals de organisatie van een zomerschool, bijles, huiswerkbegeleiding, voorleeshulp thuis, activiteiten op het terrein van sport/cultuur/techniek, ouderbetrokkenheid, (</a:t>
            </a:r>
            <a:r>
              <a:rPr lang="nl-NL" dirty="0" err="1"/>
              <a:t>bovenschoolse</a:t>
            </a:r>
            <a:r>
              <a:rPr lang="nl-NL" dirty="0"/>
              <a:t>) samenwerking met universiteiten, hbo- en mbo-instellingen waar het gaat om professionalisering van schoolleiders en docenten. Gemeenten kunnen deze activiteiten in samenwerking met andere partijen zoals kinderopvang, bibliotheken, sport, cultuur vormgeven. </a:t>
            </a:r>
          </a:p>
          <a:p>
            <a:endParaRPr lang="nl-NL" dirty="0"/>
          </a:p>
          <a:p>
            <a:r>
              <a:rPr lang="nl-NL" dirty="0"/>
              <a:t>Voorschoolse periode </a:t>
            </a:r>
          </a:p>
          <a:p>
            <a:r>
              <a:rPr lang="nl-NL" dirty="0"/>
              <a:t>Maatregelen gericht op het inhalen van vertragingen opgelopen door COVID-19 in de voorschoolse periode, zoals het inhalen van uren voorschoolse educatie, extra begeleiding in de groep, en extra inspanningen gericht op de toeleiding van kinderen. Het gaat bij deze activiteit om kinderen die in aanmerking komen voor voorschoolse educatie en al geïndiceerd zijn, maar ook kinderen die wel onder de VE-doelgroep vallen volgens de gemeente, maar nog niet geïndiceerd zijn. </a:t>
            </a:r>
          </a:p>
          <a:p>
            <a:endParaRPr lang="nl-NL" dirty="0"/>
          </a:p>
          <a:p>
            <a:r>
              <a:rPr lang="nl-NL" dirty="0"/>
              <a:t>Zorg en welzijn </a:t>
            </a:r>
          </a:p>
          <a:p>
            <a:r>
              <a:rPr lang="nl-NL" dirty="0"/>
              <a:t>Maatregelen gericht op zorg en welzijn in de school of in de verlengde leertijd om vertragingen op sociaal en emotioneel vlak als gevolg van COVID-19 in te halen, zoals extra jeugdhulp in de school of schoolmaatschappelijk werk, de M@ZL aanpak bij ziekteverzuim, zorg en welzijn in de zomerschool. Het gaat hier om aanvullende interventies of extra beschikbaarheid van zorg op school naast de reguliere verantwoordelijkheden en inzet van de gemeenten voor de jeugd (vanuit de Jeugdwet) die uit gezamenlijk overleg tussen u en schoolbesturen en op basis van analyse van de vertragingen nodig worden geacht. </a:t>
            </a:r>
          </a:p>
          <a:p>
            <a:endParaRPr lang="nl-NL" dirty="0"/>
          </a:p>
          <a:p>
            <a:r>
              <a:rPr lang="nl-NL" dirty="0"/>
              <a:t>Bevorderen samenwerking in de gemeente </a:t>
            </a:r>
          </a:p>
          <a:p>
            <a:r>
              <a:rPr lang="nl-NL" dirty="0"/>
              <a:t>Maatregelen gericht op het bevorderen van lokale (en regionale) samenwerking tussen schoolbesturen, samenwerkingsverbanden passend onderwijs, en andere lokale partijen ten behoeve van de aanpak van COVID-19 vertragingen en een integrale ondersteuning van jongeren op sociaal, emotioneel, executief en cognitief vlak. Het gaat hier bijvoorbeeld om het bevorderen van de inzet van pedagogisch medewerkers en jeugdartsen in het onderwijs. </a:t>
            </a:r>
          </a:p>
          <a:p>
            <a:endParaRPr lang="nl-NL" dirty="0"/>
          </a:p>
          <a:p>
            <a:r>
              <a:rPr lang="nl-NL" dirty="0"/>
              <a:t>Thuiszitters </a:t>
            </a:r>
          </a:p>
          <a:p>
            <a:r>
              <a:rPr lang="nl-NL" dirty="0"/>
              <a:t>Maatregelen gericht op het betrekken van (dreigende) thuiszitters bij de aanpak van het inlopen van vertragingen als gevolg van COVID-19, zowel thuiszitters met (langdurig) relatief verzuim als de groep thuiszitters met absoluut verzuim. U kunt deze kinderen en jongeren verbinden met school bijvoorbeeld door samenwerking tussen onderwijs en zorg te bevorderen of deelname te bevorderen van deze groep aan activiteiten van de gemeente of school. </a:t>
            </a:r>
          </a:p>
          <a:p>
            <a:endParaRPr lang="nl-NL" dirty="0"/>
          </a:p>
          <a:p>
            <a:r>
              <a:rPr lang="nl-NL" dirty="0"/>
              <a:t>Kosten voor tijdelijke extra huur van bestaande (onderwijs)huisvesting voor de uitvoering van maatregelen die scholen of gemeenten in het kader van het NP onderwijs nemen. </a:t>
            </a:r>
          </a:p>
          <a:p>
            <a:r>
              <a:rPr lang="nl-NL" dirty="0"/>
              <a:t>Wanneer gemeenten en scholen in overleg vaststellen dat een interventie op schoolniveau niet georganiseerd kan worden vanwege een gebrek aan adequate huisvesting, dan kan een gemeente tijdelijk voorzien in de huisvestingsbehoefte door middel van het bijdragen aan de kosten voor de tijdelijke huur van een bestaande locatie. Ook kunnen huisvestingskosten ontstaan door gemeentelijke maatregelen in het kader van het NP Onderwijs. </a:t>
            </a:r>
          </a:p>
          <a:p>
            <a:endParaRPr lang="nl-NL" dirty="0"/>
          </a:p>
          <a:p>
            <a:r>
              <a:rPr lang="nl-NL" dirty="0"/>
              <a:t> Kosten voor ambtelijke capaciteit van de gemeente (totale werkgeverslasten) of de inkoop van expertise voor het NP Onderwijs. </a:t>
            </a:r>
          </a:p>
          <a:p>
            <a:r>
              <a:rPr lang="nl-NL" dirty="0"/>
              <a:t>Dit betreft ook het opstellen van een lokaal beeld van hoe het met kinderen gaat t.a.v.de leervertragingen en hun welbevinden, het analyseren van de plannen en voorgestelde interventies van de scholen, het ontwikkelen en uitvoeren van een aanvullende gemeentelijke aanpak ter bestrijding van deze vertragingen aanvullend op de voorgenomen interventies van scholen, het signaleren van scholen die moeite hebben met het bestrijden van de vertragingen en het doorverwijzen van deze scholen naar de landelijke ondersteuning uit het NP Onderwijs. </a:t>
            </a:r>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4</a:t>
            </a:fld>
            <a:endParaRPr lang="nl-NL"/>
          </a:p>
        </p:txBody>
      </p:sp>
    </p:spTree>
    <p:extLst>
      <p:ext uri="{BB962C8B-B14F-4D97-AF65-F5344CB8AC3E}">
        <p14:creationId xmlns:p14="http://schemas.microsoft.com/office/powerpoint/2010/main" val="457816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err="1"/>
              <a:t>Mbt</a:t>
            </a:r>
            <a:r>
              <a:rPr lang="nl-NL" dirty="0"/>
              <a:t> monitoring en evaluatie: gaat om o.a. deelname aan de monitor implementatie van NPO middelen (</a:t>
            </a:r>
            <a:r>
              <a:rPr lang="nl-NL" dirty="0" err="1"/>
              <a:t>ws</a:t>
            </a:r>
            <a:r>
              <a:rPr lang="nl-NL" dirty="0"/>
              <a:t> onder een deel van de gemeenten). Bedoeling bij alle uitvraag onder onderwijs en gemeenten is dat het met minimale belasting is. Verschillende manieren van bevragen (dus implementatiemonitor maar mogelijk ook kleine korte vragen vanuit Dus-i). Is geen van alle bedoeld als verantwoording. Geen individuele beoordeling. </a:t>
            </a:r>
          </a:p>
          <a:p>
            <a:endParaRPr lang="nl-NL" dirty="0"/>
          </a:p>
          <a:p>
            <a:r>
              <a:rPr lang="nl-NL" dirty="0" err="1"/>
              <a:t>Mbt</a:t>
            </a:r>
            <a:r>
              <a:rPr lang="nl-NL" dirty="0"/>
              <a:t> eindverantwoording: </a:t>
            </a:r>
            <a:r>
              <a:rPr lang="nl-NL" dirty="0">
                <a:highlight>
                  <a:srgbClr val="FFFF00"/>
                </a:highlight>
              </a:rPr>
              <a:t>hier volgt nog meer informatie over van OCW; zodra we die hebben delen we dit [dit kan op moment van kenniskring al duidelijk zijn! we mailen dit door]. </a:t>
            </a:r>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6</a:t>
            </a:fld>
            <a:endParaRPr lang="nl-NL"/>
          </a:p>
        </p:txBody>
      </p:sp>
    </p:spTree>
    <p:extLst>
      <p:ext uri="{BB962C8B-B14F-4D97-AF65-F5344CB8AC3E}">
        <p14:creationId xmlns:p14="http://schemas.microsoft.com/office/powerpoint/2010/main" val="450808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endParaRPr lang="nl-NL" dirty="0"/>
          </a:p>
          <a:p>
            <a:pPr>
              <a:buFontTx/>
              <a:buChar char="-"/>
            </a:pPr>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7</a:t>
            </a:fld>
            <a:endParaRPr lang="nl-NL"/>
          </a:p>
        </p:txBody>
      </p:sp>
    </p:spTree>
    <p:extLst>
      <p:ext uri="{BB962C8B-B14F-4D97-AF65-F5344CB8AC3E}">
        <p14:creationId xmlns:p14="http://schemas.microsoft.com/office/powerpoint/2010/main" val="1826031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915988" y="744538"/>
            <a:ext cx="4965700" cy="3724275"/>
          </a:xfrm>
        </p:spPr>
      </p:sp>
      <p:sp>
        <p:nvSpPr>
          <p:cNvPr id="3" name="Tijdelijke aanduiding voor notities 2"/>
          <p:cNvSpPr>
            <a:spLocks noGrp="1"/>
          </p:cNvSpPr>
          <p:nvPr>
            <p:ph type="body" idx="1"/>
          </p:nvPr>
        </p:nvSpPr>
        <p:spPr/>
        <p:txBody>
          <a:bodyPr/>
          <a:lstStyle/>
          <a:p>
            <a:endParaRPr lang="nl-NL" dirty="0"/>
          </a:p>
          <a:p>
            <a:endParaRPr lang="nl-NL" dirty="0"/>
          </a:p>
          <a:p>
            <a:endParaRPr lang="nl-NL" dirty="0"/>
          </a:p>
          <a:p>
            <a:pPr>
              <a:buFontTx/>
              <a:buChar char="-"/>
            </a:pPr>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8</a:t>
            </a:fld>
            <a:endParaRPr lang="nl-NL"/>
          </a:p>
        </p:txBody>
      </p:sp>
    </p:spTree>
    <p:extLst>
      <p:ext uri="{BB962C8B-B14F-4D97-AF65-F5344CB8AC3E}">
        <p14:creationId xmlns:p14="http://schemas.microsoft.com/office/powerpoint/2010/main" val="40927850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915988" y="744538"/>
            <a:ext cx="4965700" cy="3724275"/>
          </a:xfrm>
        </p:spPr>
      </p:sp>
      <p:sp>
        <p:nvSpPr>
          <p:cNvPr id="3" name="Tijdelijke aanduiding voor notities 2"/>
          <p:cNvSpPr>
            <a:spLocks noGrp="1"/>
          </p:cNvSpPr>
          <p:nvPr>
            <p:ph type="body" idx="1"/>
          </p:nvPr>
        </p:nvSpPr>
        <p:spPr/>
        <p:txBody>
          <a:bodyPr/>
          <a:lstStyle/>
          <a:p>
            <a:endParaRPr lang="nl-NL" dirty="0"/>
          </a:p>
          <a:p>
            <a:endParaRPr lang="nl-NL" dirty="0"/>
          </a:p>
          <a:p>
            <a:endParaRPr lang="nl-NL" dirty="0"/>
          </a:p>
          <a:p>
            <a:pPr>
              <a:buFontTx/>
              <a:buChar char="-"/>
            </a:pPr>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9</a:t>
            </a:fld>
            <a:endParaRPr lang="nl-NL"/>
          </a:p>
        </p:txBody>
      </p:sp>
    </p:spTree>
    <p:extLst>
      <p:ext uri="{BB962C8B-B14F-4D97-AF65-F5344CB8AC3E}">
        <p14:creationId xmlns:p14="http://schemas.microsoft.com/office/powerpoint/2010/main" val="41612489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p:txBody>
      </p:sp>
      <p:sp>
        <p:nvSpPr>
          <p:cNvPr id="4" name="Tijdelijke aanduiding voor dianummer 3"/>
          <p:cNvSpPr>
            <a:spLocks noGrp="1"/>
          </p:cNvSpPr>
          <p:nvPr>
            <p:ph type="sldNum" sz="quarter" idx="5"/>
          </p:nvPr>
        </p:nvSpPr>
        <p:spPr/>
        <p:txBody>
          <a:bodyPr/>
          <a:lstStyle/>
          <a:p>
            <a:fld id="{4213B8BC-D8C5-4B33-B5A5-D5EC5D998100}" type="slidenum">
              <a:rPr lang="nl-NL" smtClean="0"/>
              <a:pPr/>
              <a:t>10</a:t>
            </a:fld>
            <a:endParaRPr lang="nl-NL"/>
          </a:p>
        </p:txBody>
      </p:sp>
    </p:spTree>
    <p:extLst>
      <p:ext uri="{BB962C8B-B14F-4D97-AF65-F5344CB8AC3E}">
        <p14:creationId xmlns:p14="http://schemas.microsoft.com/office/powerpoint/2010/main" val="1198956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dirty="0"/>
              <a:t>Klik om de stijl te bewerken</a:t>
            </a:r>
          </a:p>
        </p:txBody>
      </p:sp>
      <p:sp>
        <p:nvSpPr>
          <p:cNvPr id="3" name="Ondertitel 2"/>
          <p:cNvSpPr>
            <a:spLocks noGrp="1"/>
          </p:cNvSpPr>
          <p:nvPr>
            <p:ph type="subTitle" idx="1"/>
          </p:nvPr>
        </p:nvSpPr>
        <p:spPr>
          <a:xfrm>
            <a:off x="1403648" y="3861048"/>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8" name="Tijdelijke aanduiding voor tekst 7"/>
          <p:cNvSpPr>
            <a:spLocks noGrp="1"/>
          </p:cNvSpPr>
          <p:nvPr>
            <p:ph type="body" sz="quarter" idx="13" hasCustomPrompt="1"/>
          </p:nvPr>
        </p:nvSpPr>
        <p:spPr>
          <a:xfrm>
            <a:off x="179512" y="6237312"/>
            <a:ext cx="2232025" cy="360040"/>
          </a:xfrm>
        </p:spPr>
        <p:txBody>
          <a:bodyPr>
            <a:noAutofit/>
          </a:bodyPr>
          <a:lstStyle>
            <a:lvl1pPr marL="0" indent="0">
              <a:buNone/>
              <a:defRPr sz="1800">
                <a:solidFill>
                  <a:schemeClr val="bg1"/>
                </a:solidFill>
              </a:defRPr>
            </a:lvl1pPr>
          </a:lstStyle>
          <a:p>
            <a:pPr lvl="0"/>
            <a:r>
              <a:rPr lang="nl-NL" dirty="0"/>
              <a:t>Datum</a:t>
            </a:r>
          </a:p>
        </p:txBody>
      </p:sp>
      <p:sp>
        <p:nvSpPr>
          <p:cNvPr id="10" name="Tijdelijke aanduiding voor tekst 9"/>
          <p:cNvSpPr>
            <a:spLocks noGrp="1"/>
          </p:cNvSpPr>
          <p:nvPr>
            <p:ph type="body" sz="quarter" idx="14" hasCustomPrompt="1"/>
          </p:nvPr>
        </p:nvSpPr>
        <p:spPr>
          <a:xfrm>
            <a:off x="6156176" y="6021288"/>
            <a:ext cx="2592388" cy="836712"/>
          </a:xfrm>
        </p:spPr>
        <p:txBody>
          <a:bodyPr>
            <a:noAutofit/>
          </a:bodyPr>
          <a:lstStyle>
            <a:lvl1pPr marL="0" indent="0" algn="r">
              <a:buNone/>
              <a:defRPr sz="1800">
                <a:solidFill>
                  <a:schemeClr val="bg1"/>
                </a:solidFill>
              </a:defRPr>
            </a:lvl1pPr>
          </a:lstStyle>
          <a:p>
            <a:r>
              <a:rPr lang="nl-NL" dirty="0"/>
              <a:t>Naam</a:t>
            </a:r>
          </a:p>
          <a:p>
            <a:r>
              <a:rPr lang="nl-NL" dirty="0"/>
              <a:t>Contactgegevens</a:t>
            </a:r>
          </a:p>
        </p:txBody>
      </p:sp>
    </p:spTree>
    <p:extLst>
      <p:ext uri="{BB962C8B-B14F-4D97-AF65-F5344CB8AC3E}">
        <p14:creationId xmlns:p14="http://schemas.microsoft.com/office/powerpoint/2010/main" val="3603522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a:xfrm>
            <a:off x="467544" y="6005053"/>
            <a:ext cx="2133600" cy="365125"/>
          </a:xfrm>
          <a:prstGeom prst="rect">
            <a:avLst/>
          </a:prstGeom>
        </p:spPr>
        <p:txBody>
          <a:bodyPr/>
          <a:lstStyle/>
          <a:p>
            <a:fld id="{236AC199-9482-441B-B9EC-5B9D494825EE}" type="datetimeFigureOut">
              <a:rPr lang="nl-NL" smtClean="0"/>
              <a:pPr/>
              <a:t>13-1-2022</a:t>
            </a:fld>
            <a:endParaRPr lang="nl-NL"/>
          </a:p>
        </p:txBody>
      </p:sp>
      <p:sp>
        <p:nvSpPr>
          <p:cNvPr id="5" name="Tijdelijke aanduiding voor voettekst 4"/>
          <p:cNvSpPr>
            <a:spLocks noGrp="1"/>
          </p:cNvSpPr>
          <p:nvPr>
            <p:ph type="ftr" sz="quarter" idx="11"/>
          </p:nvPr>
        </p:nvSpPr>
        <p:spPr>
          <a:xfrm>
            <a:off x="4489698" y="5545774"/>
            <a:ext cx="360040" cy="864096"/>
          </a:xfrm>
          <a:prstGeom prst="rect">
            <a:avLst/>
          </a:prstGeom>
        </p:spPr>
        <p:txBody>
          <a:bodyPr/>
          <a:lstStyle/>
          <a:p>
            <a:endParaRPr lang="nl-NL"/>
          </a:p>
        </p:txBody>
      </p:sp>
      <p:sp>
        <p:nvSpPr>
          <p:cNvPr id="6" name="Tijdelijke aanduiding voor dianummer 5"/>
          <p:cNvSpPr>
            <a:spLocks noGrp="1"/>
          </p:cNvSpPr>
          <p:nvPr>
            <p:ph type="sldNum" sz="quarter" idx="12"/>
          </p:nvPr>
        </p:nvSpPr>
        <p:spPr>
          <a:xfrm>
            <a:off x="1790328" y="5764181"/>
            <a:ext cx="1773560" cy="846869"/>
          </a:xfrm>
          <a:prstGeom prst="rect">
            <a:avLst/>
          </a:prstGeom>
        </p:spPr>
        <p:txBody>
          <a:bodyPr/>
          <a:lstStyle/>
          <a:p>
            <a:fld id="{5FF7CC98-7642-4BCD-A3C1-C8256B60A87D}" type="slidenum">
              <a:rPr lang="nl-NL" smtClean="0"/>
              <a:pPr/>
              <a:t>‹nr.›</a:t>
            </a:fld>
            <a:endParaRPr lang="nl-NL"/>
          </a:p>
        </p:txBody>
      </p:sp>
    </p:spTree>
    <p:extLst>
      <p:ext uri="{BB962C8B-B14F-4D97-AF65-F5344CB8AC3E}">
        <p14:creationId xmlns:p14="http://schemas.microsoft.com/office/powerpoint/2010/main" val="3058853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a:xfrm>
            <a:off x="467544" y="6005053"/>
            <a:ext cx="2133600" cy="365125"/>
          </a:xfrm>
          <a:prstGeom prst="rect">
            <a:avLst/>
          </a:prstGeom>
        </p:spPr>
        <p:txBody>
          <a:bodyPr/>
          <a:lstStyle/>
          <a:p>
            <a:fld id="{236AC199-9482-441B-B9EC-5B9D494825EE}" type="datetimeFigureOut">
              <a:rPr lang="nl-NL" smtClean="0"/>
              <a:pPr/>
              <a:t>13-1-2022</a:t>
            </a:fld>
            <a:endParaRPr lang="nl-NL"/>
          </a:p>
        </p:txBody>
      </p:sp>
      <p:sp>
        <p:nvSpPr>
          <p:cNvPr id="4" name="Tijdelijke aanduiding voor voettekst 3"/>
          <p:cNvSpPr>
            <a:spLocks noGrp="1"/>
          </p:cNvSpPr>
          <p:nvPr>
            <p:ph type="ftr" sz="quarter" idx="11"/>
          </p:nvPr>
        </p:nvSpPr>
        <p:spPr>
          <a:xfrm>
            <a:off x="4489698" y="5545774"/>
            <a:ext cx="360040" cy="864096"/>
          </a:xfrm>
          <a:prstGeom prst="rect">
            <a:avLst/>
          </a:prstGeom>
        </p:spPr>
        <p:txBody>
          <a:bodyPr/>
          <a:lstStyle/>
          <a:p>
            <a:endParaRPr lang="nl-NL"/>
          </a:p>
        </p:txBody>
      </p:sp>
      <p:sp>
        <p:nvSpPr>
          <p:cNvPr id="5" name="Tijdelijke aanduiding voor dianummer 4"/>
          <p:cNvSpPr>
            <a:spLocks noGrp="1"/>
          </p:cNvSpPr>
          <p:nvPr>
            <p:ph type="sldNum" sz="quarter" idx="12"/>
          </p:nvPr>
        </p:nvSpPr>
        <p:spPr>
          <a:xfrm>
            <a:off x="1790328" y="5764181"/>
            <a:ext cx="1773560" cy="846869"/>
          </a:xfrm>
          <a:prstGeom prst="rect">
            <a:avLst/>
          </a:prstGeom>
        </p:spPr>
        <p:txBody>
          <a:bodyPr/>
          <a:lstStyle/>
          <a:p>
            <a:fld id="{5FF7CC98-7642-4BCD-A3C1-C8256B60A87D}" type="slidenum">
              <a:rPr lang="nl-NL" smtClean="0"/>
              <a:pPr/>
              <a:t>‹nr.›</a:t>
            </a:fld>
            <a:endParaRPr lang="nl-NL"/>
          </a:p>
        </p:txBody>
      </p:sp>
    </p:spTree>
    <p:extLst>
      <p:ext uri="{BB962C8B-B14F-4D97-AF65-F5344CB8AC3E}">
        <p14:creationId xmlns:p14="http://schemas.microsoft.com/office/powerpoint/2010/main" val="3994292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a:xfrm>
            <a:off x="467544" y="6005053"/>
            <a:ext cx="2133600" cy="365125"/>
          </a:xfrm>
          <a:prstGeom prst="rect">
            <a:avLst/>
          </a:prstGeom>
        </p:spPr>
        <p:txBody>
          <a:bodyPr/>
          <a:lstStyle/>
          <a:p>
            <a:fld id="{236AC199-9482-441B-B9EC-5B9D494825EE}" type="datetimeFigureOut">
              <a:rPr lang="nl-NL" smtClean="0"/>
              <a:pPr/>
              <a:t>13-1-2022</a:t>
            </a:fld>
            <a:endParaRPr lang="nl-NL"/>
          </a:p>
        </p:txBody>
      </p:sp>
      <p:sp>
        <p:nvSpPr>
          <p:cNvPr id="3" name="Tijdelijke aanduiding voor voettekst 2"/>
          <p:cNvSpPr>
            <a:spLocks noGrp="1"/>
          </p:cNvSpPr>
          <p:nvPr>
            <p:ph type="ftr" sz="quarter" idx="11"/>
          </p:nvPr>
        </p:nvSpPr>
        <p:spPr>
          <a:xfrm>
            <a:off x="4489698" y="5545774"/>
            <a:ext cx="360040" cy="864096"/>
          </a:xfrm>
          <a:prstGeom prst="rect">
            <a:avLst/>
          </a:prstGeom>
        </p:spPr>
        <p:txBody>
          <a:bodyPr/>
          <a:lstStyle/>
          <a:p>
            <a:endParaRPr lang="nl-NL"/>
          </a:p>
        </p:txBody>
      </p:sp>
      <p:sp>
        <p:nvSpPr>
          <p:cNvPr id="4" name="Tijdelijke aanduiding voor dianummer 3"/>
          <p:cNvSpPr>
            <a:spLocks noGrp="1"/>
          </p:cNvSpPr>
          <p:nvPr>
            <p:ph type="sldNum" sz="quarter" idx="12"/>
          </p:nvPr>
        </p:nvSpPr>
        <p:spPr>
          <a:xfrm>
            <a:off x="1790328" y="5764181"/>
            <a:ext cx="1773560" cy="846869"/>
          </a:xfrm>
          <a:prstGeom prst="rect">
            <a:avLst/>
          </a:prstGeom>
        </p:spPr>
        <p:txBody>
          <a:bodyPr/>
          <a:lstStyle/>
          <a:p>
            <a:fld id="{5FF7CC98-7642-4BCD-A3C1-C8256B60A87D}" type="slidenum">
              <a:rPr lang="nl-NL" smtClean="0"/>
              <a:pPr/>
              <a:t>‹nr.›</a:t>
            </a:fld>
            <a:endParaRPr lang="nl-NL"/>
          </a:p>
        </p:txBody>
      </p:sp>
    </p:spTree>
    <p:extLst>
      <p:ext uri="{BB962C8B-B14F-4D97-AF65-F5344CB8AC3E}">
        <p14:creationId xmlns:p14="http://schemas.microsoft.com/office/powerpoint/2010/main" val="2997216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tekst 7"/>
          <p:cNvSpPr>
            <a:spLocks noGrp="1"/>
          </p:cNvSpPr>
          <p:nvPr>
            <p:ph type="body" sz="quarter" idx="13" hasCustomPrompt="1"/>
          </p:nvPr>
        </p:nvSpPr>
        <p:spPr>
          <a:xfrm>
            <a:off x="179512" y="6237312"/>
            <a:ext cx="2232025" cy="360040"/>
          </a:xfrm>
        </p:spPr>
        <p:txBody>
          <a:bodyPr>
            <a:normAutofit/>
          </a:bodyPr>
          <a:lstStyle>
            <a:lvl1pPr marL="0" indent="0">
              <a:buNone/>
              <a:defRPr sz="1400">
                <a:solidFill>
                  <a:schemeClr val="bg1"/>
                </a:solidFill>
              </a:defRPr>
            </a:lvl1pPr>
          </a:lstStyle>
          <a:p>
            <a:pPr lvl="0"/>
            <a:r>
              <a:rPr lang="nl-NL" dirty="0"/>
              <a:t>Datum</a:t>
            </a:r>
          </a:p>
        </p:txBody>
      </p:sp>
      <p:sp>
        <p:nvSpPr>
          <p:cNvPr id="8" name="Tijdelijke aanduiding voor tekst 9"/>
          <p:cNvSpPr>
            <a:spLocks noGrp="1"/>
          </p:cNvSpPr>
          <p:nvPr>
            <p:ph type="body" sz="quarter" idx="14" hasCustomPrompt="1"/>
          </p:nvPr>
        </p:nvSpPr>
        <p:spPr>
          <a:xfrm>
            <a:off x="6156176" y="6093296"/>
            <a:ext cx="2592388" cy="648271"/>
          </a:xfrm>
        </p:spPr>
        <p:txBody>
          <a:bodyPr/>
          <a:lstStyle>
            <a:lvl1pPr marL="0" indent="0" algn="r">
              <a:buNone/>
              <a:defRPr sz="1400">
                <a:solidFill>
                  <a:schemeClr val="bg1"/>
                </a:solidFill>
              </a:defRPr>
            </a:lvl1pPr>
          </a:lstStyle>
          <a:p>
            <a:r>
              <a:rPr lang="nl-NL" dirty="0"/>
              <a:t>Naam</a:t>
            </a:r>
          </a:p>
          <a:p>
            <a:r>
              <a:rPr lang="nl-NL" dirty="0"/>
              <a:t>Contactgegevens</a:t>
            </a:r>
          </a:p>
        </p:txBody>
      </p:sp>
    </p:spTree>
    <p:extLst>
      <p:ext uri="{BB962C8B-B14F-4D97-AF65-F5344CB8AC3E}">
        <p14:creationId xmlns:p14="http://schemas.microsoft.com/office/powerpoint/2010/main" val="3053695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6" name="Tijdelijke aanduiding voor tekst 7"/>
          <p:cNvSpPr>
            <a:spLocks noGrp="1"/>
          </p:cNvSpPr>
          <p:nvPr>
            <p:ph type="body" sz="quarter" idx="13" hasCustomPrompt="1"/>
          </p:nvPr>
        </p:nvSpPr>
        <p:spPr>
          <a:xfrm>
            <a:off x="179512" y="6237312"/>
            <a:ext cx="2232025" cy="360040"/>
          </a:xfrm>
        </p:spPr>
        <p:txBody>
          <a:bodyPr>
            <a:normAutofit/>
          </a:bodyPr>
          <a:lstStyle>
            <a:lvl1pPr marL="0" indent="0">
              <a:buNone/>
              <a:defRPr sz="1400">
                <a:solidFill>
                  <a:schemeClr val="bg1"/>
                </a:solidFill>
              </a:defRPr>
            </a:lvl1pPr>
          </a:lstStyle>
          <a:p>
            <a:pPr lvl="0"/>
            <a:r>
              <a:rPr lang="nl-NL" dirty="0"/>
              <a:t>Datum</a:t>
            </a:r>
          </a:p>
        </p:txBody>
      </p:sp>
      <p:sp>
        <p:nvSpPr>
          <p:cNvPr id="7" name="Tijdelijke aanduiding voor tekst 9"/>
          <p:cNvSpPr>
            <a:spLocks noGrp="1"/>
          </p:cNvSpPr>
          <p:nvPr>
            <p:ph type="body" sz="quarter" idx="14" hasCustomPrompt="1"/>
          </p:nvPr>
        </p:nvSpPr>
        <p:spPr>
          <a:xfrm>
            <a:off x="6156176" y="6093296"/>
            <a:ext cx="2592388" cy="648271"/>
          </a:xfrm>
        </p:spPr>
        <p:txBody>
          <a:bodyPr/>
          <a:lstStyle>
            <a:lvl1pPr marL="0" indent="0" algn="r">
              <a:buNone/>
              <a:defRPr sz="1400">
                <a:solidFill>
                  <a:schemeClr val="bg1"/>
                </a:solidFill>
              </a:defRPr>
            </a:lvl1pPr>
          </a:lstStyle>
          <a:p>
            <a:r>
              <a:rPr lang="nl-NL" dirty="0"/>
              <a:t>Naam</a:t>
            </a:r>
          </a:p>
          <a:p>
            <a:r>
              <a:rPr lang="nl-NL" dirty="0"/>
              <a:t>Contactgegevens</a:t>
            </a:r>
          </a:p>
        </p:txBody>
      </p:sp>
    </p:spTree>
    <p:extLst>
      <p:ext uri="{BB962C8B-B14F-4D97-AF65-F5344CB8AC3E}">
        <p14:creationId xmlns:p14="http://schemas.microsoft.com/office/powerpoint/2010/main" val="3087873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a:xfrm>
            <a:off x="1619672" y="6166306"/>
            <a:ext cx="2133600" cy="365125"/>
          </a:xfrm>
        </p:spPr>
        <p:txBody>
          <a:bodyPr/>
          <a:lstStyle>
            <a:lvl1pPr>
              <a:defRPr/>
            </a:lvl1pPr>
          </a:lstStyle>
          <a:p>
            <a:r>
              <a:rPr lang="nl-NL" dirty="0"/>
              <a:t> </a:t>
            </a:r>
          </a:p>
        </p:txBody>
      </p:sp>
      <p:sp>
        <p:nvSpPr>
          <p:cNvPr id="5" name="Tijdelijke aanduiding voor voettekst 4"/>
          <p:cNvSpPr>
            <a:spLocks noGrp="1"/>
          </p:cNvSpPr>
          <p:nvPr>
            <p:ph type="ftr" sz="quarter" idx="11"/>
          </p:nvPr>
        </p:nvSpPr>
        <p:spPr/>
        <p:txBody>
          <a:bodyPr/>
          <a:lstStyle/>
          <a:p>
            <a:r>
              <a:rPr lang="nl-NL" dirty="0"/>
              <a:t> </a:t>
            </a:r>
          </a:p>
        </p:txBody>
      </p:sp>
      <p:sp>
        <p:nvSpPr>
          <p:cNvPr id="6" name="Tijdelijke aanduiding voor dianummer 5"/>
          <p:cNvSpPr>
            <a:spLocks noGrp="1"/>
          </p:cNvSpPr>
          <p:nvPr>
            <p:ph type="sldNum" sz="quarter" idx="12"/>
          </p:nvPr>
        </p:nvSpPr>
        <p:spPr>
          <a:xfrm>
            <a:off x="6553200" y="6356350"/>
            <a:ext cx="2133600" cy="365125"/>
          </a:xfrm>
          <a:prstGeom prst="rect">
            <a:avLst/>
          </a:prstGeom>
        </p:spPr>
        <p:txBody>
          <a:bodyPr/>
          <a:lstStyle>
            <a:lvl1pPr>
              <a:defRPr/>
            </a:lvl1pPr>
          </a:lstStyle>
          <a:p>
            <a:r>
              <a:rPr lang="nl-NL" dirty="0"/>
              <a:t> </a:t>
            </a:r>
          </a:p>
        </p:txBody>
      </p:sp>
      <p:sp>
        <p:nvSpPr>
          <p:cNvPr id="7" name="Tekstvak 6"/>
          <p:cNvSpPr txBox="1"/>
          <p:nvPr userDrawn="1"/>
        </p:nvSpPr>
        <p:spPr>
          <a:xfrm>
            <a:off x="395536" y="6309320"/>
            <a:ext cx="1872208" cy="369332"/>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a:solidFill>
                  <a:schemeClr val="bg1"/>
                </a:solidFill>
              </a:rPr>
              <a:t>www.goab.eu</a:t>
            </a:r>
          </a:p>
        </p:txBody>
      </p:sp>
    </p:spTree>
    <p:extLst>
      <p:ext uri="{BB962C8B-B14F-4D97-AF65-F5344CB8AC3E}">
        <p14:creationId xmlns:p14="http://schemas.microsoft.com/office/powerpoint/2010/main" val="3770163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23B78ECC-C7B1-4575-A671-6FDC86F479BC}" type="datetimeFigureOut">
              <a:rPr lang="nl-NL" smtClean="0"/>
              <a:pPr/>
              <a:t>13-1-2022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a:xfrm>
            <a:off x="6553200" y="6356350"/>
            <a:ext cx="2133600" cy="365125"/>
          </a:xfrm>
          <a:prstGeom prst="rect">
            <a:avLst/>
          </a:prstGeom>
        </p:spPr>
        <p:txBody>
          <a:bodyPr/>
          <a:lstStyle/>
          <a:p>
            <a:fld id="{5907496F-C5C7-42CF-A1A0-C62DBFA76FEB}" type="slidenum">
              <a:rPr lang="nl-NL" smtClean="0"/>
              <a:pPr/>
              <a:t>‹nr.›</a:t>
            </a:fld>
            <a:endParaRPr lang="nl-NL"/>
          </a:p>
        </p:txBody>
      </p:sp>
    </p:spTree>
    <p:extLst>
      <p:ext uri="{BB962C8B-B14F-4D97-AF65-F5344CB8AC3E}">
        <p14:creationId xmlns:p14="http://schemas.microsoft.com/office/powerpoint/2010/main" val="2584405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23B78ECC-C7B1-4575-A671-6FDC86F479BC}" type="datetimeFigureOut">
              <a:rPr lang="nl-NL" smtClean="0"/>
              <a:pPr/>
              <a:t>13-1-2022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a:xfrm>
            <a:off x="6553200" y="6356350"/>
            <a:ext cx="2133600" cy="365125"/>
          </a:xfrm>
          <a:prstGeom prst="rect">
            <a:avLst/>
          </a:prstGeom>
        </p:spPr>
        <p:txBody>
          <a:bodyPr/>
          <a:lstStyle/>
          <a:p>
            <a:fld id="{5907496F-C5C7-42CF-A1A0-C62DBFA76FEB}" type="slidenum">
              <a:rPr lang="nl-NL" smtClean="0"/>
              <a:pPr/>
              <a:t>‹nr.›</a:t>
            </a:fld>
            <a:endParaRPr lang="nl-NL"/>
          </a:p>
        </p:txBody>
      </p:sp>
    </p:spTree>
    <p:extLst>
      <p:ext uri="{BB962C8B-B14F-4D97-AF65-F5344CB8AC3E}">
        <p14:creationId xmlns:p14="http://schemas.microsoft.com/office/powerpoint/2010/main" val="1927622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23B78ECC-C7B1-4575-A671-6FDC86F479BC}" type="datetimeFigureOut">
              <a:rPr lang="nl-NL" smtClean="0"/>
              <a:pPr/>
              <a:t>13-1-2022</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a:xfrm>
            <a:off x="6553200" y="6356350"/>
            <a:ext cx="2133600" cy="365125"/>
          </a:xfrm>
          <a:prstGeom prst="rect">
            <a:avLst/>
          </a:prstGeom>
        </p:spPr>
        <p:txBody>
          <a:bodyPr/>
          <a:lstStyle/>
          <a:p>
            <a:fld id="{5907496F-C5C7-42CF-A1A0-C62DBFA76FEB}" type="slidenum">
              <a:rPr lang="nl-NL" smtClean="0"/>
              <a:pPr/>
              <a:t>‹nr.›</a:t>
            </a:fld>
            <a:endParaRPr lang="nl-NL"/>
          </a:p>
        </p:txBody>
      </p:sp>
    </p:spTree>
    <p:extLst>
      <p:ext uri="{BB962C8B-B14F-4D97-AF65-F5344CB8AC3E}">
        <p14:creationId xmlns:p14="http://schemas.microsoft.com/office/powerpoint/2010/main" val="666114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3B78ECC-C7B1-4575-A671-6FDC86F479BC}" type="datetimeFigureOut">
              <a:rPr lang="nl-NL" smtClean="0"/>
              <a:pPr/>
              <a:t>13-1-2022</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a:xfrm>
            <a:off x="6553200" y="6356350"/>
            <a:ext cx="2133600" cy="365125"/>
          </a:xfrm>
          <a:prstGeom prst="rect">
            <a:avLst/>
          </a:prstGeom>
        </p:spPr>
        <p:txBody>
          <a:bodyPr/>
          <a:lstStyle/>
          <a:p>
            <a:fld id="{5907496F-C5C7-42CF-A1A0-C62DBFA76FEB}" type="slidenum">
              <a:rPr lang="nl-NL" smtClean="0"/>
              <a:pPr/>
              <a:t>‹nr.›</a:t>
            </a:fld>
            <a:endParaRPr lang="nl-NL"/>
          </a:p>
        </p:txBody>
      </p:sp>
    </p:spTree>
    <p:extLst>
      <p:ext uri="{BB962C8B-B14F-4D97-AF65-F5344CB8AC3E}">
        <p14:creationId xmlns:p14="http://schemas.microsoft.com/office/powerpoint/2010/main" val="257298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a:xfrm>
            <a:off x="467544" y="6005053"/>
            <a:ext cx="2133600" cy="365125"/>
          </a:xfrm>
          <a:prstGeom prst="rect">
            <a:avLst/>
          </a:prstGeom>
        </p:spPr>
        <p:txBody>
          <a:bodyPr/>
          <a:lstStyle/>
          <a:p>
            <a:endParaRPr lang="nl-NL" dirty="0"/>
          </a:p>
        </p:txBody>
      </p:sp>
      <p:sp>
        <p:nvSpPr>
          <p:cNvPr id="5" name="Tijdelijke aanduiding voor voettekst 4"/>
          <p:cNvSpPr>
            <a:spLocks noGrp="1"/>
          </p:cNvSpPr>
          <p:nvPr>
            <p:ph type="ftr" sz="quarter" idx="11"/>
          </p:nvPr>
        </p:nvSpPr>
        <p:spPr>
          <a:xfrm>
            <a:off x="4489698" y="5545774"/>
            <a:ext cx="360040" cy="864096"/>
          </a:xfrm>
          <a:prstGeom prst="rect">
            <a:avLst/>
          </a:prstGeom>
        </p:spPr>
        <p:txBody>
          <a:bodyPr/>
          <a:lstStyle/>
          <a:p>
            <a:r>
              <a:rPr lang="nl-NL" dirty="0"/>
              <a:t> </a:t>
            </a:r>
          </a:p>
        </p:txBody>
      </p:sp>
      <p:sp>
        <p:nvSpPr>
          <p:cNvPr id="6" name="Tijdelijke aanduiding voor dianummer 5"/>
          <p:cNvSpPr>
            <a:spLocks noGrp="1"/>
          </p:cNvSpPr>
          <p:nvPr>
            <p:ph type="sldNum" sz="quarter" idx="12"/>
          </p:nvPr>
        </p:nvSpPr>
        <p:spPr>
          <a:xfrm>
            <a:off x="1790328" y="5764181"/>
            <a:ext cx="1773560" cy="846869"/>
          </a:xfrm>
          <a:prstGeom prst="rect">
            <a:avLst/>
          </a:prstGeom>
        </p:spPr>
        <p:txBody>
          <a:bodyPr/>
          <a:lstStyle/>
          <a:p>
            <a:endParaRPr lang="nl-NL" dirty="0"/>
          </a:p>
        </p:txBody>
      </p:sp>
    </p:spTree>
    <p:extLst>
      <p:ext uri="{BB962C8B-B14F-4D97-AF65-F5344CB8AC3E}">
        <p14:creationId xmlns:p14="http://schemas.microsoft.com/office/powerpoint/2010/main" val="31437649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3.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1.xml"/><Relationship Id="rId7" Type="http://schemas.openxmlformats.org/officeDocument/2006/relationships/image" Target="../media/image4.gif"/><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3.png"/><Relationship Id="rId5" Type="http://schemas.openxmlformats.org/officeDocument/2006/relationships/theme" Target="../theme/theme3.xml"/><Relationship Id="rId4" Type="http://schemas.openxmlformats.org/officeDocument/2006/relationships/slideLayout" Target="../slideLayouts/slideLayout12.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Afbeelding 8"/>
          <p:cNvPicPr>
            <a:picLocks noChangeAspect="1"/>
          </p:cNvPicPr>
          <p:nvPr/>
        </p:nvPicPr>
        <p:blipFill rotWithShape="1">
          <a:blip r:embed="rId5" cstate="print">
            <a:extLst>
              <a:ext uri="{28A0092B-C50C-407E-A947-70E740481C1C}">
                <a14:useLocalDpi xmlns:a14="http://schemas.microsoft.com/office/drawing/2010/main" val="0"/>
              </a:ext>
            </a:extLst>
          </a:blip>
          <a:srcRect l="17805" b="67802"/>
          <a:stretch/>
        </p:blipFill>
        <p:spPr>
          <a:xfrm>
            <a:off x="0" y="-243408"/>
            <a:ext cx="9144000" cy="1944216"/>
          </a:xfrm>
          <a:prstGeom prst="rect">
            <a:avLst/>
          </a:prstGeom>
        </p:spPr>
      </p:pic>
      <p:sp>
        <p:nvSpPr>
          <p:cNvPr id="8" name="Rond enkele hoek rechthoek 7"/>
          <p:cNvSpPr/>
          <p:nvPr/>
        </p:nvSpPr>
        <p:spPr>
          <a:xfrm>
            <a:off x="0" y="6021288"/>
            <a:ext cx="9144000" cy="836712"/>
          </a:xfrm>
          <a:prstGeom prst="round1Rect">
            <a:avLst>
              <a:gd name="adj" fmla="val 50000"/>
            </a:avLst>
          </a:prstGeom>
          <a:solidFill>
            <a:srgbClr val="6CB7CB"/>
          </a:solidFill>
          <a:ln>
            <a:solidFill>
              <a:srgbClr val="6CB7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jdelijke aanduiding voor titel 1"/>
          <p:cNvSpPr>
            <a:spLocks noGrp="1"/>
          </p:cNvSpPr>
          <p:nvPr>
            <p:ph type="title"/>
          </p:nvPr>
        </p:nvSpPr>
        <p:spPr>
          <a:xfrm>
            <a:off x="457200" y="1761954"/>
            <a:ext cx="8229600" cy="1143000"/>
          </a:xfrm>
          <a:prstGeom prst="rect">
            <a:avLst/>
          </a:prstGeom>
        </p:spPr>
        <p:txBody>
          <a:bodyPr vert="horz" lIns="91440" tIns="45720" rIns="91440" bIns="45720" rtlCol="0" anchor="ctr">
            <a:normAutofit/>
          </a:bodyPr>
          <a:lstStyle/>
          <a:p>
            <a:r>
              <a:rPr lang="nl-NL" dirty="0"/>
              <a:t>Klik hier om een titel te maken.</a:t>
            </a:r>
          </a:p>
        </p:txBody>
      </p:sp>
      <p:sp>
        <p:nvSpPr>
          <p:cNvPr id="3" name="Tijdelijke aanduiding voor tekst 2"/>
          <p:cNvSpPr>
            <a:spLocks noGrp="1"/>
          </p:cNvSpPr>
          <p:nvPr>
            <p:ph type="body" idx="1"/>
          </p:nvPr>
        </p:nvSpPr>
        <p:spPr>
          <a:xfrm>
            <a:off x="457200" y="2996952"/>
            <a:ext cx="8229600" cy="2880320"/>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dirty="0"/>
              <a:t> </a:t>
            </a:r>
          </a:p>
        </p:txBody>
      </p:sp>
      <p:pic>
        <p:nvPicPr>
          <p:cNvPr id="7" name="Afbeelding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59632" y="182960"/>
            <a:ext cx="2715949" cy="908720"/>
          </a:xfrm>
          <a:prstGeom prst="rect">
            <a:avLst/>
          </a:prstGeom>
        </p:spPr>
      </p:pic>
    </p:spTree>
    <p:extLst>
      <p:ext uri="{BB962C8B-B14F-4D97-AF65-F5344CB8AC3E}">
        <p14:creationId xmlns:p14="http://schemas.microsoft.com/office/powerpoint/2010/main" val="3902575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Lst>
  <p:txStyles>
    <p:titleStyle>
      <a:lvl1pPr algn="ctr" defTabSz="914400" rtl="0" eaLnBrk="1" latinLnBrk="0" hangingPunct="1">
        <a:spcBef>
          <a:spcPct val="0"/>
        </a:spcBef>
        <a:buNone/>
        <a:defRPr sz="4400" kern="1200">
          <a:solidFill>
            <a:srgbClr val="E60038"/>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ond enkele hoek rechthoek 10"/>
          <p:cNvSpPr/>
          <p:nvPr userDrawn="1"/>
        </p:nvSpPr>
        <p:spPr>
          <a:xfrm>
            <a:off x="0" y="6021287"/>
            <a:ext cx="9144000" cy="836712"/>
          </a:xfrm>
          <a:prstGeom prst="round1Rect">
            <a:avLst>
              <a:gd name="adj" fmla="val 50000"/>
            </a:avLst>
          </a:prstGeom>
          <a:solidFill>
            <a:srgbClr val="6CB7CB"/>
          </a:solidFill>
          <a:ln>
            <a:solidFill>
              <a:srgbClr val="6CB7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dirty="0"/>
              <a:t>Klik hier om een titel te maken.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endParaRPr lang="nl-NL" dirty="0"/>
          </a:p>
        </p:txBody>
      </p:sp>
      <p:sp>
        <p:nvSpPr>
          <p:cNvPr id="4" name="Tijdelijke aanduiding voor datum 3"/>
          <p:cNvSpPr>
            <a:spLocks noGrp="1"/>
          </p:cNvSpPr>
          <p:nvPr>
            <p:ph type="dt" sz="half" idx="2"/>
          </p:nvPr>
        </p:nvSpPr>
        <p:spPr>
          <a:xfrm>
            <a:off x="1619672" y="6257080"/>
            <a:ext cx="2133600" cy="365125"/>
          </a:xfrm>
          <a:prstGeom prst="rect">
            <a:avLst/>
          </a:prstGeom>
        </p:spPr>
        <p:txBody>
          <a:bodyPr vert="horz" lIns="91440" tIns="45720" rIns="91440" bIns="45720" rtlCol="0" anchor="ctr"/>
          <a:lstStyle>
            <a:lvl1pPr algn="l">
              <a:defRPr sz="1800">
                <a:solidFill>
                  <a:schemeClr val="bg1"/>
                </a:solidFill>
              </a:defRPr>
            </a:lvl1pPr>
          </a:lstStyle>
          <a:p>
            <a:r>
              <a:rPr lang="nl-NL" dirty="0"/>
              <a:t> </a:t>
            </a:r>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dirty="0"/>
              <a:t> </a:t>
            </a:r>
          </a:p>
        </p:txBody>
      </p:sp>
      <p:pic>
        <p:nvPicPr>
          <p:cNvPr id="8" name="Afbeelding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76255" y="6105013"/>
            <a:ext cx="2000261" cy="669261"/>
          </a:xfrm>
          <a:prstGeom prst="rect">
            <a:avLst/>
          </a:prstGeom>
        </p:spPr>
      </p:pic>
      <p:sp>
        <p:nvSpPr>
          <p:cNvPr id="9" name="Tekstvak 8"/>
          <p:cNvSpPr txBox="1"/>
          <p:nvPr userDrawn="1"/>
        </p:nvSpPr>
        <p:spPr>
          <a:xfrm>
            <a:off x="395536" y="6309320"/>
            <a:ext cx="1872208" cy="369332"/>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a:solidFill>
                  <a:schemeClr val="bg1"/>
                </a:solidFill>
              </a:rPr>
              <a:t>www.goab.eu</a:t>
            </a:r>
          </a:p>
        </p:txBody>
      </p:sp>
    </p:spTree>
    <p:extLst>
      <p:ext uri="{BB962C8B-B14F-4D97-AF65-F5344CB8AC3E}">
        <p14:creationId xmlns:p14="http://schemas.microsoft.com/office/powerpoint/2010/main" val="40555136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8" r:id="rId4"/>
    <p:sldLayoutId id="2147483679" r:id="rId5"/>
  </p:sldLayoutIdLst>
  <p:txStyles>
    <p:titleStyle>
      <a:lvl1pPr algn="ctr" defTabSz="914400" rtl="0" eaLnBrk="1" latinLnBrk="0" hangingPunct="1">
        <a:spcBef>
          <a:spcPct val="0"/>
        </a:spcBef>
        <a:buNone/>
        <a:defRPr sz="4400" kern="1200">
          <a:solidFill>
            <a:srgbClr val="E60038"/>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rgbClr val="6CB7CB"/>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rgbClr val="C30038"/>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rgbClr val="E09C17"/>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rgbClr val="B6C93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ond enkele hoek rechthoek 10"/>
          <p:cNvSpPr/>
          <p:nvPr userDrawn="1"/>
        </p:nvSpPr>
        <p:spPr>
          <a:xfrm>
            <a:off x="0" y="5589240"/>
            <a:ext cx="9144000" cy="1268760"/>
          </a:xfrm>
          <a:prstGeom prst="round1Rect">
            <a:avLst>
              <a:gd name="adj" fmla="val 50000"/>
            </a:avLst>
          </a:prstGeom>
          <a:solidFill>
            <a:srgbClr val="6CB7CB"/>
          </a:solidFill>
          <a:ln>
            <a:solidFill>
              <a:srgbClr val="6CB7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dirty="0"/>
              <a:t>Klik om de stijl te bewerken</a:t>
            </a:r>
          </a:p>
        </p:txBody>
      </p:sp>
      <p:sp>
        <p:nvSpPr>
          <p:cNvPr id="3" name="Tijdelijke aanduiding voor tekst 2"/>
          <p:cNvSpPr>
            <a:spLocks noGrp="1"/>
          </p:cNvSpPr>
          <p:nvPr>
            <p:ph type="body" idx="1"/>
          </p:nvPr>
        </p:nvSpPr>
        <p:spPr>
          <a:xfrm>
            <a:off x="457200" y="1600201"/>
            <a:ext cx="8229600" cy="3917032"/>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8" name="Tekstvak 7"/>
          <p:cNvSpPr txBox="1"/>
          <p:nvPr userDrawn="1"/>
        </p:nvSpPr>
        <p:spPr>
          <a:xfrm>
            <a:off x="2555776" y="5761955"/>
            <a:ext cx="6206618" cy="830997"/>
          </a:xfrm>
          <a:prstGeom prst="rect">
            <a:avLst/>
          </a:prstGeom>
          <a:noFill/>
        </p:spPr>
        <p:txBody>
          <a:bodyPr wrap="square" rtlCol="0">
            <a:spAutoFit/>
          </a:bodyPr>
          <a:lstStyle/>
          <a:p>
            <a:r>
              <a:rPr lang="nl-NL" sz="1600" dirty="0">
                <a:solidFill>
                  <a:schemeClr val="bg1"/>
                </a:solidFill>
              </a:rPr>
              <a:t>een</a:t>
            </a:r>
          </a:p>
          <a:p>
            <a:r>
              <a:rPr lang="nl-NL" sz="1600" dirty="0">
                <a:solidFill>
                  <a:schemeClr val="bg1"/>
                </a:solidFill>
              </a:rPr>
              <a:t>samenwerking</a:t>
            </a:r>
          </a:p>
          <a:p>
            <a:r>
              <a:rPr lang="nl-NL" sz="1600" dirty="0">
                <a:solidFill>
                  <a:schemeClr val="bg1"/>
                </a:solidFill>
              </a:rPr>
              <a:t>van:</a:t>
            </a:r>
          </a:p>
        </p:txBody>
      </p:sp>
      <p:pic>
        <p:nvPicPr>
          <p:cNvPr id="9" name="Afbeelding 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51520" y="5862360"/>
            <a:ext cx="1944216" cy="650509"/>
          </a:xfrm>
          <a:prstGeom prst="rect">
            <a:avLst/>
          </a:prstGeom>
        </p:spPr>
      </p:pic>
      <p:pic>
        <p:nvPicPr>
          <p:cNvPr id="10" name="Afbeelding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580112" y="5731562"/>
            <a:ext cx="1075456" cy="947381"/>
          </a:xfrm>
          <a:prstGeom prst="rect">
            <a:avLst/>
          </a:prstGeom>
        </p:spPr>
      </p:pic>
      <p:pic>
        <p:nvPicPr>
          <p:cNvPr id="4" name="Afbeelding 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4139952" y="6048312"/>
            <a:ext cx="1227509" cy="458137"/>
          </a:xfrm>
          <a:prstGeom prst="rect">
            <a:avLst/>
          </a:prstGeom>
        </p:spPr>
      </p:pic>
      <p:pic>
        <p:nvPicPr>
          <p:cNvPr id="5" name="Afbeelding 4"/>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6936542" y="5862360"/>
            <a:ext cx="2030194" cy="557947"/>
          </a:xfrm>
          <a:prstGeom prst="rect">
            <a:avLst/>
          </a:prstGeom>
        </p:spPr>
      </p:pic>
    </p:spTree>
    <p:extLst>
      <p:ext uri="{BB962C8B-B14F-4D97-AF65-F5344CB8AC3E}">
        <p14:creationId xmlns:p14="http://schemas.microsoft.com/office/powerpoint/2010/main" val="265424091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90" r:id="rId3"/>
    <p:sldLayoutId id="2147483691" r:id="rId4"/>
  </p:sldLayoutIdLst>
  <p:txStyles>
    <p:titleStyle>
      <a:lvl1pPr algn="ctr" defTabSz="914400" rtl="0" eaLnBrk="1" latinLnBrk="0" hangingPunct="1">
        <a:spcBef>
          <a:spcPct val="0"/>
        </a:spcBef>
        <a:buNone/>
        <a:defRPr sz="4400" kern="1200">
          <a:solidFill>
            <a:srgbClr val="E60038"/>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www.goab.eu/C16-N312-Toelichting-definitieve-beschikking-GOAB-2021-en-voorlopige-beschikking-GOAB-2022.html"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hyperlink" Target="https://www.onderwijsinspectie.nl/onderwerpen/themaonderzoeken/themaonderzoeken-vve" TargetMode="External"/><Relationship Id="rId5" Type="http://schemas.openxmlformats.org/officeDocument/2006/relationships/hyperlink" Target="https://dashboards.cbs.nl/v3/onderwijsachterstanden/" TargetMode="External"/><Relationship Id="rId4" Type="http://schemas.openxmlformats.org/officeDocument/2006/relationships/hyperlink" Target="https://www.tweedekamer.nl/kamerstukken/brieven_regering/detail?id=2021Z19251&amp;did=2021D41272"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goab.eu/C16-N317-NIEUW-Format-voor-een-beleidsplan-onderwijsachterstandenbeleid.html"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hyperlink" Target="https://www.goab.eu/Agenda"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8" Type="http://schemas.openxmlformats.org/officeDocument/2006/relationships/hyperlink" Target="https://www.gelijke-kansen.nl/gemeenten" TargetMode="External"/><Relationship Id="rId3" Type="http://schemas.openxmlformats.org/officeDocument/2006/relationships/hyperlink" Target="https://dashboards.cbs.nl/v3/onderwijsachterstanden/" TargetMode="External"/><Relationship Id="rId7" Type="http://schemas.openxmlformats.org/officeDocument/2006/relationships/hyperlink" Target="https://gelijkekansenindeklas.nl/" TargetMode="External"/><Relationship Id="rId2" Type="http://schemas.openxmlformats.org/officeDocument/2006/relationships/notesSlide" Target="../notesSlides/notesSlide13.xml"/><Relationship Id="rId1" Type="http://schemas.openxmlformats.org/officeDocument/2006/relationships/slideLayout" Target="../slideLayouts/slideLayout5.xml"/><Relationship Id="rId6" Type="http://schemas.openxmlformats.org/officeDocument/2006/relationships/hyperlink" Target="https://www.gelijke-kansen.nl/actueel/nieuws/2020/11/09/gka-presenteert-het-regionale-gelijke-kansen-dashboard" TargetMode="External"/><Relationship Id="rId5" Type="http://schemas.openxmlformats.org/officeDocument/2006/relationships/hyperlink" Target="https://www.cbs.nl/nl-nl/maatwerk/2021/30/achtergrondkenmerken-onderwijsachterstanden-2019-2020" TargetMode="External"/><Relationship Id="rId4" Type="http://schemas.openxmlformats.org/officeDocument/2006/relationships/hyperlink" Target="https://www.landelijkregisterkinderopvang.nl/pp/StartPagina.jsf" TargetMode="External"/><Relationship Id="rId9" Type="http://schemas.openxmlformats.org/officeDocument/2006/relationships/hyperlink" Target="https://www.onderwijskennis.nl/"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gelijkekansenindeklas.nl/" TargetMode="External"/><Relationship Id="rId7" Type="http://schemas.openxmlformats.org/officeDocument/2006/relationships/hyperlink" Target="https://eur02.safelinks.protection.outlook.com/?url=http%3A%2F%2Fwww.waarstaatjegemeente.nl%2F&amp;data=04%7C01%7CA.deRooij%40cedgroep.nl%7Cec554cec4d254df5b69308d9a9daeb4c%7Ca21c81dbe5a44050b93683e584cddbc5%7C0%7C0%7C637727579995843365%7CUnknown%7CTWFpbGZsb3d8eyJWIjoiMC4wLjAwMDAiLCJQIjoiV2luMzIiLCJBTiI6Ik1haWwiLCJXVCI6Mn0%3D%7C3000&amp;sdata=5XqqWtD2C3CW%2FqOJC%2F4Yfk6Ome39cDLDDcamhx6h4Es%3D&amp;reserved=0" TargetMode="External"/><Relationship Id="rId2" Type="http://schemas.openxmlformats.org/officeDocument/2006/relationships/hyperlink" Target="https://www.gelijke-kansen.nl/actueel/nieuws/2020/11/09/gka-presenteert-het-regionale-gelijke-kansen-dashboard" TargetMode="External"/><Relationship Id="rId1" Type="http://schemas.openxmlformats.org/officeDocument/2006/relationships/slideLayout" Target="../slideLayouts/slideLayout5.xml"/><Relationship Id="rId6" Type="http://schemas.openxmlformats.org/officeDocument/2006/relationships/hyperlink" Target="https://kansenkaart.nl/" TargetMode="External"/><Relationship Id="rId5" Type="http://schemas.openxmlformats.org/officeDocument/2006/relationships/hyperlink" Target="https://www.onderwijskennis.nl/" TargetMode="External"/><Relationship Id="rId4" Type="http://schemas.openxmlformats.org/officeDocument/2006/relationships/hyperlink" Target="https://www.gelijke-kansen.nl/gemeenten"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s://www.onderwijsinspectie.nl/onderwijssectoren/voor-en-vroegschoolse-educatie/kwaliteit-vve-per-gemeente" TargetMode="External"/><Relationship Id="rId3" Type="http://schemas.openxmlformats.org/officeDocument/2006/relationships/hyperlink" Target="https://goab.eu/pathtoimg.php?image=Actueel/bijlage_bij_nota_-_bedragen_definitief_2021_en_voorlopig_2022_goab.pdf" TargetMode="External"/><Relationship Id="rId7" Type="http://schemas.openxmlformats.org/officeDocument/2006/relationships/hyperlink" Target="http://www.landelijkregisterkinderopvang.nl/"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 Id="rId6" Type="http://schemas.openxmlformats.org/officeDocument/2006/relationships/hyperlink" Target="https://www.nponderwijs.nl/over-het-nationaal-programma-onderwijs/documenten/publicaties/2021/06/30/informatietool-bedragen-per-school" TargetMode="External"/><Relationship Id="rId5" Type="http://schemas.openxmlformats.org/officeDocument/2006/relationships/hyperlink" Target="https://www.nponderwijs.nl/gemeenten/documenten/publicaties/2021/07/22/informatietool-bedragen-per-gemeente" TargetMode="External"/><Relationship Id="rId10" Type="http://schemas.openxmlformats.org/officeDocument/2006/relationships/hyperlink" Target="https://www.expertgroeptoetsenpo.nl/c/lvs-instrumenten" TargetMode="External"/><Relationship Id="rId4" Type="http://schemas.openxmlformats.org/officeDocument/2006/relationships/hyperlink" Target="https://duo.nl/open_onderwijsdata/databestanden/po/bekostiging/bek-mi-bo.jsp" TargetMode="External"/><Relationship Id="rId9" Type="http://schemas.openxmlformats.org/officeDocument/2006/relationships/hyperlink" Target="https://www.nji.nl/voor-en-vroegschoolse-educatie-vve/programmas-voor-voor-en-vroegschoolse-educatie"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www.kis-wijkmonitor.nl/" TargetMode="External"/><Relationship Id="rId3" Type="http://schemas.openxmlformats.org/officeDocument/2006/relationships/hyperlink" Target="https://scholenopdekaart.nl/" TargetMode="External"/><Relationship Id="rId7" Type="http://schemas.openxmlformats.org/officeDocument/2006/relationships/hyperlink" Target="https://opendata.cbs.nl/statline/portal.html?_la=nl&amp;_catalog=CBS&amp;tableId=84773NED&amp;_theme=366" TargetMode="External"/><Relationship Id="rId2" Type="http://schemas.openxmlformats.org/officeDocument/2006/relationships/notesSlide" Target="../notesSlides/notesSlide15.xml"/><Relationship Id="rId1" Type="http://schemas.openxmlformats.org/officeDocument/2006/relationships/slideLayout" Target="../slideLayouts/slideLayout5.xml"/><Relationship Id="rId6" Type="http://schemas.openxmlformats.org/officeDocument/2006/relationships/hyperlink" Target="https://www.cbs.nl/nl-nl/maatwerk/2020/17/opleidingsniveau-naar-gemeenten-wijken-en-buurten" TargetMode="External"/><Relationship Id="rId5" Type="http://schemas.openxmlformats.org/officeDocument/2006/relationships/hyperlink" Target="https://dashboards.cbs.nl/v3/SchuldenproblematiekInBeeld/" TargetMode="External"/><Relationship Id="rId4" Type="http://schemas.openxmlformats.org/officeDocument/2006/relationships/hyperlink" Target="https://digitaal.scp.nl/armoedeinkaart2019/waar-wonen-de-armen-in-nederland/"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s://zoek.officielebekendmakingen.nl/stcrt-2021-42927.html" TargetMode="External"/><Relationship Id="rId7" Type="http://schemas.openxmlformats.org/officeDocument/2006/relationships/hyperlink" Target="http://www.nponderwijs.nl/gemeenten"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hyperlink" Target="http://www.nponderwijs.nl/" TargetMode="External"/><Relationship Id="rId5" Type="http://schemas.openxmlformats.org/officeDocument/2006/relationships/hyperlink" Target="https://www.nponderwijs.nl/over-het-nationaal-programma-onderwijs/faq" TargetMode="External"/><Relationship Id="rId4" Type="http://schemas.openxmlformats.org/officeDocument/2006/relationships/hyperlink" Target="https://www.nponderwijs.nl/documenten/publicaties/2021/10/28/voortgangsrapportag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nponderwijs.nl/documenten/publicaties/2021/07/22/informatietool-bedragen-per-gemeente"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899592" y="2408417"/>
            <a:ext cx="7772400" cy="1470025"/>
          </a:xfrm>
        </p:spPr>
        <p:txBody>
          <a:bodyPr>
            <a:normAutofit fontScale="90000"/>
          </a:bodyPr>
          <a:lstStyle/>
          <a:p>
            <a:br>
              <a:rPr lang="nl-NL" sz="4000" dirty="0">
                <a:latin typeface="Verdana" panose="020B0604030504040204" pitchFamily="34" charset="0"/>
                <a:ea typeface="Verdana" panose="020B0604030504040204" pitchFamily="34" charset="0"/>
              </a:rPr>
            </a:br>
            <a:r>
              <a:rPr lang="nl-NL" sz="4000">
                <a:latin typeface="Verdana" panose="020B0604030504040204" pitchFamily="34" charset="0"/>
                <a:ea typeface="Verdana" panose="020B0604030504040204" pitchFamily="34" charset="0"/>
              </a:rPr>
              <a:t>Kenniskring Zuid</a:t>
            </a:r>
            <a:br>
              <a:rPr lang="nl-NL" sz="4000" dirty="0">
                <a:latin typeface="Verdana" panose="020B0604030504040204" pitchFamily="34" charset="0"/>
                <a:ea typeface="Verdana" panose="020B0604030504040204" pitchFamily="34" charset="0"/>
              </a:rPr>
            </a:br>
            <a:br>
              <a:rPr lang="nl-NL" sz="4000" dirty="0">
                <a:latin typeface="Verdana" panose="020B0604030504040204" pitchFamily="34" charset="0"/>
                <a:ea typeface="Verdana" panose="020B0604030504040204" pitchFamily="34" charset="0"/>
              </a:rPr>
            </a:br>
            <a:r>
              <a:rPr lang="nl-NL" sz="4000" dirty="0">
                <a:latin typeface="Verdana" panose="020B0604030504040204" pitchFamily="34" charset="0"/>
                <a:ea typeface="Verdana" panose="020B0604030504040204" pitchFamily="34" charset="0"/>
              </a:rPr>
              <a:t>Nationaal Programma Onderwijs</a:t>
            </a:r>
            <a:br>
              <a:rPr lang="nl-NL" sz="4000" dirty="0">
                <a:latin typeface="Verdana" panose="020B0604030504040204" pitchFamily="34" charset="0"/>
                <a:ea typeface="Verdana" panose="020B0604030504040204" pitchFamily="34" charset="0"/>
              </a:rPr>
            </a:br>
            <a:r>
              <a:rPr lang="nl-NL" sz="4000" dirty="0">
                <a:latin typeface="Verdana" panose="020B0604030504040204" pitchFamily="34" charset="0"/>
                <a:ea typeface="Verdana" panose="020B0604030504040204" pitchFamily="34" charset="0"/>
              </a:rPr>
              <a:t>&amp; GOAB  </a:t>
            </a:r>
            <a:br>
              <a:rPr lang="nl-NL" sz="4000" dirty="0">
                <a:latin typeface="Verdana" panose="020B0604030504040204" pitchFamily="34" charset="0"/>
                <a:ea typeface="Verdana" panose="020B0604030504040204" pitchFamily="34" charset="0"/>
              </a:rPr>
            </a:br>
            <a:endParaRPr lang="nl-NL" sz="4000" dirty="0">
              <a:latin typeface="Verdana" panose="020B0604030504040204" pitchFamily="34" charset="0"/>
              <a:ea typeface="Verdana" panose="020B0604030504040204" pitchFamily="34" charset="0"/>
            </a:endParaRPr>
          </a:p>
        </p:txBody>
      </p:sp>
      <p:sp>
        <p:nvSpPr>
          <p:cNvPr id="3" name="Ondertitel 2"/>
          <p:cNvSpPr>
            <a:spLocks noGrp="1"/>
          </p:cNvSpPr>
          <p:nvPr>
            <p:ph type="subTitle" idx="1"/>
          </p:nvPr>
        </p:nvSpPr>
        <p:spPr>
          <a:xfrm>
            <a:off x="1585392" y="4664732"/>
            <a:ext cx="6400800" cy="1752600"/>
          </a:xfrm>
        </p:spPr>
        <p:txBody>
          <a:bodyPr/>
          <a:lstStyle/>
          <a:p>
            <a:r>
              <a:rPr lang="nl-NL" dirty="0">
                <a:latin typeface="Verdana" panose="020B0604030504040204" pitchFamily="34" charset="0"/>
                <a:ea typeface="Verdana" panose="020B0604030504040204" pitchFamily="34" charset="0"/>
              </a:rPr>
              <a:t>30 november 2021</a:t>
            </a:r>
          </a:p>
        </p:txBody>
      </p:sp>
      <p:sp>
        <p:nvSpPr>
          <p:cNvPr id="4" name="Tijdelijke aanduiding voor tekst 3"/>
          <p:cNvSpPr>
            <a:spLocks noGrp="1"/>
          </p:cNvSpPr>
          <p:nvPr>
            <p:ph type="body" sz="quarter" idx="13"/>
          </p:nvPr>
        </p:nvSpPr>
        <p:spPr>
          <a:xfrm>
            <a:off x="179512" y="6021288"/>
            <a:ext cx="5040560" cy="836712"/>
          </a:xfrm>
        </p:spPr>
        <p:txBody>
          <a:bodyPr/>
          <a:lstStyle/>
          <a:p>
            <a:r>
              <a:rPr lang="nl-NL" dirty="0"/>
              <a:t> Anke Oomens en Anja de Rooij</a:t>
            </a:r>
          </a:p>
          <a:p>
            <a:r>
              <a:rPr lang="nl-NL" dirty="0"/>
              <a:t>Kenniskring </a:t>
            </a:r>
            <a:r>
              <a:rPr lang="nl-NL" dirty="0" err="1"/>
              <a:t>Zuid-Oost</a:t>
            </a:r>
            <a:endParaRPr lang="nl-NL" dirty="0"/>
          </a:p>
        </p:txBody>
      </p:sp>
    </p:spTree>
    <p:extLst>
      <p:ext uri="{BB962C8B-B14F-4D97-AF65-F5344CB8AC3E}">
        <p14:creationId xmlns:p14="http://schemas.microsoft.com/office/powerpoint/2010/main" val="2786356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a:bodyPr>
          <a:lstStyle/>
          <a:p>
            <a:r>
              <a:rPr lang="nl-NL" dirty="0">
                <a:latin typeface="Verdana" panose="020B0604030504040204" pitchFamily="34" charset="0"/>
                <a:ea typeface="Verdana" panose="020B0604030504040204" pitchFamily="34" charset="0"/>
              </a:rPr>
              <a:t>GOAB</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639443"/>
            <a:ext cx="8229600" cy="4929411"/>
          </a:xfrm>
        </p:spPr>
        <p:txBody>
          <a:bodyPr vert="horz" lIns="91440" tIns="45720" rIns="91440" bIns="45720" rtlCol="0" anchor="t">
            <a:normAutofit/>
          </a:bodyPr>
          <a:lstStyle/>
          <a:p>
            <a:r>
              <a:rPr lang="nl-NL" sz="2800" dirty="0">
                <a:cs typeface="Calibri"/>
              </a:rPr>
              <a:t>Volgende NP Onderwijs kring wordt rond mei/juni 2022</a:t>
            </a:r>
            <a:endParaRPr lang="nl-NL" sz="2800" dirty="0"/>
          </a:p>
          <a:p>
            <a:endParaRPr lang="nl-NL" sz="2800" dirty="0"/>
          </a:p>
          <a:p>
            <a:r>
              <a:rPr lang="nl-NL" sz="2800" dirty="0"/>
              <a:t>Vanaf nu verder met GOAB kenniskring</a:t>
            </a:r>
            <a:endParaRPr lang="nl-NL" sz="2800" dirty="0">
              <a:cs typeface="Calibri"/>
            </a:endParaRPr>
          </a:p>
          <a:p>
            <a:endParaRPr lang="nl-NL" sz="2800" dirty="0"/>
          </a:p>
          <a:p>
            <a:r>
              <a:rPr lang="nl-NL" sz="2800" dirty="0"/>
              <a:t>NP Onderwijs ambtenaren kunnen de digitale zaal verlaten</a:t>
            </a:r>
          </a:p>
        </p:txBody>
      </p:sp>
    </p:spTree>
    <p:extLst>
      <p:ext uri="{BB962C8B-B14F-4D97-AF65-F5344CB8AC3E}">
        <p14:creationId xmlns:p14="http://schemas.microsoft.com/office/powerpoint/2010/main" val="378501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a:bodyPr>
          <a:lstStyle/>
          <a:p>
            <a:r>
              <a:rPr lang="nl-NL" dirty="0">
                <a:latin typeface="Verdana"/>
                <a:ea typeface="Verdana"/>
              </a:rPr>
              <a:t>1. Nieuws  </a:t>
            </a:r>
            <a:endParaRPr lang="nl-NL" dirty="0">
              <a:latin typeface="Verdana" panose="020B0604030504040204" pitchFamily="34" charset="0"/>
              <a:ea typeface="Verdana" panose="020B0604030504040204" pitchFamily="34" charset="0"/>
            </a:endParaRP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417638"/>
            <a:ext cx="8229600" cy="4708525"/>
          </a:xfrm>
        </p:spPr>
        <p:txBody>
          <a:bodyPr vert="horz" lIns="91440" tIns="45720" rIns="91440" bIns="45720" rtlCol="0" anchor="t">
            <a:noAutofit/>
          </a:bodyPr>
          <a:lstStyle/>
          <a:p>
            <a:pPr marL="0" indent="0">
              <a:buNone/>
            </a:pPr>
            <a:r>
              <a:rPr lang="nl-NL" sz="2000" b="1" dirty="0"/>
              <a:t>Nieuws</a:t>
            </a:r>
          </a:p>
          <a:p>
            <a:r>
              <a:rPr lang="nl-NL" sz="2000" dirty="0"/>
              <a:t>Voorlopige </a:t>
            </a:r>
            <a:r>
              <a:rPr lang="nl-NL" sz="2000" dirty="0">
                <a:hlinkClick r:id="rId3"/>
              </a:rPr>
              <a:t>beschikkingen </a:t>
            </a:r>
            <a:r>
              <a:rPr lang="nl-NL" sz="2000" dirty="0"/>
              <a:t>GOAB 2022 openbaar per eind september</a:t>
            </a:r>
          </a:p>
          <a:p>
            <a:pPr lvl="1"/>
            <a:r>
              <a:rPr lang="nl-NL" sz="2000" dirty="0">
                <a:solidFill>
                  <a:schemeClr val="tx1"/>
                </a:solidFill>
              </a:rPr>
              <a:t>Max 50% van dit budget volgend jaar meenemen als GOAB reserve</a:t>
            </a:r>
          </a:p>
          <a:p>
            <a:r>
              <a:rPr lang="nl-NL" sz="2000" dirty="0"/>
              <a:t>Invoering </a:t>
            </a:r>
            <a:r>
              <a:rPr lang="nl-NL" sz="2000" dirty="0" err="1"/>
              <a:t>pbm</a:t>
            </a:r>
            <a:r>
              <a:rPr lang="nl-NL" sz="2000" dirty="0"/>
              <a:t>-er in VE-groepen per 1-1-2022 wettelijk verplicht: klaar?</a:t>
            </a:r>
            <a:endParaRPr lang="nl-NL" sz="2000" dirty="0">
              <a:cs typeface="Calibri"/>
            </a:endParaRPr>
          </a:p>
          <a:p>
            <a:r>
              <a:rPr lang="nl-NL" sz="2000" dirty="0"/>
              <a:t>2022 laatste OAB jaar voor deze OAB-periode</a:t>
            </a:r>
          </a:p>
          <a:p>
            <a:r>
              <a:rPr lang="nl-NL" sz="2000" dirty="0">
                <a:hlinkClick r:id="rId4"/>
              </a:rPr>
              <a:t>Verzamelbrief</a:t>
            </a:r>
            <a:r>
              <a:rPr lang="nl-NL" sz="2000" dirty="0"/>
              <a:t> 2 november met kort nieuws Innovatiecentra VVE en voortgang EVENING-onderzoek</a:t>
            </a:r>
            <a:endParaRPr lang="nl-NL" sz="2000" dirty="0">
              <a:cs typeface="Calibri"/>
            </a:endParaRPr>
          </a:p>
          <a:p>
            <a:r>
              <a:rPr lang="nl-NL" sz="2000" dirty="0">
                <a:hlinkClick r:id="rId5"/>
              </a:rPr>
              <a:t>CBS</a:t>
            </a:r>
            <a:r>
              <a:rPr lang="nl-NL" sz="2000" dirty="0"/>
              <a:t> cijfers en kaartjes 2020 beschikbaar</a:t>
            </a:r>
          </a:p>
          <a:p>
            <a:r>
              <a:rPr lang="nl-NL" sz="2000" dirty="0"/>
              <a:t>Implementatieonderzoek 960 uur en </a:t>
            </a:r>
            <a:r>
              <a:rPr lang="nl-NL" sz="2000" dirty="0" err="1"/>
              <a:t>pbm’er</a:t>
            </a:r>
            <a:r>
              <a:rPr lang="nl-NL" sz="2000" dirty="0"/>
              <a:t> bijna openbaar (decemberbrief OCW)</a:t>
            </a:r>
            <a:endParaRPr lang="nl-NL" sz="2000" dirty="0">
              <a:cs typeface="Calibri"/>
            </a:endParaRPr>
          </a:p>
          <a:p>
            <a:pPr lvl="1"/>
            <a:r>
              <a:rPr lang="nl-NL" sz="2000" dirty="0">
                <a:solidFill>
                  <a:schemeClr val="tx1"/>
                </a:solidFill>
              </a:rPr>
              <a:t>Binnenkort korte vervolgmeting</a:t>
            </a:r>
          </a:p>
          <a:p>
            <a:r>
              <a:rPr lang="nl-NL" sz="2000" dirty="0"/>
              <a:t>Inspectie start met </a:t>
            </a:r>
            <a:r>
              <a:rPr lang="nl-NL" sz="2000" dirty="0">
                <a:hlinkClick r:id="rId6"/>
              </a:rPr>
              <a:t>themaonderzoek</a:t>
            </a:r>
            <a:r>
              <a:rPr lang="nl-NL" sz="2000" dirty="0"/>
              <a:t> uitvoering VVE taken door gemeente</a:t>
            </a:r>
          </a:p>
          <a:p>
            <a:pPr marL="0" indent="0">
              <a:buNone/>
            </a:pPr>
            <a:endParaRPr lang="nl-NL" sz="1800" dirty="0">
              <a:solidFill>
                <a:schemeClr val="tx1"/>
              </a:solidFill>
              <a:cs typeface="Calibri"/>
            </a:endParaRPr>
          </a:p>
          <a:p>
            <a:pPr marL="0" indent="0">
              <a:buNone/>
            </a:pPr>
            <a:endParaRPr lang="nl-NL" sz="1800" dirty="0">
              <a:cs typeface="Calibri"/>
            </a:endParaRPr>
          </a:p>
        </p:txBody>
      </p:sp>
    </p:spTree>
    <p:extLst>
      <p:ext uri="{BB962C8B-B14F-4D97-AF65-F5344CB8AC3E}">
        <p14:creationId xmlns:p14="http://schemas.microsoft.com/office/powerpoint/2010/main" val="3255986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a:bodyPr>
          <a:lstStyle/>
          <a:p>
            <a:r>
              <a:rPr lang="nl-NL" dirty="0">
                <a:latin typeface="Verdana"/>
                <a:ea typeface="Verdana"/>
              </a:rPr>
              <a:t>1. Ondersteuning </a:t>
            </a:r>
            <a:endParaRPr lang="nl-NL" dirty="0">
              <a:latin typeface="Verdana" panose="020B0604030504040204" pitchFamily="34" charset="0"/>
              <a:ea typeface="Verdana" panose="020B0604030504040204" pitchFamily="34" charset="0"/>
            </a:endParaRP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417638"/>
            <a:ext cx="8229600" cy="4708525"/>
          </a:xfrm>
        </p:spPr>
        <p:txBody>
          <a:bodyPr vert="horz" lIns="91440" tIns="45720" rIns="91440" bIns="45720" rtlCol="0" anchor="t">
            <a:noAutofit/>
          </a:bodyPr>
          <a:lstStyle/>
          <a:p>
            <a:endParaRPr lang="nl-NL" sz="2000" dirty="0"/>
          </a:p>
          <a:p>
            <a:pPr marL="0" indent="0">
              <a:buNone/>
            </a:pPr>
            <a:r>
              <a:rPr lang="nl-NL" sz="2400" b="1" dirty="0"/>
              <a:t>Ondersteuning GOAB</a:t>
            </a:r>
          </a:p>
          <a:p>
            <a:pPr>
              <a:buFontTx/>
              <a:buChar char="-"/>
            </a:pPr>
            <a:r>
              <a:rPr lang="nl-NL" sz="2400" dirty="0">
                <a:hlinkClick r:id="rId3"/>
              </a:rPr>
              <a:t>Handreiking</a:t>
            </a:r>
            <a:r>
              <a:rPr lang="nl-NL" sz="2400" dirty="0"/>
              <a:t> GOA beleidsplan verschenen</a:t>
            </a:r>
          </a:p>
          <a:p>
            <a:pPr>
              <a:buFontTx/>
              <a:buChar char="-"/>
            </a:pPr>
            <a:r>
              <a:rPr lang="nl-NL" sz="2400" dirty="0">
                <a:cs typeface="Calibri"/>
              </a:rPr>
              <a:t>December: themabijeenkomst rol </a:t>
            </a:r>
            <a:r>
              <a:rPr lang="nl-NL" sz="2400" dirty="0" err="1">
                <a:cs typeface="Calibri"/>
              </a:rPr>
              <a:t>pbm'er</a:t>
            </a:r>
            <a:endParaRPr lang="nl-NL" sz="2400" dirty="0">
              <a:cs typeface="Calibri"/>
            </a:endParaRPr>
          </a:p>
          <a:p>
            <a:pPr>
              <a:buFontTx/>
              <a:buChar char="-"/>
            </a:pPr>
            <a:r>
              <a:rPr lang="nl-NL" sz="2400" dirty="0">
                <a:cs typeface="Calibri"/>
              </a:rPr>
              <a:t>Januari: themabijeenkomst Meer dan Taal</a:t>
            </a:r>
          </a:p>
          <a:p>
            <a:pPr>
              <a:buFontTx/>
              <a:buChar char="-"/>
            </a:pPr>
            <a:r>
              <a:rPr lang="nl-NL" sz="2400" dirty="0">
                <a:cs typeface="Calibri"/>
              </a:rPr>
              <a:t>Januari </a:t>
            </a:r>
            <a:r>
              <a:rPr lang="nl-NL" sz="2400" dirty="0" err="1">
                <a:cs typeface="Calibri"/>
              </a:rPr>
              <a:t>webinar</a:t>
            </a:r>
            <a:r>
              <a:rPr lang="nl-NL" sz="2400" dirty="0">
                <a:cs typeface="Calibri"/>
              </a:rPr>
              <a:t> over GOAB evaluatie 2019-2022 </a:t>
            </a:r>
          </a:p>
          <a:p>
            <a:pPr>
              <a:buFontTx/>
              <a:buChar char="-"/>
            </a:pPr>
            <a:r>
              <a:rPr lang="nl-NL" sz="2400" dirty="0">
                <a:cs typeface="Calibri"/>
              </a:rPr>
              <a:t>Maart: </a:t>
            </a:r>
            <a:r>
              <a:rPr lang="nl-NL" sz="2400" dirty="0" err="1">
                <a:cs typeface="Calibri"/>
              </a:rPr>
              <a:t>webinar</a:t>
            </a:r>
            <a:r>
              <a:rPr lang="nl-NL" sz="2400" dirty="0">
                <a:cs typeface="Calibri"/>
              </a:rPr>
              <a:t> Nieuwkomersonderwijs</a:t>
            </a:r>
          </a:p>
          <a:p>
            <a:pPr>
              <a:buFont typeface="Arial"/>
              <a:buChar char="•"/>
            </a:pPr>
            <a:r>
              <a:rPr lang="nl-NL" sz="2400" dirty="0">
                <a:ea typeface="+mn-lt"/>
                <a:cs typeface="+mn-lt"/>
                <a:hlinkClick r:id="rId4"/>
              </a:rPr>
              <a:t>data </a:t>
            </a:r>
            <a:r>
              <a:rPr lang="nl-NL" sz="2400" dirty="0">
                <a:ea typeface="+mn-lt"/>
                <a:cs typeface="+mn-lt"/>
              </a:rPr>
              <a:t>volgen snel</a:t>
            </a:r>
            <a:endParaRPr lang="nl-NL" sz="2400" dirty="0">
              <a:solidFill>
                <a:srgbClr val="000000"/>
              </a:solidFill>
              <a:cs typeface="Calibri"/>
            </a:endParaRPr>
          </a:p>
          <a:p>
            <a:pPr>
              <a:buFontTx/>
              <a:buChar char="-"/>
            </a:pPr>
            <a:r>
              <a:rPr lang="nl-NL" sz="2400" dirty="0">
                <a:cs typeface="Calibri"/>
              </a:rPr>
              <a:t>GOAB.eu website wordt rond jaarwisseling helemaal vernieuwd</a:t>
            </a:r>
          </a:p>
          <a:p>
            <a:pPr lvl="1">
              <a:buFontTx/>
              <a:buChar char="-"/>
            </a:pPr>
            <a:r>
              <a:rPr lang="nl-NL" sz="2400" dirty="0">
                <a:solidFill>
                  <a:schemeClr val="tx1"/>
                </a:solidFill>
                <a:cs typeface="Calibri"/>
              </a:rPr>
              <a:t>O.a. ook toegankelijker voor VE-aanbieders</a:t>
            </a:r>
          </a:p>
          <a:p>
            <a:pPr marL="0" indent="0">
              <a:buNone/>
            </a:pPr>
            <a:endParaRPr lang="nl-NL" sz="1800" dirty="0">
              <a:cs typeface="Calibri"/>
            </a:endParaRPr>
          </a:p>
        </p:txBody>
      </p:sp>
    </p:spTree>
    <p:extLst>
      <p:ext uri="{BB962C8B-B14F-4D97-AF65-F5344CB8AC3E}">
        <p14:creationId xmlns:p14="http://schemas.microsoft.com/office/powerpoint/2010/main" val="3204339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fontScale="90000"/>
          </a:bodyPr>
          <a:lstStyle/>
          <a:p>
            <a:r>
              <a:rPr lang="nl-NL" dirty="0">
                <a:latin typeface="Verdana"/>
                <a:ea typeface="Verdana"/>
              </a:rPr>
              <a:t>OAB  1. Nieuws en ondersteuning</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1485900" y="2078850"/>
            <a:ext cx="6172200" cy="3348372"/>
          </a:xfrm>
        </p:spPr>
        <p:txBody>
          <a:bodyPr vert="horz" lIns="68580" tIns="34290" rIns="68580" bIns="34290" rtlCol="0" anchor="t">
            <a:normAutofit/>
          </a:bodyPr>
          <a:lstStyle/>
          <a:p>
            <a:pPr marL="0" indent="0">
              <a:buNone/>
            </a:pPr>
            <a:endParaRPr lang="nl-NL" sz="1575" dirty="0"/>
          </a:p>
          <a:p>
            <a:r>
              <a:rPr lang="nl-NL" dirty="0">
                <a:cs typeface="Calibri"/>
              </a:rPr>
              <a:t>Uitvraag invoering </a:t>
            </a:r>
            <a:r>
              <a:rPr lang="nl-NL" dirty="0" err="1">
                <a:cs typeface="Calibri"/>
              </a:rPr>
              <a:t>pbm'er</a:t>
            </a:r>
            <a:r>
              <a:rPr lang="nl-NL" dirty="0">
                <a:cs typeface="Calibri"/>
              </a:rPr>
              <a:t>: Voor wie levert dit een probleem op om te voldoen aan de eisen van de wet vanaf 2022? </a:t>
            </a:r>
          </a:p>
          <a:p>
            <a:endParaRPr lang="nl-NL" sz="1575" dirty="0"/>
          </a:p>
          <a:p>
            <a:pPr marL="0" indent="0">
              <a:buNone/>
            </a:pPr>
            <a:endParaRPr lang="nl-NL" sz="1575" dirty="0"/>
          </a:p>
          <a:p>
            <a:pPr marL="0" indent="0">
              <a:buNone/>
            </a:pPr>
            <a:endParaRPr lang="nl-NL" sz="1575" dirty="0"/>
          </a:p>
          <a:p>
            <a:pPr>
              <a:buFontTx/>
              <a:buChar char="-"/>
            </a:pPr>
            <a:endParaRPr lang="nl-NL" sz="1575" dirty="0"/>
          </a:p>
          <a:p>
            <a:pPr>
              <a:buFontTx/>
              <a:buChar char="-"/>
            </a:pPr>
            <a:endParaRPr lang="nl-NL" sz="1950" dirty="0"/>
          </a:p>
        </p:txBody>
      </p:sp>
    </p:spTree>
    <p:extLst>
      <p:ext uri="{BB962C8B-B14F-4D97-AF65-F5344CB8AC3E}">
        <p14:creationId xmlns:p14="http://schemas.microsoft.com/office/powerpoint/2010/main" val="361548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a:bodyPr>
          <a:lstStyle/>
          <a:p>
            <a:r>
              <a:rPr lang="nl-NL" dirty="0">
                <a:latin typeface="Verdana" panose="020B0604030504040204" pitchFamily="34" charset="0"/>
                <a:ea typeface="Verdana" panose="020B0604030504040204" pitchFamily="34" charset="0"/>
              </a:rPr>
              <a:t>2. Landelijke bronnen GOAB</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235893"/>
            <a:ext cx="8229600" cy="4785395"/>
          </a:xfrm>
        </p:spPr>
        <p:txBody>
          <a:bodyPr vert="horz" lIns="91440" tIns="45720" rIns="91440" bIns="45720" rtlCol="0" anchor="t">
            <a:noAutofit/>
          </a:bodyPr>
          <a:lstStyle/>
          <a:p>
            <a:pPr marL="0" indent="0">
              <a:buNone/>
            </a:pPr>
            <a:r>
              <a:rPr lang="nl-NL" sz="1800" b="1" dirty="0"/>
              <a:t>Overzicht openbare informatie voor o.a. (nieuw) GOA-</a:t>
            </a:r>
            <a:r>
              <a:rPr lang="nl-NL" sz="1800" b="1" dirty="0" err="1"/>
              <a:t>beleidplan</a:t>
            </a:r>
            <a:endParaRPr lang="nl-NL" sz="1800" b="1" dirty="0" err="1">
              <a:cs typeface="Calibri"/>
            </a:endParaRPr>
          </a:p>
          <a:p>
            <a:pPr marL="0" indent="0">
              <a:buNone/>
            </a:pPr>
            <a:endParaRPr lang="nl-NL" sz="1800" b="1" dirty="0"/>
          </a:p>
          <a:p>
            <a:pPr marL="0" indent="0">
              <a:buNone/>
            </a:pPr>
            <a:r>
              <a:rPr lang="nl-NL" sz="1800" b="1" dirty="0"/>
              <a:t>Aantal kinderen risico en spreiding &amp; VE-aanbod</a:t>
            </a:r>
          </a:p>
          <a:p>
            <a:pPr>
              <a:buFontTx/>
              <a:buChar char="-"/>
            </a:pPr>
            <a:r>
              <a:rPr lang="nl-NL" sz="1800" dirty="0">
                <a:hlinkClick r:id="rId3"/>
              </a:rPr>
              <a:t>CBS Dashboard </a:t>
            </a:r>
            <a:r>
              <a:rPr lang="nl-NL" sz="1800" dirty="0"/>
              <a:t>onderwijskansen</a:t>
            </a:r>
          </a:p>
          <a:p>
            <a:pPr>
              <a:buFontTx/>
              <a:buChar char="-"/>
            </a:pPr>
            <a:r>
              <a:rPr lang="nl-NL" sz="1800" dirty="0">
                <a:hlinkClick r:id="rId4"/>
              </a:rPr>
              <a:t>LRK</a:t>
            </a:r>
            <a:r>
              <a:rPr lang="nl-NL" sz="1800" dirty="0"/>
              <a:t>: VVE-locaties per gemeente: soort op ‘Kinderdagverblijf’ zetten en daarna gemeentenaam selecteren</a:t>
            </a:r>
          </a:p>
          <a:p>
            <a:pPr>
              <a:buFontTx/>
              <a:buChar char="-"/>
            </a:pPr>
            <a:r>
              <a:rPr lang="nl-NL" sz="1800" dirty="0">
                <a:hlinkClick r:id="rId5"/>
              </a:rPr>
              <a:t>CBS achtergrondkenmerken OAB </a:t>
            </a:r>
            <a:r>
              <a:rPr lang="nl-NL" sz="1800" dirty="0"/>
              <a:t>(met o.a. opleidingsniveau, schuldsanering, migratie en verblijfduur) </a:t>
            </a:r>
          </a:p>
          <a:p>
            <a:pPr marL="0" indent="0">
              <a:buNone/>
            </a:pPr>
            <a:endParaRPr lang="nl-NL" sz="1800" b="1" dirty="0"/>
          </a:p>
          <a:p>
            <a:pPr marL="0" indent="0">
              <a:buNone/>
            </a:pPr>
            <a:r>
              <a:rPr lang="nl-NL" sz="1800" b="1" dirty="0"/>
              <a:t>Gelijke kansen</a:t>
            </a:r>
          </a:p>
          <a:p>
            <a:pPr>
              <a:buFontTx/>
              <a:buChar char="-"/>
            </a:pPr>
            <a:r>
              <a:rPr lang="nl-NL" sz="1800" dirty="0">
                <a:hlinkClick r:id="rId6"/>
              </a:rPr>
              <a:t>Dashboard Gelijke kansen</a:t>
            </a:r>
            <a:r>
              <a:rPr lang="nl-NL" sz="1800" dirty="0"/>
              <a:t>: besloten, inlog eerst opvragen</a:t>
            </a:r>
            <a:endParaRPr lang="nl-NL" sz="1800" dirty="0">
              <a:cs typeface="Calibri"/>
            </a:endParaRPr>
          </a:p>
          <a:p>
            <a:pPr>
              <a:buFontTx/>
              <a:buChar char="-"/>
            </a:pPr>
            <a:r>
              <a:rPr lang="nl-NL" sz="1800" dirty="0">
                <a:cs typeface="Calibri"/>
              </a:rPr>
              <a:t>Achtergrondinformatie:</a:t>
            </a:r>
          </a:p>
          <a:p>
            <a:pPr lvl="1">
              <a:buFont typeface="Arial"/>
              <a:buChar char="–"/>
            </a:pPr>
            <a:r>
              <a:rPr lang="nl-NL" sz="1800" dirty="0">
                <a:solidFill>
                  <a:schemeClr val="tx1"/>
                </a:solidFill>
                <a:ea typeface="+mn-lt"/>
                <a:cs typeface="+mn-lt"/>
                <a:hlinkClick r:id="rId7">
                  <a:extLst>
                    <a:ext uri="{A12FA001-AC4F-418D-AE19-62706E023703}">
                      <ahyp:hlinkClr xmlns:ahyp="http://schemas.microsoft.com/office/drawing/2018/hyperlinkcolor" val="tx"/>
                    </a:ext>
                  </a:extLst>
                </a:hlinkClick>
              </a:rPr>
              <a:t>Gelijke kansen</a:t>
            </a:r>
            <a:r>
              <a:rPr lang="nl-NL" sz="1800" dirty="0">
                <a:solidFill>
                  <a:schemeClr val="tx1"/>
                </a:solidFill>
                <a:ea typeface="+mn-lt"/>
                <a:cs typeface="+mn-lt"/>
              </a:rPr>
              <a:t> van makers documentaire Klassen</a:t>
            </a:r>
            <a:endParaRPr lang="nl-NL" sz="1800" dirty="0">
              <a:solidFill>
                <a:schemeClr val="tx1"/>
              </a:solidFill>
              <a:cs typeface="Calibri"/>
            </a:endParaRPr>
          </a:p>
          <a:p>
            <a:pPr lvl="1">
              <a:buFont typeface="Arial"/>
              <a:buChar char="–"/>
            </a:pPr>
            <a:r>
              <a:rPr lang="nl-NL" sz="1800" dirty="0">
                <a:solidFill>
                  <a:schemeClr val="tx1"/>
                </a:solidFill>
                <a:cs typeface="Calibri"/>
                <a:hlinkClick r:id="rId8">
                  <a:extLst>
                    <a:ext uri="{A12FA001-AC4F-418D-AE19-62706E023703}">
                      <ahyp:hlinkClr xmlns:ahyp="http://schemas.microsoft.com/office/drawing/2018/hyperlinkcolor" val="tx"/>
                    </a:ext>
                  </a:extLst>
                </a:hlinkClick>
              </a:rPr>
              <a:t>Gelijke kansen</a:t>
            </a:r>
            <a:r>
              <a:rPr lang="nl-NL" sz="1800" dirty="0">
                <a:solidFill>
                  <a:schemeClr val="tx1"/>
                </a:solidFill>
                <a:cs typeface="Calibri"/>
              </a:rPr>
              <a:t> Alliantie</a:t>
            </a:r>
          </a:p>
          <a:p>
            <a:pPr lvl="1">
              <a:buFont typeface="Arial"/>
              <a:buChar char="–"/>
            </a:pPr>
            <a:r>
              <a:rPr lang="nl-NL" sz="1800" dirty="0">
                <a:solidFill>
                  <a:schemeClr val="tx1"/>
                </a:solidFill>
                <a:cs typeface="Calibri"/>
                <a:hlinkClick r:id="rId9">
                  <a:extLst>
                    <a:ext uri="{A12FA001-AC4F-418D-AE19-62706E023703}">
                      <ahyp:hlinkClr xmlns:ahyp="http://schemas.microsoft.com/office/drawing/2018/hyperlinkcolor" val="tx"/>
                    </a:ext>
                  </a:extLst>
                </a:hlinkClick>
              </a:rPr>
              <a:t>Onderwijskennis</a:t>
            </a:r>
            <a:endParaRPr lang="nl-NL" sz="1800" dirty="0">
              <a:solidFill>
                <a:schemeClr val="tx1"/>
              </a:solidFill>
              <a:cs typeface="Calibri"/>
            </a:endParaRPr>
          </a:p>
          <a:p>
            <a:pPr lvl="1">
              <a:buFont typeface="Arial"/>
              <a:buChar char="–"/>
            </a:pPr>
            <a:endParaRPr lang="nl-NL" sz="1800" dirty="0">
              <a:solidFill>
                <a:srgbClr val="000000"/>
              </a:solidFill>
              <a:cs typeface="Calibri"/>
            </a:endParaRPr>
          </a:p>
          <a:p>
            <a:pPr lvl="1">
              <a:buFont typeface="Arial"/>
              <a:buChar char="–"/>
            </a:pPr>
            <a:endParaRPr lang="nl-NL" sz="1400" dirty="0">
              <a:cs typeface="Calibri"/>
            </a:endParaRPr>
          </a:p>
          <a:p>
            <a:pPr>
              <a:buFontTx/>
              <a:buChar char="-"/>
            </a:pPr>
            <a:endParaRPr lang="nl-NL" sz="1800" dirty="0"/>
          </a:p>
          <a:p>
            <a:pPr>
              <a:buFontTx/>
              <a:buChar char="-"/>
            </a:pPr>
            <a:endParaRPr lang="nl-NL" sz="1800" dirty="0"/>
          </a:p>
          <a:p>
            <a:pPr marL="0" indent="0">
              <a:buNone/>
            </a:pPr>
            <a:r>
              <a:rPr lang="nl-NL" sz="1800" dirty="0"/>
              <a:t> </a:t>
            </a:r>
          </a:p>
        </p:txBody>
      </p:sp>
    </p:spTree>
    <p:extLst>
      <p:ext uri="{BB962C8B-B14F-4D97-AF65-F5344CB8AC3E}">
        <p14:creationId xmlns:p14="http://schemas.microsoft.com/office/powerpoint/2010/main" val="3398896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09E5E1-C283-4D8C-A582-C4218E591E98}"/>
              </a:ext>
            </a:extLst>
          </p:cNvPr>
          <p:cNvSpPr>
            <a:spLocks noGrp="1"/>
          </p:cNvSpPr>
          <p:nvPr>
            <p:ph type="title"/>
          </p:nvPr>
        </p:nvSpPr>
        <p:spPr/>
        <p:txBody>
          <a:bodyPr/>
          <a:lstStyle/>
          <a:p>
            <a:r>
              <a:rPr lang="nl-NL" dirty="0">
                <a:latin typeface="Verdana" panose="020B0604030504040204" pitchFamily="34" charset="0"/>
                <a:ea typeface="Verdana" panose="020B0604030504040204" pitchFamily="34" charset="0"/>
              </a:rPr>
              <a:t>2. Landelijke bronnen GOAB</a:t>
            </a:r>
            <a:endParaRPr lang="nl-NL" dirty="0"/>
          </a:p>
        </p:txBody>
      </p:sp>
      <p:sp>
        <p:nvSpPr>
          <p:cNvPr id="3" name="Tijdelijke aanduiding voor inhoud 2">
            <a:extLst>
              <a:ext uri="{FF2B5EF4-FFF2-40B4-BE49-F238E27FC236}">
                <a16:creationId xmlns:a16="http://schemas.microsoft.com/office/drawing/2014/main" id="{410D75EE-6216-418D-BDF3-C0521421E0FE}"/>
              </a:ext>
            </a:extLst>
          </p:cNvPr>
          <p:cNvSpPr>
            <a:spLocks noGrp="1"/>
          </p:cNvSpPr>
          <p:nvPr>
            <p:ph idx="1"/>
          </p:nvPr>
        </p:nvSpPr>
        <p:spPr/>
        <p:txBody>
          <a:bodyPr>
            <a:normAutofit fontScale="70000" lnSpcReduction="20000"/>
          </a:bodyPr>
          <a:lstStyle/>
          <a:p>
            <a:pPr marL="0" indent="0">
              <a:buNone/>
            </a:pPr>
            <a:r>
              <a:rPr lang="nl-NL" sz="2600" b="1" dirty="0"/>
              <a:t>Gelijke kansen</a:t>
            </a:r>
          </a:p>
          <a:p>
            <a:pPr>
              <a:buFontTx/>
              <a:buChar char="-"/>
            </a:pPr>
            <a:r>
              <a:rPr lang="nl-NL" sz="2600" dirty="0">
                <a:hlinkClick r:id="rId2"/>
              </a:rPr>
              <a:t>Dashboard Gelijke kansen</a:t>
            </a:r>
            <a:r>
              <a:rPr lang="nl-NL" sz="2600" dirty="0"/>
              <a:t>: besloten, inlog eerst opvragen</a:t>
            </a:r>
            <a:endParaRPr lang="nl-NL" sz="2600" dirty="0">
              <a:cs typeface="Calibri"/>
            </a:endParaRPr>
          </a:p>
          <a:p>
            <a:pPr>
              <a:buFontTx/>
              <a:buChar char="-"/>
            </a:pPr>
            <a:r>
              <a:rPr lang="nl-NL" sz="2600" dirty="0">
                <a:cs typeface="Calibri"/>
              </a:rPr>
              <a:t>Achtergrondinformatie:</a:t>
            </a:r>
          </a:p>
          <a:p>
            <a:pPr lvl="1">
              <a:buFont typeface="Arial"/>
              <a:buChar char="–"/>
            </a:pPr>
            <a:r>
              <a:rPr lang="nl-NL" sz="2600" dirty="0">
                <a:solidFill>
                  <a:schemeClr val="tx1"/>
                </a:solidFill>
                <a:ea typeface="+mn-lt"/>
                <a:cs typeface="+mn-lt"/>
                <a:hlinkClick r:id="rId3">
                  <a:extLst>
                    <a:ext uri="{A12FA001-AC4F-418D-AE19-62706E023703}">
                      <ahyp:hlinkClr xmlns:ahyp="http://schemas.microsoft.com/office/drawing/2018/hyperlinkcolor" val="tx"/>
                    </a:ext>
                  </a:extLst>
                </a:hlinkClick>
              </a:rPr>
              <a:t>Gelijke kansen</a:t>
            </a:r>
            <a:r>
              <a:rPr lang="nl-NL" sz="2600" dirty="0">
                <a:solidFill>
                  <a:schemeClr val="tx1"/>
                </a:solidFill>
                <a:ea typeface="+mn-lt"/>
                <a:cs typeface="+mn-lt"/>
              </a:rPr>
              <a:t> van makers documentaire Klassen</a:t>
            </a:r>
            <a:endParaRPr lang="nl-NL" sz="2600" dirty="0">
              <a:solidFill>
                <a:schemeClr val="tx1"/>
              </a:solidFill>
              <a:cs typeface="Calibri"/>
            </a:endParaRPr>
          </a:p>
          <a:p>
            <a:pPr lvl="1">
              <a:buFont typeface="Arial"/>
              <a:buChar char="–"/>
            </a:pPr>
            <a:r>
              <a:rPr lang="nl-NL" sz="2600" dirty="0">
                <a:solidFill>
                  <a:schemeClr val="tx1"/>
                </a:solidFill>
                <a:cs typeface="Calibri"/>
                <a:hlinkClick r:id="rId4">
                  <a:extLst>
                    <a:ext uri="{A12FA001-AC4F-418D-AE19-62706E023703}">
                      <ahyp:hlinkClr xmlns:ahyp="http://schemas.microsoft.com/office/drawing/2018/hyperlinkcolor" val="tx"/>
                    </a:ext>
                  </a:extLst>
                </a:hlinkClick>
              </a:rPr>
              <a:t>Gelijke kansen</a:t>
            </a:r>
            <a:r>
              <a:rPr lang="nl-NL" sz="2600" dirty="0">
                <a:solidFill>
                  <a:schemeClr val="tx1"/>
                </a:solidFill>
                <a:cs typeface="Calibri"/>
              </a:rPr>
              <a:t> Alliantie</a:t>
            </a:r>
          </a:p>
          <a:p>
            <a:pPr lvl="1">
              <a:buFont typeface="Arial"/>
              <a:buChar char="–"/>
            </a:pPr>
            <a:r>
              <a:rPr lang="nl-NL" sz="2600" dirty="0">
                <a:solidFill>
                  <a:schemeClr val="tx1"/>
                </a:solidFill>
                <a:cs typeface="Calibri"/>
                <a:hlinkClick r:id="rId5">
                  <a:extLst>
                    <a:ext uri="{A12FA001-AC4F-418D-AE19-62706E023703}">
                      <ahyp:hlinkClr xmlns:ahyp="http://schemas.microsoft.com/office/drawing/2018/hyperlinkcolor" val="tx"/>
                    </a:ext>
                  </a:extLst>
                </a:hlinkClick>
              </a:rPr>
              <a:t>Onderwijskennis</a:t>
            </a:r>
            <a:endParaRPr lang="nl-NL" sz="2600" dirty="0">
              <a:solidFill>
                <a:schemeClr val="tx1"/>
              </a:solidFill>
              <a:cs typeface="Calibri"/>
            </a:endParaRPr>
          </a:p>
          <a:p>
            <a:pPr lvl="1"/>
            <a:r>
              <a:rPr lang="nl-NL" sz="26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6"/>
              </a:rPr>
              <a:t>https://kansenkaart.nl/</a:t>
            </a:r>
            <a:endParaRPr lang="nl-NL" sz="26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lvl="1"/>
            <a:r>
              <a:rPr lang="nl-NL" sz="26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7"/>
              </a:rPr>
              <a:t>www.waarstaatjegemeente.nl</a:t>
            </a:r>
            <a:endParaRPr lang="nl-NL" sz="26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nl-NL" b="0" i="0" dirty="0">
                <a:solidFill>
                  <a:srgbClr val="666666"/>
                </a:solidFill>
                <a:effectLst/>
                <a:latin typeface="Roboto" panose="02000000000000000000" pitchFamily="2" charset="0"/>
              </a:rPr>
              <a:t>Op </a:t>
            </a:r>
            <a:r>
              <a:rPr lang="nl-NL" b="0" i="0" dirty="0" err="1">
                <a:solidFill>
                  <a:srgbClr val="666666"/>
                </a:solidFill>
                <a:effectLst/>
                <a:latin typeface="Roboto" panose="02000000000000000000" pitchFamily="2" charset="0"/>
              </a:rPr>
              <a:t>Waarstaatjegemeente</a:t>
            </a:r>
            <a:r>
              <a:rPr lang="nl-NL" b="0" i="0" dirty="0">
                <a:solidFill>
                  <a:srgbClr val="666666"/>
                </a:solidFill>
                <a:effectLst/>
                <a:latin typeface="Roboto" panose="02000000000000000000" pitchFamily="2" charset="0"/>
              </a:rPr>
              <a:t> vindt u cijfers over alle 355 Nederlandse </a:t>
            </a:r>
            <a:r>
              <a:rPr lang="nl-NL" b="1" i="0" dirty="0">
                <a:solidFill>
                  <a:srgbClr val="767676"/>
                </a:solidFill>
                <a:effectLst/>
                <a:latin typeface="Roboto" panose="02000000000000000000" pitchFamily="2" charset="0"/>
              </a:rPr>
              <a:t>gemeenten</a:t>
            </a:r>
            <a:r>
              <a:rPr lang="nl-NL" b="0" i="0" dirty="0">
                <a:solidFill>
                  <a:srgbClr val="666666"/>
                </a:solidFill>
                <a:effectLst/>
                <a:latin typeface="Roboto" panose="02000000000000000000" pitchFamily="2" charset="0"/>
              </a:rPr>
              <a:t> op alle belangrijke beleidsterreinen. </a:t>
            </a:r>
            <a:r>
              <a:rPr lang="nl-NL" b="1" i="0" dirty="0">
                <a:solidFill>
                  <a:srgbClr val="767676"/>
                </a:solidFill>
                <a:effectLst/>
                <a:latin typeface="Roboto" panose="02000000000000000000" pitchFamily="2" charset="0"/>
              </a:rPr>
              <a:t>De</a:t>
            </a:r>
            <a:r>
              <a:rPr lang="nl-NL" b="0" i="0" dirty="0">
                <a:solidFill>
                  <a:srgbClr val="666666"/>
                </a:solidFill>
                <a:effectLst/>
                <a:latin typeface="Roboto" panose="02000000000000000000" pitchFamily="2" charset="0"/>
              </a:rPr>
              <a:t> ‘dashboards’ maken het makkelijk om </a:t>
            </a:r>
            <a:r>
              <a:rPr lang="nl-NL" b="1" i="0" dirty="0">
                <a:solidFill>
                  <a:srgbClr val="767676"/>
                </a:solidFill>
                <a:effectLst/>
                <a:latin typeface="Roboto" panose="02000000000000000000" pitchFamily="2" charset="0"/>
              </a:rPr>
              <a:t>gemeenten</a:t>
            </a:r>
            <a:r>
              <a:rPr lang="nl-NL" b="0" i="0" dirty="0">
                <a:solidFill>
                  <a:srgbClr val="666666"/>
                </a:solidFill>
                <a:effectLst/>
                <a:latin typeface="Roboto" panose="02000000000000000000" pitchFamily="2" charset="0"/>
              </a:rPr>
              <a:t> te vergelijken. </a:t>
            </a:r>
            <a:r>
              <a:rPr lang="nl-NL" b="1" i="0" dirty="0">
                <a:solidFill>
                  <a:srgbClr val="767676"/>
                </a:solidFill>
                <a:effectLst/>
                <a:latin typeface="Roboto" panose="02000000000000000000" pitchFamily="2" charset="0"/>
              </a:rPr>
              <a:t>De</a:t>
            </a:r>
            <a:r>
              <a:rPr lang="nl-NL" b="0" i="0" dirty="0">
                <a:solidFill>
                  <a:srgbClr val="666666"/>
                </a:solidFill>
                <a:effectLst/>
                <a:latin typeface="Roboto" panose="02000000000000000000" pitchFamily="2" charset="0"/>
              </a:rPr>
              <a:t> site Waarstaatjegemeente.nl is bedoeld voor gemeentebestuurders en ambtenaren, maar is ook geschikt voor andere geïnteresseerden die willen weten hoe hun </a:t>
            </a:r>
            <a:r>
              <a:rPr lang="nl-NL" b="1" i="0" dirty="0">
                <a:solidFill>
                  <a:srgbClr val="767676"/>
                </a:solidFill>
                <a:effectLst/>
                <a:latin typeface="Roboto" panose="02000000000000000000" pitchFamily="2" charset="0"/>
              </a:rPr>
              <a:t>gemeente</a:t>
            </a:r>
            <a:r>
              <a:rPr lang="nl-NL" b="0" i="0" dirty="0">
                <a:solidFill>
                  <a:srgbClr val="666666"/>
                </a:solidFill>
                <a:effectLst/>
                <a:latin typeface="Roboto" panose="02000000000000000000" pitchFamily="2" charset="0"/>
              </a:rPr>
              <a:t> ervoor </a:t>
            </a:r>
            <a:r>
              <a:rPr lang="nl-NL" b="1" i="0" dirty="0">
                <a:solidFill>
                  <a:srgbClr val="767676"/>
                </a:solidFill>
                <a:effectLst/>
                <a:latin typeface="Roboto" panose="02000000000000000000" pitchFamily="2" charset="0"/>
              </a:rPr>
              <a:t>staat</a:t>
            </a:r>
            <a:r>
              <a:rPr lang="nl-NL" b="0" i="0" dirty="0">
                <a:solidFill>
                  <a:srgbClr val="666666"/>
                </a:solidFill>
                <a:effectLst/>
                <a:latin typeface="Roboto" panose="02000000000000000000" pitchFamily="2" charset="0"/>
              </a:rPr>
              <a:t> op tal van beleidsterreinen.</a:t>
            </a:r>
            <a:endParaRPr lang="nl-NL" dirty="0"/>
          </a:p>
        </p:txBody>
      </p:sp>
    </p:spTree>
    <p:extLst>
      <p:ext uri="{BB962C8B-B14F-4D97-AF65-F5344CB8AC3E}">
        <p14:creationId xmlns:p14="http://schemas.microsoft.com/office/powerpoint/2010/main" val="573300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a:bodyPr>
          <a:lstStyle/>
          <a:p>
            <a:r>
              <a:rPr lang="nl-NL" dirty="0">
                <a:latin typeface="Verdana" panose="020B0604030504040204" pitchFamily="34" charset="0"/>
                <a:ea typeface="Verdana" panose="020B0604030504040204" pitchFamily="34" charset="0"/>
              </a:rPr>
              <a:t>2. Landelijke bronnen GOAB</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235893"/>
            <a:ext cx="8229600" cy="4785395"/>
          </a:xfrm>
        </p:spPr>
        <p:txBody>
          <a:bodyPr vert="horz" lIns="91440" tIns="45720" rIns="91440" bIns="45720" rtlCol="0" anchor="t">
            <a:noAutofit/>
          </a:bodyPr>
          <a:lstStyle/>
          <a:p>
            <a:pPr marL="0" indent="0">
              <a:buNone/>
            </a:pPr>
            <a:r>
              <a:rPr lang="nl-NL" sz="1800" b="1" dirty="0"/>
              <a:t>Financiën</a:t>
            </a:r>
            <a:endParaRPr lang="nl-NL" dirty="0"/>
          </a:p>
          <a:p>
            <a:pPr>
              <a:buFontTx/>
              <a:buChar char="-"/>
            </a:pPr>
            <a:r>
              <a:rPr lang="nl-NL" sz="1800" dirty="0">
                <a:hlinkClick r:id="rId3"/>
              </a:rPr>
              <a:t>OAB</a:t>
            </a:r>
            <a:r>
              <a:rPr lang="nl-NL" sz="1800" dirty="0"/>
              <a:t> middelen per gemeente</a:t>
            </a:r>
          </a:p>
          <a:p>
            <a:pPr>
              <a:buFontTx/>
              <a:buChar char="-"/>
            </a:pPr>
            <a:r>
              <a:rPr lang="nl-NL" sz="1800" dirty="0">
                <a:hlinkClick r:id="rId4"/>
              </a:rPr>
              <a:t>OAB</a:t>
            </a:r>
            <a:r>
              <a:rPr lang="nl-NL" sz="1800" dirty="0"/>
              <a:t> middelen per school, bovenste </a:t>
            </a:r>
            <a:r>
              <a:rPr lang="nl-NL" sz="1800" dirty="0" err="1"/>
              <a:t>excel</a:t>
            </a:r>
            <a:r>
              <a:rPr lang="nl-NL" sz="1800" dirty="0"/>
              <a:t>, kolom N</a:t>
            </a:r>
          </a:p>
          <a:p>
            <a:pPr>
              <a:buFontTx/>
              <a:buChar char="-"/>
            </a:pPr>
            <a:r>
              <a:rPr lang="nl-NL" sz="1800" dirty="0">
                <a:hlinkClick r:id="rId5"/>
              </a:rPr>
              <a:t>NP Onderwijs</a:t>
            </a:r>
            <a:r>
              <a:rPr lang="nl-NL" sz="1800" dirty="0"/>
              <a:t> middelen gemeenten</a:t>
            </a:r>
          </a:p>
          <a:p>
            <a:pPr>
              <a:buFontTx/>
              <a:buChar char="-"/>
            </a:pPr>
            <a:r>
              <a:rPr lang="nl-NL" sz="1800" dirty="0">
                <a:cs typeface="Calibri"/>
                <a:hlinkClick r:id="rId6"/>
              </a:rPr>
              <a:t>NP Onderwijs</a:t>
            </a:r>
            <a:r>
              <a:rPr lang="nl-NL" sz="1800" dirty="0">
                <a:cs typeface="Calibri"/>
              </a:rPr>
              <a:t> middelen PO en VO</a:t>
            </a:r>
          </a:p>
          <a:p>
            <a:pPr marL="0" indent="0">
              <a:buNone/>
            </a:pPr>
            <a:endParaRPr lang="nl-NL" sz="1800" b="1" dirty="0"/>
          </a:p>
          <a:p>
            <a:pPr marL="0" indent="0">
              <a:buNone/>
            </a:pPr>
            <a:r>
              <a:rPr lang="nl-NL" sz="1800" b="1" dirty="0"/>
              <a:t>Kwaliteit</a:t>
            </a:r>
          </a:p>
          <a:p>
            <a:pPr>
              <a:buFontTx/>
              <a:buChar char="-"/>
            </a:pPr>
            <a:r>
              <a:rPr lang="nl-NL" sz="1800" dirty="0"/>
              <a:t>GGD rapporten per VE-locatie via </a:t>
            </a:r>
            <a:r>
              <a:rPr lang="nl-NL" sz="1800" dirty="0">
                <a:hlinkClick r:id="rId7"/>
              </a:rPr>
              <a:t>LRK</a:t>
            </a:r>
            <a:r>
              <a:rPr lang="nl-NL" sz="1800" dirty="0"/>
              <a:t>. VVE-locaties per gemeente: soort op ‘Kinderdagverblijf’ zetten en daarna gemeentenaam selecteren. VE-is ja, locatie selecteren en dan rechts verschijnen recente inspectierapporten van GGD</a:t>
            </a:r>
          </a:p>
          <a:p>
            <a:pPr>
              <a:buFontTx/>
              <a:buChar char="-"/>
            </a:pPr>
            <a:r>
              <a:rPr lang="nl-NL" sz="1800" dirty="0"/>
              <a:t>Recente </a:t>
            </a:r>
            <a:r>
              <a:rPr lang="nl-NL" sz="1800" dirty="0">
                <a:hlinkClick r:id="rId8"/>
              </a:rPr>
              <a:t>onderwijsinspectierapporten VVE</a:t>
            </a:r>
            <a:r>
              <a:rPr lang="nl-NL" sz="1800" dirty="0"/>
              <a:t> van gemeente, VE-locatie en/of basisschool</a:t>
            </a:r>
          </a:p>
          <a:p>
            <a:pPr>
              <a:buFontTx/>
              <a:buChar char="-"/>
            </a:pPr>
            <a:r>
              <a:rPr lang="nl-NL" sz="1800" dirty="0">
                <a:hlinkClick r:id="rId9"/>
              </a:rPr>
              <a:t>NJi lijst</a:t>
            </a:r>
            <a:r>
              <a:rPr lang="nl-NL" sz="1800" dirty="0"/>
              <a:t> goedgekeurde VVE-programma’s</a:t>
            </a:r>
          </a:p>
          <a:p>
            <a:pPr>
              <a:buFontTx/>
              <a:buChar char="-"/>
            </a:pPr>
            <a:r>
              <a:rPr lang="nl-NL" sz="1800" dirty="0">
                <a:hlinkClick r:id="rId10"/>
              </a:rPr>
              <a:t>Goedgekeurde kindvolgsystemen</a:t>
            </a:r>
            <a:r>
              <a:rPr lang="nl-NL" sz="1800" dirty="0"/>
              <a:t> via observaties voor het onderwijs (doorklikken naar ’Kwaliteitsoordelen van LVS-instrumenten’)</a:t>
            </a:r>
          </a:p>
          <a:p>
            <a:pPr>
              <a:buFontTx/>
              <a:buChar char="-"/>
            </a:pPr>
            <a:endParaRPr lang="nl-NL" sz="1800" dirty="0"/>
          </a:p>
        </p:txBody>
      </p:sp>
    </p:spTree>
    <p:extLst>
      <p:ext uri="{BB962C8B-B14F-4D97-AF65-F5344CB8AC3E}">
        <p14:creationId xmlns:p14="http://schemas.microsoft.com/office/powerpoint/2010/main" val="2299694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a:bodyPr>
          <a:lstStyle/>
          <a:p>
            <a:r>
              <a:rPr lang="nl-NL" dirty="0">
                <a:latin typeface="Verdana" panose="020B0604030504040204" pitchFamily="34" charset="0"/>
                <a:ea typeface="Verdana" panose="020B0604030504040204" pitchFamily="34" charset="0"/>
              </a:rPr>
              <a:t>2. Landelijke bronnen GOAB</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235893"/>
            <a:ext cx="8229600" cy="4785395"/>
          </a:xfrm>
        </p:spPr>
        <p:txBody>
          <a:bodyPr vert="horz" lIns="91440" tIns="45720" rIns="91440" bIns="45720" rtlCol="0" anchor="t">
            <a:noAutofit/>
          </a:bodyPr>
          <a:lstStyle/>
          <a:p>
            <a:pPr marL="0" indent="0">
              <a:buNone/>
            </a:pPr>
            <a:endParaRPr lang="nl-NL" sz="2000" b="1" dirty="0"/>
          </a:p>
          <a:p>
            <a:pPr marL="0" indent="0">
              <a:buNone/>
            </a:pPr>
            <a:r>
              <a:rPr lang="nl-NL" sz="2000" b="1" dirty="0"/>
              <a:t>Aantal en kwaliteit scholen</a:t>
            </a:r>
          </a:p>
          <a:p>
            <a:pPr>
              <a:buFontTx/>
              <a:buChar char="-"/>
            </a:pPr>
            <a:r>
              <a:rPr lang="nl-NL" sz="2000" dirty="0">
                <a:hlinkClick r:id="rId3"/>
              </a:rPr>
              <a:t>Basisscholen per plaats/gemeente</a:t>
            </a:r>
            <a:endParaRPr lang="nl-NL" sz="2000" dirty="0"/>
          </a:p>
          <a:p>
            <a:pPr>
              <a:buFontTx/>
              <a:buChar char="-"/>
            </a:pPr>
            <a:r>
              <a:rPr lang="nl-NL" sz="2000" dirty="0"/>
              <a:t>Opbrengsten zijn via dezelfde link te vinden: doorklikken op schoolnaam: o.a. eind groep 8 1F &amp; 2F taalniveau, eindscore groep 8 in vergelijking met soortgelijke scholen en advisering naar VO.</a:t>
            </a:r>
            <a:endParaRPr lang="nl-NL" sz="2000" b="1">
              <a:cs typeface="Calibri"/>
            </a:endParaRPr>
          </a:p>
          <a:p>
            <a:pPr marL="0" indent="0">
              <a:buNone/>
            </a:pPr>
            <a:endParaRPr lang="nl-NL" sz="2000" b="1" dirty="0"/>
          </a:p>
          <a:p>
            <a:pPr marL="0" indent="0">
              <a:buNone/>
            </a:pPr>
            <a:r>
              <a:rPr lang="nl-NL" sz="2000" b="1" dirty="0"/>
              <a:t>Aanpalende GOAB terreinen</a:t>
            </a:r>
          </a:p>
          <a:p>
            <a:r>
              <a:rPr lang="nl-NL" sz="2000" dirty="0">
                <a:hlinkClick r:id="rId4"/>
              </a:rPr>
              <a:t>Armoede</a:t>
            </a:r>
            <a:r>
              <a:rPr lang="nl-NL" sz="2000" dirty="0"/>
              <a:t>, ga naar ‘download bronbestand’</a:t>
            </a:r>
          </a:p>
          <a:p>
            <a:r>
              <a:rPr lang="nl-NL" sz="2000" dirty="0">
                <a:hlinkClick r:id="rId5"/>
              </a:rPr>
              <a:t>Schuldhulpverlening</a:t>
            </a:r>
            <a:endParaRPr lang="nl-NL" sz="2000" dirty="0"/>
          </a:p>
          <a:p>
            <a:r>
              <a:rPr lang="nl-NL" sz="2000" dirty="0"/>
              <a:t>Opleidingsniveau voor </a:t>
            </a:r>
            <a:r>
              <a:rPr lang="nl-NL" sz="2000" dirty="0">
                <a:hlinkClick r:id="rId6"/>
              </a:rPr>
              <a:t>gemeenten in Randstad </a:t>
            </a:r>
            <a:r>
              <a:rPr lang="nl-NL" sz="2000" dirty="0"/>
              <a:t>op wijkniveau of voor </a:t>
            </a:r>
            <a:r>
              <a:rPr lang="nl-NL" sz="2000" dirty="0">
                <a:hlinkClick r:id="rId7"/>
              </a:rPr>
              <a:t>alle gemeenten</a:t>
            </a:r>
            <a:r>
              <a:rPr lang="nl-NL" sz="2000" dirty="0"/>
              <a:t>  op gemeenteniveau </a:t>
            </a:r>
          </a:p>
          <a:p>
            <a:r>
              <a:rPr lang="nl-NL" sz="2000" dirty="0">
                <a:hlinkClick r:id="rId8"/>
              </a:rPr>
              <a:t>Cijfers</a:t>
            </a:r>
            <a:r>
              <a:rPr lang="nl-NL" sz="2000" dirty="0"/>
              <a:t> over o.a. diversiteit en integratie</a:t>
            </a:r>
          </a:p>
          <a:p>
            <a:endParaRPr lang="nl-NL" sz="2000" dirty="0"/>
          </a:p>
          <a:p>
            <a:endParaRPr lang="nl-NL" sz="2000" dirty="0"/>
          </a:p>
          <a:p>
            <a:pPr marL="0" indent="0">
              <a:buNone/>
            </a:pPr>
            <a:endParaRPr lang="nl-NL" sz="1800" b="1" dirty="0"/>
          </a:p>
          <a:p>
            <a:pPr marL="0" indent="0">
              <a:buNone/>
            </a:pPr>
            <a:endParaRPr lang="nl-NL" sz="1800" dirty="0"/>
          </a:p>
          <a:p>
            <a:pPr>
              <a:buFontTx/>
              <a:buChar char="-"/>
            </a:pPr>
            <a:endParaRPr lang="nl-NL" sz="1800" dirty="0"/>
          </a:p>
        </p:txBody>
      </p:sp>
    </p:spTree>
    <p:extLst>
      <p:ext uri="{BB962C8B-B14F-4D97-AF65-F5344CB8AC3E}">
        <p14:creationId xmlns:p14="http://schemas.microsoft.com/office/powerpoint/2010/main" val="1882061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a:bodyPr>
          <a:lstStyle/>
          <a:p>
            <a:r>
              <a:rPr lang="nl-NL" dirty="0">
                <a:latin typeface="Verdana" panose="020B0604030504040204" pitchFamily="34" charset="0"/>
                <a:ea typeface="Verdana" panose="020B0604030504040204" pitchFamily="34" charset="0"/>
              </a:rPr>
              <a:t>2. Landelijke bronnen GOAB</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235893"/>
            <a:ext cx="8229600" cy="4785395"/>
          </a:xfrm>
        </p:spPr>
        <p:txBody>
          <a:bodyPr vert="horz" lIns="91440" tIns="45720" rIns="91440" bIns="45720" rtlCol="0" anchor="t">
            <a:noAutofit/>
          </a:bodyPr>
          <a:lstStyle/>
          <a:p>
            <a:pPr marL="0" indent="0">
              <a:buNone/>
            </a:pPr>
            <a:endParaRPr lang="nl-NL" sz="1800" b="1" dirty="0"/>
          </a:p>
          <a:p>
            <a:pPr marL="285750" indent="-285750"/>
            <a:r>
              <a:rPr lang="nl-NL" sz="2800" dirty="0"/>
              <a:t>Welke nog niet genoemde landelijke/regionale bronnen gebruiken jullie zelf?</a:t>
            </a:r>
            <a:endParaRPr lang="nl-NL" sz="2800" dirty="0">
              <a:cs typeface="Calibri"/>
            </a:endParaRPr>
          </a:p>
          <a:p>
            <a:pPr lvl="1"/>
            <a:r>
              <a:rPr lang="nl-NL" dirty="0">
                <a:solidFill>
                  <a:srgbClr val="000000"/>
                </a:solidFill>
                <a:cs typeface="Calibri"/>
              </a:rPr>
              <a:t>Om in verslag compleet te kunnen geven</a:t>
            </a:r>
            <a:endParaRPr lang="nl-NL" dirty="0">
              <a:cs typeface="Calibri"/>
            </a:endParaRPr>
          </a:p>
          <a:p>
            <a:pPr lvl="1"/>
            <a:endParaRPr lang="nl-NL" dirty="0">
              <a:cs typeface="Calibri"/>
            </a:endParaRPr>
          </a:p>
          <a:p>
            <a:pPr lvl="1"/>
            <a:r>
              <a:rPr lang="nl-NL" dirty="0">
                <a:solidFill>
                  <a:srgbClr val="000000"/>
                </a:solidFill>
                <a:cs typeface="Calibri"/>
              </a:rPr>
              <a:t>NB: graag dus met data per gemeente</a:t>
            </a:r>
            <a:endParaRPr lang="nl-NL" dirty="0">
              <a:cs typeface="Calibri"/>
            </a:endParaRPr>
          </a:p>
          <a:p>
            <a:pPr marL="0" indent="0">
              <a:buNone/>
            </a:pPr>
            <a:endParaRPr lang="nl-NL" sz="1800" dirty="0">
              <a:cs typeface="Calibri"/>
            </a:endParaRPr>
          </a:p>
          <a:p>
            <a:pPr marL="0" indent="0">
              <a:buNone/>
            </a:pPr>
            <a:endParaRPr lang="nl-NL" sz="1800" dirty="0">
              <a:cs typeface="Calibri"/>
            </a:endParaRPr>
          </a:p>
          <a:p>
            <a:pPr>
              <a:buFontTx/>
              <a:buChar char="-"/>
            </a:pPr>
            <a:endParaRPr lang="nl-NL" sz="1800" dirty="0">
              <a:cs typeface="Calibri"/>
            </a:endParaRPr>
          </a:p>
        </p:txBody>
      </p:sp>
    </p:spTree>
    <p:extLst>
      <p:ext uri="{BB962C8B-B14F-4D97-AF65-F5344CB8AC3E}">
        <p14:creationId xmlns:p14="http://schemas.microsoft.com/office/powerpoint/2010/main" val="2090045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fontScale="90000"/>
          </a:bodyPr>
          <a:lstStyle/>
          <a:p>
            <a:r>
              <a:rPr lang="nl-NL" dirty="0">
                <a:latin typeface="Verdana" panose="020B0604030504040204" pitchFamily="34" charset="0"/>
                <a:ea typeface="Verdana" panose="020B0604030504040204" pitchFamily="34" charset="0"/>
              </a:rPr>
              <a:t>3. GOAB evaluatie en borging</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p:txBody>
          <a:bodyPr vert="horz" lIns="91440" tIns="45720" rIns="91440" bIns="45720" rtlCol="0" anchor="t">
            <a:normAutofit/>
          </a:bodyPr>
          <a:lstStyle/>
          <a:p>
            <a:pPr marL="285750" indent="-285750"/>
            <a:r>
              <a:rPr lang="nl-NL" sz="2800" dirty="0"/>
              <a:t>Evaluatie GOAB periode 2019-2022</a:t>
            </a:r>
            <a:endParaRPr lang="nl-NL" sz="2800" dirty="0">
              <a:cs typeface="Calibri"/>
            </a:endParaRPr>
          </a:p>
          <a:p>
            <a:pPr marL="285750" indent="-285750"/>
            <a:r>
              <a:rPr lang="nl-NL" sz="2800" dirty="0"/>
              <a:t>Borging OAB</a:t>
            </a:r>
            <a:endParaRPr lang="nl-NL" sz="2800" dirty="0">
              <a:cs typeface="Calibri"/>
            </a:endParaRPr>
          </a:p>
          <a:p>
            <a:pPr marL="285750" indent="-285750"/>
            <a:r>
              <a:rPr lang="nl-NL" sz="2800" dirty="0"/>
              <a:t>Nieuw GOAB-plan</a:t>
            </a:r>
            <a:endParaRPr lang="nl-NL" sz="2800" dirty="0">
              <a:cs typeface="Calibri"/>
            </a:endParaRPr>
          </a:p>
          <a:p>
            <a:pPr marL="0" indent="0">
              <a:buNone/>
            </a:pPr>
            <a:endParaRPr lang="nl-NL" sz="1600" dirty="0">
              <a:cs typeface="Calibri"/>
            </a:endParaRPr>
          </a:p>
        </p:txBody>
      </p:sp>
    </p:spTree>
    <p:extLst>
      <p:ext uri="{BB962C8B-B14F-4D97-AF65-F5344CB8AC3E}">
        <p14:creationId xmlns:p14="http://schemas.microsoft.com/office/powerpoint/2010/main" val="549191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a:solidFill>
                  <a:srgbClr val="E60038"/>
                </a:solidFill>
                <a:latin typeface="Verdana" panose="020B0604030504040204" pitchFamily="34" charset="0"/>
                <a:ea typeface="Verdana" panose="020B0604030504040204" pitchFamily="34" charset="0"/>
              </a:rPr>
              <a:t>Agenda</a:t>
            </a:r>
          </a:p>
        </p:txBody>
      </p:sp>
      <p:sp>
        <p:nvSpPr>
          <p:cNvPr id="3" name="Tijdelijke aanduiding voor inhoud 2"/>
          <p:cNvSpPr>
            <a:spLocks noGrp="1"/>
          </p:cNvSpPr>
          <p:nvPr>
            <p:ph idx="1"/>
          </p:nvPr>
        </p:nvSpPr>
        <p:spPr>
          <a:xfrm>
            <a:off x="457200" y="1412776"/>
            <a:ext cx="8229600" cy="4713387"/>
          </a:xfrm>
        </p:spPr>
        <p:txBody>
          <a:bodyPr>
            <a:normAutofit/>
          </a:bodyPr>
          <a:lstStyle/>
          <a:p>
            <a:pPr marL="0" lvl="0" indent="0">
              <a:buNone/>
            </a:pPr>
            <a:endParaRPr lang="nl-NL" sz="2400" dirty="0">
              <a:effectLst/>
              <a:latin typeface="Verdana" panose="020B0604030504040204" pitchFamily="34" charset="0"/>
              <a:ea typeface="Calibri" panose="020F0502020204030204" pitchFamily="34" charset="0"/>
              <a:cs typeface="Times New Roman" panose="02020603050405020304" pitchFamily="18" charset="0"/>
            </a:endParaRPr>
          </a:p>
          <a:p>
            <a:pPr marL="0" lvl="0" indent="0">
              <a:buNone/>
            </a:pPr>
            <a:r>
              <a:rPr lang="nl-NL" sz="2400" dirty="0">
                <a:latin typeface="Verdana" panose="020B0604030504040204" pitchFamily="34" charset="0"/>
                <a:ea typeface="Calibri" panose="020F0502020204030204" pitchFamily="34" charset="0"/>
                <a:cs typeface="Times New Roman" panose="02020603050405020304" pitchFamily="18" charset="0"/>
              </a:rPr>
              <a:t>Deel 1: NP Onderwijs</a:t>
            </a:r>
            <a:endParaRPr lang="nl-NL" sz="2400" dirty="0">
              <a:effectLst/>
              <a:latin typeface="Verdana" panose="020B0604030504040204" pitchFamily="34" charset="0"/>
              <a:ea typeface="Calibri" panose="020F0502020204030204" pitchFamily="34" charset="0"/>
              <a:cs typeface="Times New Roman" panose="02020603050405020304" pitchFamily="18" charset="0"/>
            </a:endParaRPr>
          </a:p>
          <a:p>
            <a:pPr lvl="0">
              <a:buFont typeface="+mj-lt"/>
              <a:buAutoNum type="arabicPeriod"/>
            </a:pPr>
            <a:r>
              <a:rPr lang="nl-NL" sz="2400" dirty="0">
                <a:latin typeface="Verdana" panose="020B0604030504040204" pitchFamily="34" charset="0"/>
                <a:ea typeface="Calibri" panose="020F0502020204030204" pitchFamily="34" charset="0"/>
                <a:cs typeface="Arial" panose="020B0604020202020204" pitchFamily="34" charset="0"/>
              </a:rPr>
              <a:t>Laatste NP Onderwijs nieuws en ondersteuning</a:t>
            </a:r>
          </a:p>
          <a:p>
            <a:pPr lvl="0">
              <a:buFont typeface="+mj-lt"/>
              <a:buAutoNum type="arabicPeriod"/>
            </a:pPr>
            <a:r>
              <a:rPr lang="nl-NL" sz="2400" dirty="0">
                <a:latin typeface="Verdana" panose="020B0604030504040204" pitchFamily="34" charset="0"/>
                <a:ea typeface="Calibri" panose="020F0502020204030204" pitchFamily="34" charset="0"/>
                <a:cs typeface="Arial" panose="020B0604020202020204" pitchFamily="34" charset="0"/>
              </a:rPr>
              <a:t>Voortgang bij gemeenten/kernvragen gemeenten</a:t>
            </a:r>
          </a:p>
          <a:p>
            <a:pPr lvl="0">
              <a:buFont typeface="+mj-lt"/>
              <a:buAutoNum type="arabicPeriod"/>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lvl="0" indent="0">
              <a:buNone/>
            </a:pPr>
            <a:r>
              <a:rPr lang="nl-NL" sz="2400" dirty="0">
                <a:latin typeface="Verdana" panose="020B0604030504040204" pitchFamily="34" charset="0"/>
                <a:ea typeface="Calibri" panose="020F0502020204030204" pitchFamily="34" charset="0"/>
                <a:cs typeface="Arial" panose="020B0604020202020204" pitchFamily="34" charset="0"/>
              </a:rPr>
              <a:t>Deel 2: GOAB</a:t>
            </a:r>
          </a:p>
          <a:p>
            <a:pPr lvl="0">
              <a:buFont typeface="+mj-lt"/>
              <a:buAutoNum type="arabicPeriod"/>
            </a:pPr>
            <a:r>
              <a:rPr lang="nl-NL" sz="2400" dirty="0">
                <a:latin typeface="Verdana" panose="020B0604030504040204" pitchFamily="34" charset="0"/>
                <a:ea typeface="Calibri" panose="020F0502020204030204" pitchFamily="34" charset="0"/>
                <a:cs typeface="Arial" panose="020B0604020202020204" pitchFamily="34" charset="0"/>
              </a:rPr>
              <a:t>Nieuws GOAB en ondersteuning</a:t>
            </a:r>
          </a:p>
          <a:p>
            <a:pPr lvl="0">
              <a:buFont typeface="+mj-lt"/>
              <a:buAutoNum type="arabicPeriod"/>
            </a:pPr>
            <a:r>
              <a:rPr lang="nl-NL" sz="2400" dirty="0">
                <a:latin typeface="Verdana" panose="020B0604030504040204" pitchFamily="34" charset="0"/>
                <a:ea typeface="Calibri" panose="020F0502020204030204" pitchFamily="34" charset="0"/>
                <a:cs typeface="Arial" panose="020B0604020202020204" pitchFamily="34" charset="0"/>
              </a:rPr>
              <a:t>Landelijke bronnen GOAB voor lokaal niveau</a:t>
            </a:r>
          </a:p>
          <a:p>
            <a:pPr lvl="0">
              <a:buFont typeface="+mj-lt"/>
              <a:buAutoNum type="arabicPeriod"/>
            </a:pPr>
            <a:r>
              <a:rPr lang="nl-NL" sz="2400" dirty="0">
                <a:latin typeface="Verdana" panose="020B0604030504040204" pitchFamily="34" charset="0"/>
                <a:ea typeface="Calibri" panose="020F0502020204030204" pitchFamily="34" charset="0"/>
                <a:cs typeface="Arial" panose="020B0604020202020204" pitchFamily="34" charset="0"/>
              </a:rPr>
              <a:t>GOAB evaluatie en borging vanaf 2022</a:t>
            </a:r>
          </a:p>
          <a:p>
            <a:pPr lvl="0">
              <a:buFont typeface="+mj-lt"/>
              <a:buAutoNum type="arabicPeriod"/>
            </a:pPr>
            <a:endParaRPr lang="nl-NL" sz="2400" dirty="0">
              <a:latin typeface="Verdana" panose="020B0604030504040204" pitchFamily="34" charset="0"/>
              <a:ea typeface="Calibri" panose="020F0502020204030204" pitchFamily="34" charset="0"/>
              <a:cs typeface="Arial" panose="020B0604020202020204" pitchFamily="34" charset="0"/>
            </a:endParaRPr>
          </a:p>
          <a:p>
            <a:pPr lvl="0">
              <a:buFont typeface="+mj-lt"/>
              <a:buAutoNum type="arabicPeriod"/>
            </a:pPr>
            <a:endParaRPr lang="nl-NL" sz="2400" dirty="0">
              <a:latin typeface="Verdana" panose="020B0604030504040204" pitchFamily="34" charset="0"/>
              <a:ea typeface="Calibri" panose="020F0502020204030204" pitchFamily="34" charset="0"/>
              <a:cs typeface="Arial" panose="020B0604020202020204" pitchFamily="34" charset="0"/>
            </a:endParaRPr>
          </a:p>
          <a:p>
            <a:pPr lvl="0">
              <a:buFont typeface="+mj-lt"/>
              <a:buAutoNum type="arabicPeriod"/>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2600" dirty="0"/>
          </a:p>
          <a:p>
            <a:pPr marL="514350" indent="-514350">
              <a:buAutoNum type="arabicPeriod"/>
            </a:pPr>
            <a:endParaRPr lang="nl-NL" sz="2200" dirty="0">
              <a:solidFill>
                <a:schemeClr val="tx1"/>
              </a:solidFill>
            </a:endParaRPr>
          </a:p>
        </p:txBody>
      </p:sp>
    </p:spTree>
    <p:extLst>
      <p:ext uri="{BB962C8B-B14F-4D97-AF65-F5344CB8AC3E}">
        <p14:creationId xmlns:p14="http://schemas.microsoft.com/office/powerpoint/2010/main" val="28640960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fontScale="90000"/>
          </a:bodyPr>
          <a:lstStyle/>
          <a:p>
            <a:r>
              <a:rPr lang="nl-NL" dirty="0">
                <a:latin typeface="Verdana" panose="020B0604030504040204" pitchFamily="34" charset="0"/>
                <a:ea typeface="Verdana" panose="020B0604030504040204" pitchFamily="34" charset="0"/>
              </a:rPr>
              <a:t>3. GOAB evaluatie en borging</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251520" y="1417638"/>
            <a:ext cx="8435280" cy="4708525"/>
          </a:xfrm>
        </p:spPr>
        <p:txBody>
          <a:bodyPr vert="horz" lIns="68580" tIns="34290" rIns="68580" bIns="34290" rtlCol="0" anchor="t">
            <a:normAutofit fontScale="92500" lnSpcReduction="10000"/>
          </a:bodyPr>
          <a:lstStyle/>
          <a:p>
            <a:pPr marL="0" indent="0">
              <a:buNone/>
            </a:pPr>
            <a:r>
              <a:rPr lang="nl-NL" sz="2000" b="1" dirty="0"/>
              <a:t>Evaluatie GOAB periode 2019-2022</a:t>
            </a:r>
          </a:p>
          <a:p>
            <a:pPr>
              <a:buFontTx/>
              <a:buChar char="-"/>
            </a:pPr>
            <a:r>
              <a:rPr lang="nl-NL" sz="2000" dirty="0"/>
              <a:t>Wat is stand van zaken GOAB-evaluatie in jouw gemeente?</a:t>
            </a:r>
            <a:endParaRPr lang="nl-NL" sz="2000" dirty="0">
              <a:cs typeface="Calibri"/>
            </a:endParaRPr>
          </a:p>
          <a:p>
            <a:pPr lvl="1">
              <a:buFontTx/>
              <a:buChar char="-"/>
            </a:pPr>
            <a:r>
              <a:rPr lang="nl-NL" sz="2000" dirty="0">
                <a:solidFill>
                  <a:schemeClr val="tx1"/>
                </a:solidFill>
              </a:rPr>
              <a:t>Al gedaan, mee bezig, gaan we zeker doen, nog geen idee of we dit gaan doen</a:t>
            </a:r>
            <a:endParaRPr lang="nl-NL" sz="2000" dirty="0">
              <a:solidFill>
                <a:schemeClr val="tx1"/>
              </a:solidFill>
              <a:cs typeface="Calibri"/>
            </a:endParaRPr>
          </a:p>
          <a:p>
            <a:pPr lvl="1">
              <a:buFontTx/>
              <a:buChar char="-"/>
            </a:pPr>
            <a:r>
              <a:rPr lang="nl-NL" sz="2000" dirty="0">
                <a:solidFill>
                  <a:schemeClr val="tx1"/>
                </a:solidFill>
              </a:rPr>
              <a:t>Bij ‘al gedaan’ of ‘mee bezig’: wat is hierbij de aanpak? Gericht op cijfers, gericht op geleverde prestaties/activiteiten en/of gericht op verhalen?</a:t>
            </a:r>
            <a:endParaRPr lang="nl-NL" sz="2000" dirty="0">
              <a:solidFill>
                <a:schemeClr val="tx1"/>
              </a:solidFill>
              <a:cs typeface="Calibri"/>
            </a:endParaRPr>
          </a:p>
          <a:p>
            <a:pPr>
              <a:buFontTx/>
              <a:buChar char="-"/>
            </a:pPr>
            <a:endParaRPr lang="nl-NL" sz="2000" dirty="0"/>
          </a:p>
          <a:p>
            <a:pPr marL="0" indent="0">
              <a:buNone/>
            </a:pPr>
            <a:r>
              <a:rPr lang="nl-NL" sz="2000" b="1" dirty="0"/>
              <a:t>Borging OAB</a:t>
            </a:r>
          </a:p>
          <a:p>
            <a:pPr>
              <a:buFontTx/>
              <a:buChar char="-"/>
            </a:pPr>
            <a:r>
              <a:rPr lang="nl-NL" sz="2000" dirty="0"/>
              <a:t>Welke onderdelen van OAB ga je zeker continueren vanaf 2023? Welke staan op de lijst van heroverwegen?</a:t>
            </a:r>
          </a:p>
          <a:p>
            <a:pPr>
              <a:buFontTx/>
              <a:buChar char="-"/>
            </a:pPr>
            <a:r>
              <a:rPr lang="nl-NL" sz="2000" dirty="0"/>
              <a:t>Hoe borg je GOAB? Is/wordt het onderdeel van een groter geheel of blijft het juist apart?</a:t>
            </a:r>
          </a:p>
          <a:p>
            <a:pPr marL="0" indent="0">
              <a:buNone/>
            </a:pPr>
            <a:endParaRPr lang="nl-NL" sz="2000" b="1" dirty="0"/>
          </a:p>
          <a:p>
            <a:pPr marL="0" indent="0">
              <a:buNone/>
            </a:pPr>
            <a:r>
              <a:rPr lang="nl-NL" sz="2000" b="1" dirty="0"/>
              <a:t>Nieuw GOAB-plan</a:t>
            </a:r>
          </a:p>
          <a:p>
            <a:pPr>
              <a:buFontTx/>
              <a:buChar char="-"/>
            </a:pPr>
            <a:r>
              <a:rPr lang="nl-NL" sz="2000" dirty="0"/>
              <a:t>Wie heeft tips voor andere gemeenten over schrijven nieuw OAB-plan</a:t>
            </a:r>
            <a:r>
              <a:rPr lang="nl-NL" sz="1200" dirty="0"/>
              <a:t>? </a:t>
            </a:r>
          </a:p>
          <a:p>
            <a:pPr marL="0" indent="0">
              <a:buNone/>
            </a:pPr>
            <a:endParaRPr lang="nl-NL" sz="1200" dirty="0"/>
          </a:p>
        </p:txBody>
      </p:sp>
    </p:spTree>
    <p:extLst>
      <p:ext uri="{BB962C8B-B14F-4D97-AF65-F5344CB8AC3E}">
        <p14:creationId xmlns:p14="http://schemas.microsoft.com/office/powerpoint/2010/main" val="41640700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a:bodyPr>
          <a:lstStyle/>
          <a:p>
            <a:r>
              <a:rPr lang="nl-NL" dirty="0">
                <a:latin typeface="Verdana" panose="020B0604030504040204" pitchFamily="34" charset="0"/>
                <a:ea typeface="Verdana" panose="020B0604030504040204" pitchFamily="34" charset="0"/>
              </a:rPr>
              <a:t>Tot slot </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p:txBody>
          <a:bodyPr vert="horz" lIns="91440" tIns="45720" rIns="91440" bIns="45720" rtlCol="0" anchor="t">
            <a:normAutofit/>
          </a:bodyPr>
          <a:lstStyle/>
          <a:p>
            <a:pPr marL="0" indent="0">
              <a:buNone/>
            </a:pPr>
            <a:r>
              <a:rPr lang="nl-NL" sz="2800" b="1" dirty="0"/>
              <a:t>Vragen op opmerkingen? Suggesties volgende keer? </a:t>
            </a:r>
          </a:p>
          <a:p>
            <a:pPr marL="0" indent="0">
              <a:buNone/>
            </a:pPr>
            <a:endParaRPr lang="nl-NL" sz="2800" b="1" dirty="0"/>
          </a:p>
          <a:p>
            <a:pPr marL="0" indent="0">
              <a:buNone/>
            </a:pPr>
            <a:r>
              <a:rPr lang="nl-NL" sz="2800" b="1" dirty="0"/>
              <a:t>Evaluatie bijeenkomst</a:t>
            </a:r>
          </a:p>
          <a:p>
            <a:pPr marL="0" indent="0">
              <a:buNone/>
            </a:pPr>
            <a:endParaRPr lang="nl-NL" sz="2800" dirty="0"/>
          </a:p>
          <a:p>
            <a:pPr marL="0" indent="0">
              <a:buNone/>
            </a:pPr>
            <a:r>
              <a:rPr lang="nl-NL" sz="2800" b="1" dirty="0"/>
              <a:t>Vervolg kenniskringen</a:t>
            </a:r>
            <a:endParaRPr lang="nl-NL" sz="2800" b="1" dirty="0">
              <a:cs typeface="Calibri"/>
            </a:endParaRPr>
          </a:p>
          <a:p>
            <a:r>
              <a:rPr lang="nl-NL" sz="2800" dirty="0"/>
              <a:t>GOAB: Q1 2022 (met VE-aanbieders)</a:t>
            </a:r>
            <a:endParaRPr lang="nl-NL" sz="2800" dirty="0">
              <a:cs typeface="Calibri"/>
            </a:endParaRPr>
          </a:p>
          <a:p>
            <a:pPr marL="0" indent="0">
              <a:buNone/>
            </a:pPr>
            <a:endParaRPr lang="nl-NL" sz="2400" dirty="0"/>
          </a:p>
          <a:p>
            <a:pPr>
              <a:buFontTx/>
              <a:buChar char="-"/>
            </a:pPr>
            <a:endParaRPr lang="nl-NL" sz="1600" dirty="0"/>
          </a:p>
          <a:p>
            <a:pPr marL="0" indent="0">
              <a:buNone/>
            </a:pPr>
            <a:endParaRPr lang="nl-NL" sz="1600" dirty="0"/>
          </a:p>
        </p:txBody>
      </p:sp>
    </p:spTree>
    <p:extLst>
      <p:ext uri="{BB962C8B-B14F-4D97-AF65-F5344CB8AC3E}">
        <p14:creationId xmlns:p14="http://schemas.microsoft.com/office/powerpoint/2010/main" val="4281249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fontScale="90000"/>
          </a:bodyPr>
          <a:lstStyle/>
          <a:p>
            <a:r>
              <a:rPr lang="nl-NL" dirty="0">
                <a:latin typeface="Verdana" panose="020B0604030504040204" pitchFamily="34" charset="0"/>
                <a:ea typeface="Verdana" panose="020B0604030504040204" pitchFamily="34" charset="0"/>
              </a:rPr>
              <a:t>1. Laatste NP Onderwijs nieuws</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556792"/>
            <a:ext cx="8229600" cy="4569371"/>
          </a:xfrm>
        </p:spPr>
        <p:txBody>
          <a:bodyPr vert="horz" lIns="91440" tIns="45720" rIns="91440" bIns="45720" rtlCol="0" anchor="t">
            <a:normAutofit fontScale="85000" lnSpcReduction="20000"/>
          </a:bodyPr>
          <a:lstStyle/>
          <a:p>
            <a:pPr>
              <a:buFontTx/>
              <a:buChar char="-"/>
            </a:pPr>
            <a:r>
              <a:rPr lang="nl-NL" sz="2600" dirty="0"/>
              <a:t>Informatie OCW aan gemeenten</a:t>
            </a:r>
          </a:p>
          <a:p>
            <a:pPr lvl="1">
              <a:buFontTx/>
              <a:buChar char="-"/>
            </a:pPr>
            <a:r>
              <a:rPr lang="nl-NL" sz="2600" dirty="0">
                <a:solidFill>
                  <a:schemeClr val="tx1"/>
                </a:solidFill>
              </a:rPr>
              <a:t>Regeling Specifieke Uitkering NP Onderwijs middelen </a:t>
            </a:r>
            <a:r>
              <a:rPr lang="nl-NL" sz="2600" dirty="0">
                <a:solidFill>
                  <a:schemeClr val="tx1"/>
                </a:solidFill>
                <a:hlinkClick r:id="rId3"/>
              </a:rPr>
              <a:t>openbaar</a:t>
            </a:r>
            <a:r>
              <a:rPr lang="nl-NL" sz="2600" dirty="0">
                <a:solidFill>
                  <a:schemeClr val="tx1"/>
                </a:solidFill>
              </a:rPr>
              <a:t> 11 okt</a:t>
            </a:r>
          </a:p>
          <a:p>
            <a:pPr lvl="1">
              <a:buFontTx/>
              <a:buChar char="-"/>
            </a:pPr>
            <a:r>
              <a:rPr lang="nl-NL" sz="2600" dirty="0">
                <a:solidFill>
                  <a:schemeClr val="tx1"/>
                </a:solidFill>
              </a:rPr>
              <a:t>Eerste </a:t>
            </a:r>
            <a:r>
              <a:rPr lang="nl-NL" sz="2600" dirty="0">
                <a:solidFill>
                  <a:schemeClr val="tx1"/>
                </a:solidFill>
                <a:hlinkClick r:id="rId4"/>
              </a:rPr>
              <a:t>voortgangsrapportage</a:t>
            </a:r>
            <a:r>
              <a:rPr lang="nl-NL" sz="2600" dirty="0">
                <a:solidFill>
                  <a:schemeClr val="tx1"/>
                </a:solidFill>
              </a:rPr>
              <a:t> 28-okt met §3.4 over gemeenten, ook over verantwoording</a:t>
            </a:r>
          </a:p>
          <a:p>
            <a:pPr marL="457200" lvl="1" indent="0">
              <a:buNone/>
            </a:pPr>
            <a:endParaRPr lang="nl-NL" sz="2600" dirty="0">
              <a:solidFill>
                <a:schemeClr val="tx1"/>
              </a:solidFill>
            </a:endParaRPr>
          </a:p>
          <a:p>
            <a:pPr>
              <a:buFontTx/>
              <a:buChar char="-"/>
            </a:pPr>
            <a:r>
              <a:rPr lang="nl-NL" sz="2600" dirty="0"/>
              <a:t>Ondersteuning aan gemeenten:</a:t>
            </a:r>
          </a:p>
          <a:p>
            <a:pPr lvl="1">
              <a:buFontTx/>
              <a:buChar char="-"/>
            </a:pPr>
            <a:r>
              <a:rPr lang="nl-NL" sz="2600" dirty="0">
                <a:solidFill>
                  <a:schemeClr val="tx1"/>
                </a:solidFill>
                <a:hlinkClick r:id="rId5"/>
              </a:rPr>
              <a:t>Q en A </a:t>
            </a:r>
            <a:r>
              <a:rPr lang="nl-NL" sz="2600" dirty="0">
                <a:solidFill>
                  <a:schemeClr val="tx1"/>
                </a:solidFill>
              </a:rPr>
              <a:t>en helpdesk beschikbaar</a:t>
            </a:r>
          </a:p>
          <a:p>
            <a:pPr lvl="1">
              <a:buFontTx/>
              <a:buChar char="-"/>
            </a:pPr>
            <a:r>
              <a:rPr lang="nl-NL" sz="2600" dirty="0">
                <a:solidFill>
                  <a:schemeClr val="tx1"/>
                </a:solidFill>
              </a:rPr>
              <a:t>Ondersteuning 35 kleine gemeenten door </a:t>
            </a:r>
            <a:r>
              <a:rPr lang="nl-NL" sz="2600" dirty="0" err="1">
                <a:solidFill>
                  <a:schemeClr val="tx1"/>
                </a:solidFill>
              </a:rPr>
              <a:t>Sardes</a:t>
            </a:r>
            <a:r>
              <a:rPr lang="nl-NL" sz="2600" dirty="0">
                <a:solidFill>
                  <a:schemeClr val="tx1"/>
                </a:solidFill>
              </a:rPr>
              <a:t>, Oberon, CED-Groep en DSP start eind 2021</a:t>
            </a:r>
            <a:endParaRPr lang="nl-NL" sz="2600" dirty="0">
              <a:solidFill>
                <a:schemeClr val="tx1"/>
              </a:solidFill>
              <a:hlinkClick r:id="rId6">
                <a:extLst>
                  <a:ext uri="{A12FA001-AC4F-418D-AE19-62706E023703}">
                    <ahyp:hlinkClr xmlns:ahyp="http://schemas.microsoft.com/office/drawing/2018/hyperlinkcolor" val="tx"/>
                  </a:ext>
                </a:extLst>
              </a:hlinkClick>
            </a:endParaRPr>
          </a:p>
          <a:p>
            <a:pPr marL="457200" lvl="1" indent="0">
              <a:buNone/>
            </a:pPr>
            <a:endParaRPr lang="nl-NL" sz="2600" dirty="0">
              <a:solidFill>
                <a:srgbClr val="0000FF"/>
              </a:solidFill>
              <a:hlinkClick r:id="rId6">
                <a:extLst>
                  <a:ext uri="{A12FA001-AC4F-418D-AE19-62706E023703}">
                    <ahyp:hlinkClr xmlns:ahyp="http://schemas.microsoft.com/office/drawing/2018/hyperlinkcolor" val="tx"/>
                  </a:ext>
                </a:extLst>
              </a:hlinkClick>
            </a:endParaRPr>
          </a:p>
          <a:p>
            <a:pPr marL="0" lvl="1" indent="0">
              <a:buNone/>
            </a:pPr>
            <a:r>
              <a:rPr lang="nl-NL" sz="2600" dirty="0">
                <a:solidFill>
                  <a:srgbClr val="0000FF"/>
                </a:solidFill>
                <a:hlinkClick r:id="rId7">
                  <a:extLst>
                    <a:ext uri="{A12FA001-AC4F-418D-AE19-62706E023703}">
                      <ahyp:hlinkClr xmlns:ahyp="http://schemas.microsoft.com/office/drawing/2018/hyperlinkcolor" val="tx"/>
                    </a:ext>
                  </a:extLst>
                </a:hlinkClick>
              </a:rPr>
              <a:t>www.nponderwijs.nl/gemeenten</a:t>
            </a:r>
            <a:endParaRPr lang="nl-NL" sz="2600" dirty="0">
              <a:solidFill>
                <a:srgbClr val="0000FF"/>
              </a:solidFill>
            </a:endParaRPr>
          </a:p>
          <a:p>
            <a:pPr marL="0" lvl="1" indent="0">
              <a:buNone/>
            </a:pPr>
            <a:endParaRPr lang="nl-NL" sz="2600" dirty="0">
              <a:solidFill>
                <a:srgbClr val="0000FF"/>
              </a:solidFill>
            </a:endParaRPr>
          </a:p>
          <a:p>
            <a:pPr marL="0" lvl="1" indent="0">
              <a:buNone/>
            </a:pPr>
            <a:r>
              <a:rPr lang="nl-NL" sz="2600" dirty="0">
                <a:solidFill>
                  <a:schemeClr val="tx1"/>
                </a:solidFill>
              </a:rPr>
              <a:t>Vragen? Duidelijk nu wat wel en niet mag qua inzet middelen?</a:t>
            </a:r>
          </a:p>
          <a:p>
            <a:pPr lvl="1">
              <a:buFontTx/>
              <a:buChar char="-"/>
            </a:pPr>
            <a:endParaRPr lang="nl-NL" sz="1600" dirty="0"/>
          </a:p>
        </p:txBody>
      </p:sp>
    </p:spTree>
    <p:extLst>
      <p:ext uri="{BB962C8B-B14F-4D97-AF65-F5344CB8AC3E}">
        <p14:creationId xmlns:p14="http://schemas.microsoft.com/office/powerpoint/2010/main" val="2099622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a:bodyPr>
          <a:lstStyle/>
          <a:p>
            <a:r>
              <a:rPr lang="nl-NL" dirty="0">
                <a:latin typeface="Verdana" panose="020B0604030504040204" pitchFamily="34" charset="0"/>
                <a:ea typeface="Verdana" panose="020B0604030504040204" pitchFamily="34" charset="0"/>
              </a:rPr>
              <a:t>Financiën</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417638"/>
            <a:ext cx="8229600" cy="4708525"/>
          </a:xfrm>
        </p:spPr>
        <p:txBody>
          <a:bodyPr>
            <a:normAutofit fontScale="92500"/>
          </a:bodyPr>
          <a:lstStyle/>
          <a:p>
            <a:pPr>
              <a:buFontTx/>
              <a:buChar char="-"/>
            </a:pPr>
            <a:r>
              <a:rPr lang="nl-NL" sz="2800" dirty="0"/>
              <a:t>Doel: terugdringen van onderwijsvertragingen als gevolg van corona</a:t>
            </a:r>
          </a:p>
          <a:p>
            <a:pPr>
              <a:buFontTx/>
              <a:buChar char="-"/>
            </a:pPr>
            <a:r>
              <a:rPr lang="nl-NL" sz="2800" dirty="0"/>
              <a:t>Totaal ruim € 300 miljoen</a:t>
            </a:r>
          </a:p>
          <a:p>
            <a:pPr>
              <a:buFontTx/>
              <a:buChar char="-"/>
            </a:pPr>
            <a:r>
              <a:rPr lang="nl-NL" sz="2800" dirty="0"/>
              <a:t>Bedrag per gemeente te vinden via infotool op </a:t>
            </a:r>
            <a:r>
              <a:rPr lang="nl-NL" sz="2800" dirty="0">
                <a:hlinkClick r:id="rId3"/>
              </a:rPr>
              <a:t>www.nponderwijs.nl</a:t>
            </a:r>
            <a:r>
              <a:rPr lang="nl-NL" sz="2800" dirty="0"/>
              <a:t> </a:t>
            </a:r>
          </a:p>
          <a:p>
            <a:pPr lvl="1">
              <a:buFontTx/>
              <a:buChar char="-"/>
            </a:pPr>
            <a:r>
              <a:rPr lang="nl-NL" dirty="0">
                <a:solidFill>
                  <a:schemeClr val="tx1"/>
                </a:solidFill>
              </a:rPr>
              <a:t>Dit zijn bedragen voor hele periode!</a:t>
            </a:r>
          </a:p>
          <a:p>
            <a:pPr>
              <a:buFontTx/>
              <a:buChar char="-"/>
            </a:pPr>
            <a:endParaRPr lang="nl-NL" sz="2800" dirty="0"/>
          </a:p>
          <a:p>
            <a:pPr>
              <a:buFontTx/>
              <a:buChar char="-"/>
            </a:pPr>
            <a:r>
              <a:rPr lang="nl-NL" sz="2800" dirty="0"/>
              <a:t>Besteden kan vanaf 1 juli 2021 tot en met 31 juli 2023.</a:t>
            </a:r>
          </a:p>
          <a:p>
            <a:pPr>
              <a:buFontTx/>
              <a:buChar char="-"/>
            </a:pPr>
            <a:r>
              <a:rPr lang="nl-NL" sz="2800" dirty="0"/>
              <a:t>Voorfinanciering toegestaan en besteding in gehele periode.</a:t>
            </a:r>
          </a:p>
          <a:p>
            <a:pPr>
              <a:buFontTx/>
              <a:buChar char="-"/>
            </a:pPr>
            <a:endParaRPr lang="nl-NL" sz="2000" dirty="0"/>
          </a:p>
          <a:p>
            <a:pPr marL="457200" lvl="1" indent="0">
              <a:buNone/>
            </a:pPr>
            <a:endParaRPr lang="nl-NL" sz="1000" dirty="0">
              <a:solidFill>
                <a:schemeClr val="tx1"/>
              </a:solidFill>
            </a:endParaRPr>
          </a:p>
          <a:p>
            <a:pPr marL="457200" lvl="1" indent="0">
              <a:buNone/>
            </a:pPr>
            <a:endParaRPr lang="nl-NL" sz="1800" dirty="0"/>
          </a:p>
          <a:p>
            <a:pPr lvl="1">
              <a:buFontTx/>
              <a:buChar char="-"/>
            </a:pPr>
            <a:endParaRPr lang="nl-NL" sz="1200" dirty="0"/>
          </a:p>
        </p:txBody>
      </p:sp>
    </p:spTree>
    <p:extLst>
      <p:ext uri="{BB962C8B-B14F-4D97-AF65-F5344CB8AC3E}">
        <p14:creationId xmlns:p14="http://schemas.microsoft.com/office/powerpoint/2010/main" val="2419823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09F956-7098-4EE3-8629-190A1571587C}"/>
              </a:ext>
            </a:extLst>
          </p:cNvPr>
          <p:cNvSpPr>
            <a:spLocks noGrp="1"/>
          </p:cNvSpPr>
          <p:nvPr>
            <p:ph type="title"/>
          </p:nvPr>
        </p:nvSpPr>
        <p:spPr/>
        <p:txBody>
          <a:bodyPr/>
          <a:lstStyle/>
          <a:p>
            <a:r>
              <a:rPr lang="nl-NL" dirty="0">
                <a:latin typeface="Verdana" panose="020B0604030504040204" pitchFamily="34" charset="0"/>
                <a:ea typeface="Verdana" panose="020B0604030504040204" pitchFamily="34" charset="0"/>
              </a:rPr>
              <a:t>Financiën</a:t>
            </a:r>
            <a:endParaRPr lang="nl-NL" dirty="0"/>
          </a:p>
        </p:txBody>
      </p:sp>
      <p:sp>
        <p:nvSpPr>
          <p:cNvPr id="3" name="Tijdelijke aanduiding voor inhoud 2">
            <a:extLst>
              <a:ext uri="{FF2B5EF4-FFF2-40B4-BE49-F238E27FC236}">
                <a16:creationId xmlns:a16="http://schemas.microsoft.com/office/drawing/2014/main" id="{AEFA6DD6-43FB-4960-BD1D-50BB8777E848}"/>
              </a:ext>
            </a:extLst>
          </p:cNvPr>
          <p:cNvSpPr>
            <a:spLocks noGrp="1"/>
          </p:cNvSpPr>
          <p:nvPr>
            <p:ph idx="1"/>
          </p:nvPr>
        </p:nvSpPr>
        <p:spPr/>
        <p:txBody>
          <a:bodyPr/>
          <a:lstStyle/>
          <a:p>
            <a:pPr>
              <a:buFontTx/>
              <a:buChar char="-"/>
            </a:pPr>
            <a:r>
              <a:rPr lang="nl-NL" sz="2800" dirty="0"/>
              <a:t>Bestedingsdoelen:</a:t>
            </a:r>
          </a:p>
          <a:p>
            <a:pPr lvl="1">
              <a:buFontTx/>
              <a:buChar char="-"/>
            </a:pPr>
            <a:r>
              <a:rPr lang="nl-NL" dirty="0">
                <a:solidFill>
                  <a:schemeClr val="tx1"/>
                </a:solidFill>
              </a:rPr>
              <a:t>(Bovenschoolse) maatregelen </a:t>
            </a:r>
          </a:p>
          <a:p>
            <a:pPr lvl="1">
              <a:buFontTx/>
              <a:buChar char="-"/>
            </a:pPr>
            <a:r>
              <a:rPr lang="nl-NL" dirty="0">
                <a:solidFill>
                  <a:schemeClr val="tx1"/>
                </a:solidFill>
              </a:rPr>
              <a:t>Voorschoolse periode </a:t>
            </a:r>
          </a:p>
          <a:p>
            <a:pPr lvl="1">
              <a:buFontTx/>
              <a:buChar char="-"/>
            </a:pPr>
            <a:r>
              <a:rPr lang="nl-NL" dirty="0">
                <a:solidFill>
                  <a:schemeClr val="tx1"/>
                </a:solidFill>
              </a:rPr>
              <a:t>Zorg en welzijn </a:t>
            </a:r>
          </a:p>
          <a:p>
            <a:pPr lvl="1">
              <a:buFontTx/>
              <a:buChar char="-"/>
            </a:pPr>
            <a:r>
              <a:rPr lang="nl-NL" dirty="0">
                <a:solidFill>
                  <a:schemeClr val="tx1"/>
                </a:solidFill>
              </a:rPr>
              <a:t>Bevorderen samenwerking in de gemeente </a:t>
            </a:r>
          </a:p>
          <a:p>
            <a:pPr lvl="1">
              <a:buFontTx/>
              <a:buChar char="-"/>
            </a:pPr>
            <a:r>
              <a:rPr lang="nl-NL" dirty="0">
                <a:solidFill>
                  <a:schemeClr val="tx1"/>
                </a:solidFill>
              </a:rPr>
              <a:t>Thuiszitters</a:t>
            </a:r>
          </a:p>
          <a:p>
            <a:pPr marL="457200" lvl="1" indent="0">
              <a:buNone/>
            </a:pPr>
            <a:r>
              <a:rPr lang="nl-NL" dirty="0">
                <a:solidFill>
                  <a:schemeClr val="tx1"/>
                </a:solidFill>
              </a:rPr>
              <a:t>Eventueel: huisvesting en ambtelijke capaciteit</a:t>
            </a:r>
          </a:p>
          <a:p>
            <a:endParaRPr lang="nl-NL" dirty="0"/>
          </a:p>
        </p:txBody>
      </p:sp>
    </p:spTree>
    <p:extLst>
      <p:ext uri="{BB962C8B-B14F-4D97-AF65-F5344CB8AC3E}">
        <p14:creationId xmlns:p14="http://schemas.microsoft.com/office/powerpoint/2010/main" val="4237872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a:bodyPr>
          <a:lstStyle/>
          <a:p>
            <a:r>
              <a:rPr lang="nl-NL" dirty="0">
                <a:latin typeface="Verdana" panose="020B0604030504040204" pitchFamily="34" charset="0"/>
                <a:ea typeface="Verdana" panose="020B0604030504040204" pitchFamily="34" charset="0"/>
              </a:rPr>
              <a:t>Financiën (2)</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340768"/>
            <a:ext cx="8229600" cy="4785395"/>
          </a:xfrm>
        </p:spPr>
        <p:txBody>
          <a:bodyPr vert="horz" lIns="91440" tIns="45720" rIns="91440" bIns="45720" rtlCol="0" anchor="t">
            <a:normAutofit lnSpcReduction="10000"/>
          </a:bodyPr>
          <a:lstStyle/>
          <a:p>
            <a:pPr marL="457200" lvl="1" indent="0">
              <a:buNone/>
            </a:pPr>
            <a:endParaRPr lang="nl-NL" sz="1000" dirty="0">
              <a:solidFill>
                <a:schemeClr val="tx1"/>
              </a:solidFill>
            </a:endParaRPr>
          </a:p>
          <a:p>
            <a:pPr marL="342900" lvl="1" indent="-342900">
              <a:buFontTx/>
              <a:buChar char="-"/>
            </a:pPr>
            <a:r>
              <a:rPr lang="nl-NL" dirty="0">
                <a:solidFill>
                  <a:schemeClr val="tx1"/>
                </a:solidFill>
              </a:rPr>
              <a:t>Beschikking en regeling specifieke uitkering openbaar 11 okt.</a:t>
            </a:r>
          </a:p>
          <a:p>
            <a:pPr marL="342900" lvl="1" indent="-342900">
              <a:buFontTx/>
              <a:buChar char="-"/>
            </a:pPr>
            <a:r>
              <a:rPr lang="nl-NL" dirty="0">
                <a:solidFill>
                  <a:schemeClr val="tx1"/>
                </a:solidFill>
              </a:rPr>
              <a:t>Eerste uitkering volgt december 2021  (periode aug-dec 2021). Betaling in maandelijkse termijnen.</a:t>
            </a:r>
          </a:p>
          <a:p>
            <a:pPr marL="342900" lvl="1" indent="-342900">
              <a:buFontTx/>
              <a:buChar char="-"/>
            </a:pPr>
            <a:r>
              <a:rPr lang="nl-NL" dirty="0">
                <a:solidFill>
                  <a:schemeClr val="tx1"/>
                </a:solidFill>
              </a:rPr>
              <a:t>Deelname aan monitoring en evaluatie verplicht.</a:t>
            </a:r>
          </a:p>
          <a:p>
            <a:pPr marL="342900" lvl="1" indent="-342900">
              <a:buFontTx/>
              <a:buChar char="-"/>
            </a:pPr>
            <a:r>
              <a:rPr lang="nl-NL" dirty="0">
                <a:solidFill>
                  <a:schemeClr val="tx1"/>
                </a:solidFill>
              </a:rPr>
              <a:t>Verantwoording via </a:t>
            </a:r>
            <a:r>
              <a:rPr lang="nl-NL" dirty="0" err="1">
                <a:solidFill>
                  <a:schemeClr val="tx1"/>
                </a:solidFill>
              </a:rPr>
              <a:t>SiSA</a:t>
            </a:r>
            <a:r>
              <a:rPr lang="nl-NL" dirty="0">
                <a:solidFill>
                  <a:schemeClr val="tx1"/>
                </a:solidFill>
              </a:rPr>
              <a:t>:</a:t>
            </a:r>
          </a:p>
          <a:p>
            <a:pPr marL="742950" lvl="2" indent="-342900">
              <a:buFontTx/>
              <a:buChar char="-"/>
            </a:pPr>
            <a:r>
              <a:rPr lang="nl-NL" sz="2800" dirty="0">
                <a:solidFill>
                  <a:schemeClr val="tx1"/>
                </a:solidFill>
              </a:rPr>
              <a:t>Relatie tot bestedingsdoelen weergeven</a:t>
            </a:r>
          </a:p>
          <a:p>
            <a:pPr marL="742950" lvl="2" indent="-342900">
              <a:buFontTx/>
              <a:buChar char="-"/>
            </a:pPr>
            <a:r>
              <a:rPr lang="nl-NL" sz="2800" dirty="0">
                <a:solidFill>
                  <a:schemeClr val="tx1"/>
                </a:solidFill>
              </a:rPr>
              <a:t>Jaarlijkse verantwoording</a:t>
            </a:r>
          </a:p>
          <a:p>
            <a:pPr marL="742950" lvl="2" indent="-342900">
              <a:buFontTx/>
              <a:buChar char="-"/>
            </a:pPr>
            <a:r>
              <a:rPr lang="nl-NL" sz="2800" dirty="0">
                <a:solidFill>
                  <a:schemeClr val="tx1"/>
                </a:solidFill>
              </a:rPr>
              <a:t>Eindverantwoording via jaarrekening over 2023 of 2024</a:t>
            </a:r>
            <a:endParaRPr lang="nl-NL" sz="2800" dirty="0">
              <a:solidFill>
                <a:schemeClr val="tx1"/>
              </a:solidFill>
              <a:cs typeface="Calibri"/>
            </a:endParaRPr>
          </a:p>
          <a:p>
            <a:pPr marL="342900" lvl="1" indent="-342900">
              <a:buFontTx/>
              <a:buChar char="-"/>
            </a:pPr>
            <a:endParaRPr lang="nl-NL" sz="2200" dirty="0">
              <a:solidFill>
                <a:schemeClr val="tx1"/>
              </a:solidFill>
            </a:endParaRPr>
          </a:p>
          <a:p>
            <a:pPr marL="457200" lvl="1" indent="0">
              <a:buNone/>
            </a:pPr>
            <a:endParaRPr lang="nl-NL" sz="2200" dirty="0"/>
          </a:p>
          <a:p>
            <a:pPr lvl="1">
              <a:buFontTx/>
              <a:buChar char="-"/>
            </a:pPr>
            <a:endParaRPr lang="nl-NL" sz="1200" dirty="0"/>
          </a:p>
        </p:txBody>
      </p:sp>
    </p:spTree>
    <p:extLst>
      <p:ext uri="{BB962C8B-B14F-4D97-AF65-F5344CB8AC3E}">
        <p14:creationId xmlns:p14="http://schemas.microsoft.com/office/powerpoint/2010/main" val="1751539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a:bodyPr>
          <a:lstStyle/>
          <a:p>
            <a:r>
              <a:rPr lang="nl-NL" dirty="0">
                <a:latin typeface="Verdana" panose="020B0604030504040204" pitchFamily="34" charset="0"/>
                <a:ea typeface="Verdana" panose="020B0604030504040204" pitchFamily="34" charset="0"/>
              </a:rPr>
              <a:t>2. Voortgang gemeenten</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628800"/>
            <a:ext cx="8229600" cy="4464496"/>
          </a:xfrm>
        </p:spPr>
        <p:txBody>
          <a:bodyPr vert="horz" lIns="91440" tIns="45720" rIns="91440" bIns="45720" rtlCol="0" anchor="t">
            <a:normAutofit/>
          </a:bodyPr>
          <a:lstStyle/>
          <a:p>
            <a:pPr marL="0" indent="0">
              <a:buNone/>
            </a:pPr>
            <a:endParaRPr lang="nl-NL" sz="2100" dirty="0">
              <a:cs typeface="Calibri"/>
            </a:endParaRPr>
          </a:p>
          <a:p>
            <a:r>
              <a:rPr lang="nl-NL" sz="2800" dirty="0"/>
              <a:t>Inventarisatie stand van zaken voortgang</a:t>
            </a:r>
            <a:endParaRPr lang="nl-NL" sz="2800" dirty="0">
              <a:cs typeface="Calibri"/>
            </a:endParaRPr>
          </a:p>
          <a:p>
            <a:r>
              <a:rPr lang="nl-NL" sz="2800" dirty="0">
                <a:cs typeface="Calibri"/>
              </a:rPr>
              <a:t>Inventarisatie vragen gemeenten</a:t>
            </a:r>
          </a:p>
          <a:p>
            <a:endParaRPr lang="nl-NL" sz="2100" dirty="0"/>
          </a:p>
          <a:p>
            <a:endParaRPr lang="nl-NL" sz="2100" dirty="0"/>
          </a:p>
          <a:p>
            <a:pPr marL="0" indent="0">
              <a:buNone/>
            </a:pPr>
            <a:endParaRPr lang="nl-NL" sz="2100" dirty="0"/>
          </a:p>
          <a:p>
            <a:pPr marL="0" indent="0">
              <a:buNone/>
            </a:pPr>
            <a:endParaRPr lang="nl-NL" sz="2100" dirty="0"/>
          </a:p>
          <a:p>
            <a:pPr marL="0" indent="0">
              <a:buNone/>
            </a:pPr>
            <a:endParaRPr lang="nl-NL" sz="2100" dirty="0"/>
          </a:p>
          <a:p>
            <a:pPr marL="0" indent="0">
              <a:buNone/>
            </a:pPr>
            <a:endParaRPr lang="nl-NL" sz="2100" dirty="0"/>
          </a:p>
          <a:p>
            <a:pPr>
              <a:buFontTx/>
              <a:buChar char="-"/>
            </a:pPr>
            <a:endParaRPr lang="nl-NL" sz="2100" dirty="0"/>
          </a:p>
          <a:p>
            <a:pPr>
              <a:buFontTx/>
              <a:buChar char="-"/>
            </a:pPr>
            <a:endParaRPr lang="nl-NL" sz="2600" dirty="0"/>
          </a:p>
        </p:txBody>
      </p:sp>
    </p:spTree>
    <p:extLst>
      <p:ext uri="{BB962C8B-B14F-4D97-AF65-F5344CB8AC3E}">
        <p14:creationId xmlns:p14="http://schemas.microsoft.com/office/powerpoint/2010/main" val="2612877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fontScale="90000"/>
          </a:bodyPr>
          <a:lstStyle/>
          <a:p>
            <a:r>
              <a:rPr lang="nl-NL" dirty="0">
                <a:latin typeface="Verdana"/>
                <a:ea typeface="Verdana"/>
              </a:rPr>
              <a:t>NPO  2. Voortgang gemeenten (2)</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457200" y="1417638"/>
            <a:ext cx="7200900" cy="4675658"/>
          </a:xfrm>
        </p:spPr>
        <p:txBody>
          <a:bodyPr vert="horz" lIns="68580" tIns="34290" rIns="68580" bIns="34290" rtlCol="0" anchor="t">
            <a:normAutofit/>
          </a:bodyPr>
          <a:lstStyle/>
          <a:p>
            <a:pPr marL="0" indent="0">
              <a:buNone/>
            </a:pPr>
            <a:r>
              <a:rPr lang="nl-NL" sz="2400" dirty="0"/>
              <a:t>Onze vragen voor discussie/gesprek:</a:t>
            </a:r>
          </a:p>
          <a:p>
            <a:r>
              <a:rPr lang="nl-NL" sz="2400" dirty="0">
                <a:cs typeface="Calibri"/>
              </a:rPr>
              <a:t>Hoe gaan jullie de activiteiten vanuit gemeentelijke NP Onderwijsmiddelen </a:t>
            </a:r>
            <a:r>
              <a:rPr lang="nl-NL" sz="2400" dirty="0" err="1">
                <a:cs typeface="Calibri"/>
              </a:rPr>
              <a:t>subsidieren</a:t>
            </a:r>
            <a:r>
              <a:rPr lang="nl-NL" sz="2400" dirty="0">
                <a:cs typeface="Calibri"/>
              </a:rPr>
              <a:t>? Aparte subsidieregeling of...?</a:t>
            </a:r>
            <a:endParaRPr lang="nl-NL" sz="2400" dirty="0"/>
          </a:p>
          <a:p>
            <a:r>
              <a:rPr lang="nl-NL" sz="2400" dirty="0"/>
              <a:t>Heeft begrotingscyclus 2022 en NP Onderwijsmiddelen werk/vragen opgeleverd?</a:t>
            </a:r>
            <a:endParaRPr lang="nl-NL" sz="2400" dirty="0">
              <a:cs typeface="Calibri"/>
            </a:endParaRPr>
          </a:p>
          <a:p>
            <a:r>
              <a:rPr lang="nl-NL" sz="2400" dirty="0"/>
              <a:t>Wat is rol van de gemeenteraad bij NP Onderwijs? Gaan de gemeenteraadsverkiezingen invloed hebben?</a:t>
            </a:r>
            <a:endParaRPr lang="nl-NL" sz="2400" dirty="0">
              <a:cs typeface="Calibri"/>
            </a:endParaRPr>
          </a:p>
          <a:p>
            <a:r>
              <a:rPr lang="nl-NL" sz="2400" dirty="0"/>
              <a:t>Lukt het goed om NP Onderwijs en GOAB te verbinden aan elkaar? En tegelijkertijd lukt het ook om waar noodzakelijk deze twee goed te scheiden? </a:t>
            </a:r>
          </a:p>
          <a:p>
            <a:pPr marL="0" indent="0">
              <a:buNone/>
            </a:pPr>
            <a:endParaRPr lang="nl-NL" sz="1575" dirty="0"/>
          </a:p>
          <a:p>
            <a:pPr marL="0" indent="0">
              <a:buNone/>
            </a:pPr>
            <a:endParaRPr lang="nl-NL" sz="1575" dirty="0"/>
          </a:p>
          <a:p>
            <a:pPr>
              <a:buFontTx/>
              <a:buChar char="-"/>
            </a:pPr>
            <a:endParaRPr lang="nl-NL" sz="1575" dirty="0"/>
          </a:p>
          <a:p>
            <a:pPr>
              <a:buFontTx/>
              <a:buChar char="-"/>
            </a:pPr>
            <a:endParaRPr lang="nl-NL" sz="1950" dirty="0"/>
          </a:p>
        </p:txBody>
      </p:sp>
    </p:spTree>
    <p:extLst>
      <p:ext uri="{BB962C8B-B14F-4D97-AF65-F5344CB8AC3E}">
        <p14:creationId xmlns:p14="http://schemas.microsoft.com/office/powerpoint/2010/main" val="4051746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C16BB-37F5-45AF-AC29-10BDB0C3D062}"/>
              </a:ext>
            </a:extLst>
          </p:cNvPr>
          <p:cNvSpPr>
            <a:spLocks noGrp="1"/>
          </p:cNvSpPr>
          <p:nvPr>
            <p:ph type="title"/>
          </p:nvPr>
        </p:nvSpPr>
        <p:spPr/>
        <p:txBody>
          <a:bodyPr>
            <a:normAutofit fontScale="90000"/>
          </a:bodyPr>
          <a:lstStyle/>
          <a:p>
            <a:r>
              <a:rPr lang="nl-NL" dirty="0">
                <a:latin typeface="Verdana"/>
                <a:ea typeface="Verdana"/>
              </a:rPr>
              <a:t>NPO  2. Voortgang gemeenten</a:t>
            </a:r>
          </a:p>
        </p:txBody>
      </p:sp>
      <p:sp>
        <p:nvSpPr>
          <p:cNvPr id="3" name="Tijdelijke aanduiding voor inhoud 2">
            <a:extLst>
              <a:ext uri="{FF2B5EF4-FFF2-40B4-BE49-F238E27FC236}">
                <a16:creationId xmlns:a16="http://schemas.microsoft.com/office/drawing/2014/main" id="{01E3BAC1-3C88-4880-831B-8ED51086C0F5}"/>
              </a:ext>
            </a:extLst>
          </p:cNvPr>
          <p:cNvSpPr>
            <a:spLocks noGrp="1"/>
          </p:cNvSpPr>
          <p:nvPr>
            <p:ph idx="1"/>
          </p:nvPr>
        </p:nvSpPr>
        <p:spPr>
          <a:xfrm>
            <a:off x="755576" y="1556792"/>
            <a:ext cx="7272808" cy="3870430"/>
          </a:xfrm>
        </p:spPr>
        <p:txBody>
          <a:bodyPr vert="horz" lIns="68580" tIns="34290" rIns="68580" bIns="34290" rtlCol="0" anchor="t">
            <a:normAutofit fontScale="92500" lnSpcReduction="10000"/>
          </a:bodyPr>
          <a:lstStyle/>
          <a:p>
            <a:pPr marL="0" indent="0">
              <a:buNone/>
            </a:pPr>
            <a:r>
              <a:rPr lang="nl-NL" sz="2800" dirty="0"/>
              <a:t>Hoe ver ben jij als gemeente medio november 2021?</a:t>
            </a:r>
          </a:p>
          <a:p>
            <a:r>
              <a:rPr lang="nl-NL" sz="2800" dirty="0"/>
              <a:t>Oriënterend, gesprekken gevoerd, plan (in concept), uitvoering gestart</a:t>
            </a:r>
          </a:p>
          <a:p>
            <a:endParaRPr lang="nl-NL" sz="2800" dirty="0"/>
          </a:p>
          <a:p>
            <a:pPr marL="0" indent="0">
              <a:buNone/>
            </a:pPr>
            <a:r>
              <a:rPr lang="nl-NL" sz="2800" dirty="0"/>
              <a:t>Welke (kern)vragen heb jij aan ondersteuners/andere gemeenten? Start met categorie.</a:t>
            </a:r>
          </a:p>
          <a:p>
            <a:pPr marL="0" indent="0">
              <a:buNone/>
            </a:pPr>
            <a:r>
              <a:rPr lang="nl-NL" sz="2800" dirty="0"/>
              <a:t>Categorieën: financiën, samenwerking, interventies, afstemming andere pakketten, overig.</a:t>
            </a:r>
          </a:p>
          <a:p>
            <a:pPr marL="0" indent="0">
              <a:buNone/>
            </a:pPr>
            <a:endParaRPr lang="nl-NL" sz="2400" dirty="0"/>
          </a:p>
          <a:p>
            <a:pPr marL="0" indent="0">
              <a:buNone/>
            </a:pPr>
            <a:endParaRPr lang="nl-NL" sz="1575" dirty="0"/>
          </a:p>
          <a:p>
            <a:pPr marL="0" indent="0">
              <a:buNone/>
            </a:pPr>
            <a:endParaRPr lang="nl-NL" sz="1575" dirty="0"/>
          </a:p>
          <a:p>
            <a:pPr>
              <a:buFontTx/>
              <a:buChar char="-"/>
            </a:pPr>
            <a:endParaRPr lang="nl-NL" sz="1575" dirty="0"/>
          </a:p>
          <a:p>
            <a:pPr>
              <a:buFontTx/>
              <a:buChar char="-"/>
            </a:pPr>
            <a:endParaRPr lang="nl-NL" sz="1950" dirty="0"/>
          </a:p>
        </p:txBody>
      </p:sp>
    </p:spTree>
    <p:extLst>
      <p:ext uri="{BB962C8B-B14F-4D97-AF65-F5344CB8AC3E}">
        <p14:creationId xmlns:p14="http://schemas.microsoft.com/office/powerpoint/2010/main" val="1043179618"/>
      </p:ext>
    </p:extLst>
  </p:cSld>
  <p:clrMapOvr>
    <a:masterClrMapping/>
  </p:clrMapOvr>
</p:sld>
</file>

<file path=ppt/theme/theme1.xml><?xml version="1.0" encoding="utf-8"?>
<a:theme xmlns:a="http://schemas.openxmlformats.org/drawingml/2006/main" name="Aangepast ontwerp">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Aangepast ontwerp">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Aangepast ontwerp">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57A95EC3F19145ABA781033755CCFD" ma:contentTypeVersion="13" ma:contentTypeDescription="Een nieuw document maken." ma:contentTypeScope="" ma:versionID="2cacf9b9e9db67ef92b683c8765e698b">
  <xsd:schema xmlns:xsd="http://www.w3.org/2001/XMLSchema" xmlns:xs="http://www.w3.org/2001/XMLSchema" xmlns:p="http://schemas.microsoft.com/office/2006/metadata/properties" xmlns:ns2="5bf3fb5f-cbf9-4247-abe1-ed0d7fdbaab1" xmlns:ns3="1467071a-3d3c-42ad-ba58-86b0d831ec9e" targetNamespace="http://schemas.microsoft.com/office/2006/metadata/properties" ma:root="true" ma:fieldsID="2a88645407195a641ce8dd9934087453" ns2:_="" ns3:_="">
    <xsd:import namespace="5bf3fb5f-cbf9-4247-abe1-ed0d7fdbaab1"/>
    <xsd:import namespace="1467071a-3d3c-42ad-ba58-86b0d831ec9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f3fb5f-cbf9-4247-abe1-ed0d7fdbaa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467071a-3d3c-42ad-ba58-86b0d831ec9e" elementFormDefault="qualified">
    <xsd:import namespace="http://schemas.microsoft.com/office/2006/documentManagement/types"/>
    <xsd:import namespace="http://schemas.microsoft.com/office/infopath/2007/PartnerControls"/>
    <xsd:element name="SharedWithUsers" ma:index="14"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5A6B265-6EF4-4841-9836-265BB9320DE0}">
  <ds:schemaRefs>
    <ds:schemaRef ds:uri="http://schemas.microsoft.com/sharepoint/v3/contenttype/forms"/>
  </ds:schemaRefs>
</ds:datastoreItem>
</file>

<file path=customXml/itemProps2.xml><?xml version="1.0" encoding="utf-8"?>
<ds:datastoreItem xmlns:ds="http://schemas.openxmlformats.org/officeDocument/2006/customXml" ds:itemID="{EC0015BC-4BEA-4860-AD9B-2444601C7B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bf3fb5f-cbf9-4247-abe1-ed0d7fdbaab1"/>
    <ds:schemaRef ds:uri="1467071a-3d3c-42ad-ba58-86b0d831ec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6E82AF-B77A-4BEB-BAEE-6967456B48A8}">
  <ds:schemaRefs>
    <ds:schemaRef ds:uri="5bf3fb5f-cbf9-4247-abe1-ed0d7fdbaab1"/>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1467071a-3d3c-42ad-ba58-86b0d831ec9e"/>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1974</Words>
  <Application>Microsoft Office PowerPoint</Application>
  <PresentationFormat>Diavoorstelling (4:3)</PresentationFormat>
  <Paragraphs>257</Paragraphs>
  <Slides>21</Slides>
  <Notes>16</Notes>
  <HiddenSlides>2</HiddenSlides>
  <MMClips>0</MMClips>
  <ScaleCrop>false</ScaleCrop>
  <HeadingPairs>
    <vt:vector size="6" baseType="variant">
      <vt:variant>
        <vt:lpstr>Gebruikte lettertypen</vt:lpstr>
      </vt:variant>
      <vt:variant>
        <vt:i4>4</vt:i4>
      </vt:variant>
      <vt:variant>
        <vt:lpstr>Thema</vt:lpstr>
      </vt:variant>
      <vt:variant>
        <vt:i4>3</vt:i4>
      </vt:variant>
      <vt:variant>
        <vt:lpstr>Diatitels</vt:lpstr>
      </vt:variant>
      <vt:variant>
        <vt:i4>21</vt:i4>
      </vt:variant>
    </vt:vector>
  </HeadingPairs>
  <TitlesOfParts>
    <vt:vector size="28" baseType="lpstr">
      <vt:lpstr>Arial</vt:lpstr>
      <vt:lpstr>Calibri</vt:lpstr>
      <vt:lpstr>Roboto</vt:lpstr>
      <vt:lpstr>Verdana</vt:lpstr>
      <vt:lpstr>Aangepast ontwerp</vt:lpstr>
      <vt:lpstr>1_Aangepast ontwerp</vt:lpstr>
      <vt:lpstr>2_Aangepast ontwerp</vt:lpstr>
      <vt:lpstr> Kenniskring Zuid  Nationaal Programma Onderwijs &amp; GOAB   </vt:lpstr>
      <vt:lpstr>Agenda</vt:lpstr>
      <vt:lpstr>1. Laatste NP Onderwijs nieuws</vt:lpstr>
      <vt:lpstr>Financiën</vt:lpstr>
      <vt:lpstr>Financiën</vt:lpstr>
      <vt:lpstr>Financiën (2)</vt:lpstr>
      <vt:lpstr>2. Voortgang gemeenten</vt:lpstr>
      <vt:lpstr>NPO  2. Voortgang gemeenten (2)</vt:lpstr>
      <vt:lpstr>NPO  2. Voortgang gemeenten</vt:lpstr>
      <vt:lpstr>GOAB</vt:lpstr>
      <vt:lpstr>1. Nieuws  </vt:lpstr>
      <vt:lpstr>1. Ondersteuning </vt:lpstr>
      <vt:lpstr>OAB  1. Nieuws en ondersteuning</vt:lpstr>
      <vt:lpstr>2. Landelijke bronnen GOAB</vt:lpstr>
      <vt:lpstr>2. Landelijke bronnen GOAB</vt:lpstr>
      <vt:lpstr>2. Landelijke bronnen GOAB</vt:lpstr>
      <vt:lpstr>2. Landelijke bronnen GOAB</vt:lpstr>
      <vt:lpstr>2. Landelijke bronnen GOAB</vt:lpstr>
      <vt:lpstr>3. GOAB evaluatie en borging</vt:lpstr>
      <vt:lpstr>3. GOAB evaluatie en borging</vt:lpstr>
      <vt:lpstr>Tot slot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Kenniskring GOAB  regio Midden</dc:title>
  <dc:creator/>
  <cp:lastModifiedBy/>
  <cp:revision>249</cp:revision>
  <dcterms:created xsi:type="dcterms:W3CDTF">2018-03-12T08:46:11Z</dcterms:created>
  <dcterms:modified xsi:type="dcterms:W3CDTF">2022-01-13T11:44:29Z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0x010100C957A95EC3F19145ABA781033755CCFD</vt:lpwstr>
  </property>
  <property fmtid="{D5CDD505-2E9C-101B-9397-08002B2CF9AE}" pid="3" name="Order">
    <vt:r8>14403800</vt:r8>
  </property>
</Properties>
</file>