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theme/themeOverride2.xml" ContentType="application/vnd.openxmlformats-officedocument.themeOverride+xml"/>
  <Override PartName="/ppt/theme/themeOverride3.xml" ContentType="application/vnd.openxmlformats-officedocument.themeOverride+xml"/>
  <Override PartName="/ppt/theme/themeOverride1.xml" ContentType="application/vnd.openxmlformats-officedocument.themeOverr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6" r:id="rId4"/>
    <p:sldId id="268"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5" autoAdjust="0"/>
    <p:restoredTop sz="94660"/>
  </p:normalViewPr>
  <p:slideViewPr>
    <p:cSldViewPr snapToGrid="0">
      <p:cViewPr varScale="1">
        <p:scale>
          <a:sx n="77" d="100"/>
          <a:sy n="77" d="100"/>
        </p:scale>
        <p:origin x="1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D759F-8F0D-E6FD-C399-CB4730CD6B5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2AE67A8-5AB3-D3B0-838B-CFFF3523E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342DFF1-B120-047B-4758-B4D65691480A}"/>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5" name="Tijdelijke aanduiding voor voettekst 4">
            <a:extLst>
              <a:ext uri="{FF2B5EF4-FFF2-40B4-BE49-F238E27FC236}">
                <a16:creationId xmlns:a16="http://schemas.microsoft.com/office/drawing/2014/main" id="{CA39B66E-F0DC-C899-A3E7-0EA8DA5C336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2A64FA-6E65-7791-9101-6695700470EE}"/>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233613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6B52C3-459E-FFAE-5A70-71D725DEF3D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E3B2924-FA71-54B8-B900-7C8A9C45C02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426F84F-076E-4764-8D4F-0F2D7DA40833}"/>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5" name="Tijdelijke aanduiding voor voettekst 4">
            <a:extLst>
              <a:ext uri="{FF2B5EF4-FFF2-40B4-BE49-F238E27FC236}">
                <a16:creationId xmlns:a16="http://schemas.microsoft.com/office/drawing/2014/main" id="{277F9AB5-0B01-BF18-F59F-A09C76CC05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698D2C-7E49-2797-CB50-B80D736DEF83}"/>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206976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AE96600-6428-E405-EEC0-D8A43D534AD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537E90C-5977-F786-1699-64214E4690A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128C101-D296-DAB0-93F5-3C7BEB64F2FD}"/>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5" name="Tijdelijke aanduiding voor voettekst 4">
            <a:extLst>
              <a:ext uri="{FF2B5EF4-FFF2-40B4-BE49-F238E27FC236}">
                <a16:creationId xmlns:a16="http://schemas.microsoft.com/office/drawing/2014/main" id="{1A3061D4-A0ED-CF3D-62CB-9371E087AE4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8D0F5CC-C1A4-4286-2886-6A1905D7D898}"/>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3194859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57AEB8-D5CD-092F-97BE-33879B584A0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2769349-8A00-886F-D41F-44B2989E2DB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7C8B45A-5D28-2AE9-B834-3F3AF5F8C261}"/>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5" name="Tijdelijke aanduiding voor voettekst 4">
            <a:extLst>
              <a:ext uri="{FF2B5EF4-FFF2-40B4-BE49-F238E27FC236}">
                <a16:creationId xmlns:a16="http://schemas.microsoft.com/office/drawing/2014/main" id="{CCCBC42C-EEA7-CC71-4947-0017047932E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C90209-F6ED-14A9-7196-4511C8CA4AD0}"/>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100994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451DBE-F434-1833-0278-E2E941F69D6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BD6CE9F-5FA7-E557-2AFA-C9F73DE4EE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C1B9BE9-9D13-B400-480B-DD9C2B4C6C83}"/>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5" name="Tijdelijke aanduiding voor voettekst 4">
            <a:extLst>
              <a:ext uri="{FF2B5EF4-FFF2-40B4-BE49-F238E27FC236}">
                <a16:creationId xmlns:a16="http://schemas.microsoft.com/office/drawing/2014/main" id="{00225B25-CB66-4C41-5B7B-EB9229BC465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AACD4D0-B640-9843-343D-8ECAE63EA5E4}"/>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2184834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B21F80-26ED-3939-D0B0-47CAA07F851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0AE20AC-CC56-E834-5E6B-2CB784AE2C1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33B5541-F782-0C4D-6D9C-3F342BA2042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00BB115-3369-F7FA-B94F-96F1990EADB2}"/>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6" name="Tijdelijke aanduiding voor voettekst 5">
            <a:extLst>
              <a:ext uri="{FF2B5EF4-FFF2-40B4-BE49-F238E27FC236}">
                <a16:creationId xmlns:a16="http://schemas.microsoft.com/office/drawing/2014/main" id="{8E991C53-0E2E-3EC9-518C-448D89653C2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747ABFD-5452-D3B8-E558-C8202F0B99C1}"/>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65431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A33E9F-D435-0360-C3A2-DD1626E7EE9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69BAA72-AB17-8F20-5BA4-616D2BC2A4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51F627D-F973-584A-6D89-BF3141C4FB0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7C448FB-431C-1C46-4931-4543DD7D28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CC7F224-12AE-D51B-408D-6C7A45638D9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CCC5A51-BE8E-0388-61B5-7D48233D0059}"/>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8" name="Tijdelijke aanduiding voor voettekst 7">
            <a:extLst>
              <a:ext uri="{FF2B5EF4-FFF2-40B4-BE49-F238E27FC236}">
                <a16:creationId xmlns:a16="http://schemas.microsoft.com/office/drawing/2014/main" id="{87AD29DD-8C3F-4B3C-85D5-52B0898EFF7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BB313B5-5A51-6AC3-A682-B70630F4866C}"/>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181595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3F30EE-4F46-FFEA-169D-5255FFE9D61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96312B5-E0D8-0F7A-F81C-588767731052}"/>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4" name="Tijdelijke aanduiding voor voettekst 3">
            <a:extLst>
              <a:ext uri="{FF2B5EF4-FFF2-40B4-BE49-F238E27FC236}">
                <a16:creationId xmlns:a16="http://schemas.microsoft.com/office/drawing/2014/main" id="{19BFBBD1-876E-2EB0-98FE-8CE96ED4CA0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3D7612A-F812-69D8-B254-43218CED0E13}"/>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2197426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0B6DDFE-E6F5-E21E-946E-8E847757ADCC}"/>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3" name="Tijdelijke aanduiding voor voettekst 2">
            <a:extLst>
              <a:ext uri="{FF2B5EF4-FFF2-40B4-BE49-F238E27FC236}">
                <a16:creationId xmlns:a16="http://schemas.microsoft.com/office/drawing/2014/main" id="{CDE26194-2D0D-496B-57F5-750BE48F29B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4791986-DB43-A2A5-E855-F563CBA5B718}"/>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289254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C434C-57AE-6DFF-7050-83B5ABBBD0F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FAB4B2B-7824-3670-06BC-0226834520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264A291-8AFA-9DEF-F7BF-CCD0D44D0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91C5629-9101-D675-05D1-621EBAABD061}"/>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6" name="Tijdelijke aanduiding voor voettekst 5">
            <a:extLst>
              <a:ext uri="{FF2B5EF4-FFF2-40B4-BE49-F238E27FC236}">
                <a16:creationId xmlns:a16="http://schemas.microsoft.com/office/drawing/2014/main" id="{98B4712D-C117-DEEB-6639-76B71A85A59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44BB01-4038-1975-E803-EB95C418512B}"/>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1218093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7BBFE6-F944-0646-C5E1-9BAB87A3245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24934E8-8A09-9A81-BD78-029886D7E5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DC63307-F2FF-55C4-52BD-575E608F5F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15404C9-FCAF-216D-2A73-CE689B6EF996}"/>
              </a:ext>
            </a:extLst>
          </p:cNvPr>
          <p:cNvSpPr>
            <a:spLocks noGrp="1"/>
          </p:cNvSpPr>
          <p:nvPr>
            <p:ph type="dt" sz="half" idx="10"/>
          </p:nvPr>
        </p:nvSpPr>
        <p:spPr/>
        <p:txBody>
          <a:bodyPr/>
          <a:lstStyle/>
          <a:p>
            <a:fld id="{87D1742A-4900-4177-A927-252585BE86CA}" type="datetimeFigureOut">
              <a:rPr lang="nl-NL" smtClean="0"/>
              <a:t>29-2-2024</a:t>
            </a:fld>
            <a:endParaRPr lang="nl-NL"/>
          </a:p>
        </p:txBody>
      </p:sp>
      <p:sp>
        <p:nvSpPr>
          <p:cNvPr id="6" name="Tijdelijke aanduiding voor voettekst 5">
            <a:extLst>
              <a:ext uri="{FF2B5EF4-FFF2-40B4-BE49-F238E27FC236}">
                <a16:creationId xmlns:a16="http://schemas.microsoft.com/office/drawing/2014/main" id="{9A4C3833-972A-CCD8-4E39-12F86C02CD7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DB43BF8-F6C5-22FC-30D3-B8BDD8AF42E4}"/>
              </a:ext>
            </a:extLst>
          </p:cNvPr>
          <p:cNvSpPr>
            <a:spLocks noGrp="1"/>
          </p:cNvSpPr>
          <p:nvPr>
            <p:ph type="sldNum" sz="quarter" idx="12"/>
          </p:nvPr>
        </p:nvSpPr>
        <p:spPr/>
        <p:txBody>
          <a:bodyPr/>
          <a:lstStyle/>
          <a:p>
            <a:fld id="{214CAE5F-87E8-4B4F-BC9B-1FCF041C1351}" type="slidenum">
              <a:rPr lang="nl-NL" smtClean="0"/>
              <a:t>‹nr.›</a:t>
            </a:fld>
            <a:endParaRPr lang="nl-NL"/>
          </a:p>
        </p:txBody>
      </p:sp>
    </p:spTree>
    <p:extLst>
      <p:ext uri="{BB962C8B-B14F-4D97-AF65-F5344CB8AC3E}">
        <p14:creationId xmlns:p14="http://schemas.microsoft.com/office/powerpoint/2010/main" val="294295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FB882F6-B5D6-45DC-E6BC-69CE823DC3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7A75D9E-FB7A-AA19-9FC9-48ABA647E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5F84024-6827-D799-B6FD-4D23FE67DC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1742A-4900-4177-A927-252585BE86CA}" type="datetimeFigureOut">
              <a:rPr lang="nl-NL" smtClean="0"/>
              <a:t>29-2-2024</a:t>
            </a:fld>
            <a:endParaRPr lang="nl-NL"/>
          </a:p>
        </p:txBody>
      </p:sp>
      <p:sp>
        <p:nvSpPr>
          <p:cNvPr id="5" name="Tijdelijke aanduiding voor voettekst 4">
            <a:extLst>
              <a:ext uri="{FF2B5EF4-FFF2-40B4-BE49-F238E27FC236}">
                <a16:creationId xmlns:a16="http://schemas.microsoft.com/office/drawing/2014/main" id="{E1C0CDED-490C-E535-3B52-B025609778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B0825B1-36DB-16DE-D73A-AF428CC972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CAE5F-87E8-4B4F-BC9B-1FCF041C1351}" type="slidenum">
              <a:rPr lang="nl-NL" smtClean="0"/>
              <a:t>‹nr.›</a:t>
            </a:fld>
            <a:endParaRPr lang="nl-NL"/>
          </a:p>
        </p:txBody>
      </p:sp>
    </p:spTree>
    <p:extLst>
      <p:ext uri="{BB962C8B-B14F-4D97-AF65-F5344CB8AC3E}">
        <p14:creationId xmlns:p14="http://schemas.microsoft.com/office/powerpoint/2010/main" val="1426167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66775-EB51-4DA3-A45C-58E718E4BE54}"/>
              </a:ext>
            </a:extLst>
          </p:cNvPr>
          <p:cNvSpPr>
            <a:spLocks noGrp="1"/>
          </p:cNvSpPr>
          <p:nvPr>
            <p:ph type="ctrTitle"/>
          </p:nvPr>
        </p:nvSpPr>
        <p:spPr>
          <a:xfrm>
            <a:off x="804672" y="5116529"/>
            <a:ext cx="10592174" cy="1000655"/>
          </a:xfrm>
        </p:spPr>
        <p:txBody>
          <a:bodyPr anchor="t">
            <a:normAutofit/>
          </a:bodyPr>
          <a:lstStyle/>
          <a:p>
            <a:pPr algn="l"/>
            <a:r>
              <a:rPr lang="nl-NL" sz="4000" dirty="0">
                <a:solidFill>
                  <a:schemeClr val="tx2"/>
                </a:solidFill>
              </a:rPr>
              <a:t>GOAB bijeenkomst </a:t>
            </a:r>
          </a:p>
        </p:txBody>
      </p:sp>
      <p:sp>
        <p:nvSpPr>
          <p:cNvPr id="3" name="Ondertitel 2">
            <a:extLst>
              <a:ext uri="{FF2B5EF4-FFF2-40B4-BE49-F238E27FC236}">
                <a16:creationId xmlns:a16="http://schemas.microsoft.com/office/drawing/2014/main" id="{0C4F2F88-ABA1-492C-9080-F4CDAF11C7E5}"/>
              </a:ext>
            </a:extLst>
          </p:cNvPr>
          <p:cNvSpPr>
            <a:spLocks noGrp="1"/>
          </p:cNvSpPr>
          <p:nvPr>
            <p:ph type="subTitle" idx="1"/>
          </p:nvPr>
        </p:nvSpPr>
        <p:spPr>
          <a:xfrm>
            <a:off x="804672" y="4580785"/>
            <a:ext cx="9416898" cy="484374"/>
          </a:xfrm>
        </p:spPr>
        <p:txBody>
          <a:bodyPr anchor="b">
            <a:normAutofit/>
          </a:bodyPr>
          <a:lstStyle/>
          <a:p>
            <a:pPr algn="l"/>
            <a:r>
              <a:rPr lang="nl-NL" sz="2000" dirty="0">
                <a:solidFill>
                  <a:schemeClr val="tx2"/>
                </a:solidFill>
              </a:rPr>
              <a:t>29 februari 2024</a:t>
            </a:r>
          </a:p>
        </p:txBody>
      </p:sp>
      <p:pic>
        <p:nvPicPr>
          <p:cNvPr id="1026" name="Picture 2">
            <a:extLst>
              <a:ext uri="{FF2B5EF4-FFF2-40B4-BE49-F238E27FC236}">
                <a16:creationId xmlns:a16="http://schemas.microsoft.com/office/drawing/2014/main" id="{0EB6D386-1021-42F6-9B61-600F9E0FC1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306"/>
          <a:stretch/>
        </p:blipFill>
        <p:spPr bwMode="auto">
          <a:xfrm>
            <a:off x="-1" y="-30675"/>
            <a:ext cx="12192001" cy="4201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52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1EEB6C-C2DC-FB3E-2AD6-13791084EC51}"/>
              </a:ext>
            </a:extLst>
          </p:cNvPr>
          <p:cNvSpPr>
            <a:spLocks noGrp="1"/>
          </p:cNvSpPr>
          <p:nvPr>
            <p:ph type="title"/>
          </p:nvPr>
        </p:nvSpPr>
        <p:spPr>
          <a:xfrm>
            <a:off x="838200" y="754115"/>
            <a:ext cx="10515600" cy="1325563"/>
          </a:xfrm>
        </p:spPr>
        <p:txBody>
          <a:bodyPr/>
          <a:lstStyle/>
          <a:p>
            <a:r>
              <a:rPr lang="nl-NL" dirty="0"/>
              <a:t>Asiel peuters</a:t>
            </a:r>
          </a:p>
        </p:txBody>
      </p:sp>
      <p:sp>
        <p:nvSpPr>
          <p:cNvPr id="3" name="Tijdelijke aanduiding voor inhoud 2">
            <a:extLst>
              <a:ext uri="{FF2B5EF4-FFF2-40B4-BE49-F238E27FC236}">
                <a16:creationId xmlns:a16="http://schemas.microsoft.com/office/drawing/2014/main" id="{8BA97EB6-2E3F-2C6E-2E3B-FFDEC2FC997F}"/>
              </a:ext>
            </a:extLst>
          </p:cNvPr>
          <p:cNvSpPr>
            <a:spLocks noGrp="1"/>
          </p:cNvSpPr>
          <p:nvPr>
            <p:ph idx="1"/>
          </p:nvPr>
        </p:nvSpPr>
        <p:spPr>
          <a:xfrm>
            <a:off x="838200" y="2315271"/>
            <a:ext cx="10515600" cy="4351338"/>
          </a:xfrm>
        </p:spPr>
        <p:txBody>
          <a:bodyPr/>
          <a:lstStyle/>
          <a:p>
            <a:pPr marL="514350" indent="-514350">
              <a:buAutoNum type="arabicPeriod"/>
            </a:pPr>
            <a:r>
              <a:rPr lang="nl-NL" dirty="0"/>
              <a:t>Voorschoolse educatie</a:t>
            </a:r>
          </a:p>
          <a:p>
            <a:pPr marL="514350" indent="-514350">
              <a:buAutoNum type="arabicPeriod"/>
            </a:pPr>
            <a:r>
              <a:rPr lang="nl-NL" dirty="0"/>
              <a:t>Pre-COOL </a:t>
            </a:r>
          </a:p>
          <a:p>
            <a:pPr marL="514350" indent="-514350">
              <a:buAutoNum type="arabicPeriod"/>
            </a:pPr>
            <a:r>
              <a:rPr lang="nl-NL" dirty="0"/>
              <a:t>Gemeenten kiezen zelf hun doelgroep</a:t>
            </a:r>
          </a:p>
          <a:p>
            <a:pPr marL="514350" indent="-514350">
              <a:buAutoNum type="arabicPeriod"/>
            </a:pPr>
            <a:r>
              <a:rPr lang="nl-NL" dirty="0"/>
              <a:t>Handreikingen</a:t>
            </a:r>
          </a:p>
          <a:p>
            <a:pPr marL="514350" indent="-514350">
              <a:buAutoNum type="arabicPeriod"/>
            </a:pPr>
            <a:endParaRPr lang="nl-NL" dirty="0"/>
          </a:p>
          <a:p>
            <a:pPr marL="514350" indent="-514350">
              <a:buAutoNum type="arabicPeriod"/>
            </a:pPr>
            <a:endParaRPr lang="nl-NL" dirty="0"/>
          </a:p>
        </p:txBody>
      </p:sp>
      <p:sp>
        <p:nvSpPr>
          <p:cNvPr id="4" name="Rechthoek 3">
            <a:extLst>
              <a:ext uri="{FF2B5EF4-FFF2-40B4-BE49-F238E27FC236}">
                <a16:creationId xmlns:a16="http://schemas.microsoft.com/office/drawing/2014/main" id="{C3325F05-7C9C-C30D-2F55-A78D8B6DD53A}"/>
              </a:ext>
            </a:extLst>
          </p:cNvPr>
          <p:cNvSpPr/>
          <p:nvPr/>
        </p:nvSpPr>
        <p:spPr>
          <a:xfrm>
            <a:off x="-64394" y="-57954"/>
            <a:ext cx="12363717" cy="643944"/>
          </a:xfrm>
          <a:prstGeom prst="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Picture 2" descr="Ministerie van Onderwijs, Cultuur en Wetenschap - DocSys">
            <a:extLst>
              <a:ext uri="{FF2B5EF4-FFF2-40B4-BE49-F238E27FC236}">
                <a16:creationId xmlns:a16="http://schemas.microsoft.com/office/drawing/2014/main" id="{EF185680-6FDA-32FB-901B-04CEA938E32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927" t="37621" r="27791" b="9277"/>
          <a:stretch/>
        </p:blipFill>
        <p:spPr bwMode="auto">
          <a:xfrm>
            <a:off x="5414039" y="-50433"/>
            <a:ext cx="782660" cy="703891"/>
          </a:xfrm>
          <a:prstGeom prst="rect">
            <a:avLst/>
          </a:prstGeom>
          <a:noFill/>
          <a:extLst>
            <a:ext uri="{909E8E84-426E-40DD-AFC4-6F175D3DCCD1}">
              <a14:hiddenFill xmlns:a14="http://schemas.microsoft.com/office/drawing/2010/main">
                <a:solidFill>
                  <a:srgbClr val="FFFFFF"/>
                </a:solidFill>
              </a14:hiddenFill>
            </a:ext>
          </a:extLst>
        </p:spPr>
      </p:pic>
      <p:pic>
        <p:nvPicPr>
          <p:cNvPr id="7" name="Afbeelding 6">
            <a:extLst>
              <a:ext uri="{FF2B5EF4-FFF2-40B4-BE49-F238E27FC236}">
                <a16:creationId xmlns:a16="http://schemas.microsoft.com/office/drawing/2014/main" id="{9D180ACF-9EAD-F028-2980-082980F06A7C}"/>
              </a:ext>
            </a:extLst>
          </p:cNvPr>
          <p:cNvPicPr>
            <a:picLocks noChangeAspect="1"/>
          </p:cNvPicPr>
          <p:nvPr/>
        </p:nvPicPr>
        <p:blipFill>
          <a:blip r:embed="rId4"/>
          <a:stretch>
            <a:fillRect/>
          </a:stretch>
        </p:blipFill>
        <p:spPr>
          <a:xfrm>
            <a:off x="9341065" y="653458"/>
            <a:ext cx="2692181" cy="3735662"/>
          </a:xfrm>
          <a:prstGeom prst="rect">
            <a:avLst/>
          </a:prstGeom>
        </p:spPr>
      </p:pic>
      <p:pic>
        <p:nvPicPr>
          <p:cNvPr id="9" name="Afbeelding 8">
            <a:extLst>
              <a:ext uri="{FF2B5EF4-FFF2-40B4-BE49-F238E27FC236}">
                <a16:creationId xmlns:a16="http://schemas.microsoft.com/office/drawing/2014/main" id="{03F1CCF1-2C33-A0E9-70E6-04A487E571B6}"/>
              </a:ext>
            </a:extLst>
          </p:cNvPr>
          <p:cNvPicPr>
            <a:picLocks noChangeAspect="1"/>
          </p:cNvPicPr>
          <p:nvPr/>
        </p:nvPicPr>
        <p:blipFill rotWithShape="1">
          <a:blip r:embed="rId5"/>
          <a:srcRect l="6320"/>
          <a:stretch/>
        </p:blipFill>
        <p:spPr>
          <a:xfrm>
            <a:off x="7084888" y="3226947"/>
            <a:ext cx="2256177" cy="3321392"/>
          </a:xfrm>
          <a:prstGeom prst="rect">
            <a:avLst/>
          </a:prstGeom>
        </p:spPr>
      </p:pic>
    </p:spTree>
    <p:extLst>
      <p:ext uri="{BB962C8B-B14F-4D97-AF65-F5344CB8AC3E}">
        <p14:creationId xmlns:p14="http://schemas.microsoft.com/office/powerpoint/2010/main" val="201660584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1EEB6C-C2DC-FB3E-2AD6-13791084EC51}"/>
              </a:ext>
            </a:extLst>
          </p:cNvPr>
          <p:cNvSpPr>
            <a:spLocks noGrp="1"/>
          </p:cNvSpPr>
          <p:nvPr>
            <p:ph type="title"/>
          </p:nvPr>
        </p:nvSpPr>
        <p:spPr>
          <a:xfrm>
            <a:off x="838200" y="754115"/>
            <a:ext cx="10515600" cy="1325563"/>
          </a:xfrm>
        </p:spPr>
        <p:txBody>
          <a:bodyPr/>
          <a:lstStyle/>
          <a:p>
            <a:r>
              <a:rPr lang="nl-NL" dirty="0"/>
              <a:t>Financieringssystematiek</a:t>
            </a:r>
          </a:p>
        </p:txBody>
      </p:sp>
      <p:sp>
        <p:nvSpPr>
          <p:cNvPr id="3" name="Tijdelijke aanduiding voor inhoud 2">
            <a:extLst>
              <a:ext uri="{FF2B5EF4-FFF2-40B4-BE49-F238E27FC236}">
                <a16:creationId xmlns:a16="http://schemas.microsoft.com/office/drawing/2014/main" id="{8BA97EB6-2E3F-2C6E-2E3B-FFDEC2FC997F}"/>
              </a:ext>
            </a:extLst>
          </p:cNvPr>
          <p:cNvSpPr>
            <a:spLocks noGrp="1"/>
          </p:cNvSpPr>
          <p:nvPr>
            <p:ph idx="1"/>
          </p:nvPr>
        </p:nvSpPr>
        <p:spPr>
          <a:xfrm>
            <a:off x="838200" y="2315271"/>
            <a:ext cx="10515600" cy="4351338"/>
          </a:xfrm>
        </p:spPr>
        <p:txBody>
          <a:bodyPr>
            <a:normAutofit fontScale="92500"/>
          </a:bodyPr>
          <a:lstStyle/>
          <a:p>
            <a:r>
              <a:rPr lang="nl-NL" sz="2100" dirty="0">
                <a:ea typeface="Calibri" panose="020F0502020204030204" pitchFamily="34" charset="0"/>
              </a:rPr>
              <a:t>S</a:t>
            </a:r>
            <a:r>
              <a:rPr lang="nl-NL" sz="2100" dirty="0">
                <a:effectLst/>
                <a:ea typeface="Calibri" panose="020F0502020204030204" pitchFamily="34" charset="0"/>
              </a:rPr>
              <a:t>inds 2022 tellen de kinderen in de asielopvang mee in de GOAB-financiering. </a:t>
            </a:r>
            <a:r>
              <a:rPr lang="nl-NL" sz="2100" dirty="0">
                <a:ea typeface="Times New Roman" panose="02020603050405020304" pitchFamily="18" charset="0"/>
              </a:rPr>
              <a:t>De CBS indicator is in 2022 aangepast voor deze kinderen. </a:t>
            </a:r>
          </a:p>
          <a:p>
            <a:pPr>
              <a:spcAft>
                <a:spcPts val="1200"/>
              </a:spcAft>
            </a:pPr>
            <a:r>
              <a:rPr lang="nl-NL" sz="2100" dirty="0"/>
              <a:t>Het CBS berekent jaarlijks een onderwijsscore van elke gemeente op basis van alle kinderen in de leeftijd 2,5 tot 4 jaar die in de gemeente wonen.  Op basis hiervan wordt de gemeentelijke </a:t>
            </a:r>
            <a:r>
              <a:rPr lang="nl-NL" sz="2100" dirty="0" err="1"/>
              <a:t>achterstandscore</a:t>
            </a:r>
            <a:r>
              <a:rPr lang="nl-NL" sz="2100" dirty="0"/>
              <a:t> berekend.</a:t>
            </a:r>
          </a:p>
          <a:p>
            <a:pPr>
              <a:spcAft>
                <a:spcPts val="1200"/>
              </a:spcAft>
            </a:pPr>
            <a:r>
              <a:rPr lang="nl-NL" sz="2100" dirty="0"/>
              <a:t>De hoogte van de bekostiging hangt af van de onderwijsscore van de gemeente één jaar en twee jaar voorafgaand aan het betreffende kalenderjaar.</a:t>
            </a:r>
          </a:p>
          <a:p>
            <a:pPr>
              <a:spcAft>
                <a:spcPts val="1200"/>
              </a:spcAft>
            </a:pPr>
            <a:r>
              <a:rPr lang="nl-NL" sz="2100" dirty="0"/>
              <a:t>Dus voor 2024 wordt gekeken naar de onderwijsscore op basis van teldatum 1 februari 2022 en 1 februari 2023. </a:t>
            </a:r>
          </a:p>
          <a:p>
            <a:pPr>
              <a:spcAft>
                <a:spcPts val="1200"/>
              </a:spcAft>
            </a:pPr>
            <a:r>
              <a:rPr lang="nl-NL" sz="2100" dirty="0"/>
              <a:t>Het totaal beschikbare budget staat vast. Dit budget wordt gedeeld door de helft van de som van de onderwijsscores van alle gemeenten gezamenlijk op de teldatum één jaar én twee jaar voorafgaand aan het betreffende kalenderjaar. Dit bedrag is het bedrag per eenheid onderwijsscore. </a:t>
            </a:r>
          </a:p>
          <a:p>
            <a:pPr marL="342900" lvl="0" indent="-342900">
              <a:buFont typeface="Verdana" panose="020B0604030504040204" pitchFamily="34" charset="0"/>
              <a:buChar char="-"/>
            </a:pPr>
            <a:endParaRPr lang="nl-NL" dirty="0"/>
          </a:p>
          <a:p>
            <a:pPr marL="514350" indent="-514350">
              <a:buAutoNum type="arabicPeriod"/>
            </a:pPr>
            <a:endParaRPr lang="nl-NL" dirty="0"/>
          </a:p>
          <a:p>
            <a:pPr marL="514350" indent="-514350">
              <a:buAutoNum type="arabicPeriod"/>
            </a:pPr>
            <a:endParaRPr lang="nl-NL" dirty="0"/>
          </a:p>
        </p:txBody>
      </p:sp>
      <p:sp>
        <p:nvSpPr>
          <p:cNvPr id="4" name="Rechthoek 3">
            <a:extLst>
              <a:ext uri="{FF2B5EF4-FFF2-40B4-BE49-F238E27FC236}">
                <a16:creationId xmlns:a16="http://schemas.microsoft.com/office/drawing/2014/main" id="{C3325F05-7C9C-C30D-2F55-A78D8B6DD53A}"/>
              </a:ext>
            </a:extLst>
          </p:cNvPr>
          <p:cNvSpPr/>
          <p:nvPr/>
        </p:nvSpPr>
        <p:spPr>
          <a:xfrm>
            <a:off x="-64394" y="-57954"/>
            <a:ext cx="12363717" cy="643944"/>
          </a:xfrm>
          <a:prstGeom prst="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Picture 2" descr="Ministerie van Onderwijs, Cultuur en Wetenschap - DocSys">
            <a:extLst>
              <a:ext uri="{FF2B5EF4-FFF2-40B4-BE49-F238E27FC236}">
                <a16:creationId xmlns:a16="http://schemas.microsoft.com/office/drawing/2014/main" id="{EF185680-6FDA-32FB-901B-04CEA938E32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927" t="37621" r="27791" b="9277"/>
          <a:stretch/>
        </p:blipFill>
        <p:spPr bwMode="auto">
          <a:xfrm>
            <a:off x="5414039" y="-50433"/>
            <a:ext cx="782660" cy="703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81379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1EEB6C-C2DC-FB3E-2AD6-13791084EC51}"/>
              </a:ext>
            </a:extLst>
          </p:cNvPr>
          <p:cNvSpPr>
            <a:spLocks noGrp="1"/>
          </p:cNvSpPr>
          <p:nvPr>
            <p:ph type="title"/>
          </p:nvPr>
        </p:nvSpPr>
        <p:spPr>
          <a:xfrm>
            <a:off x="838200" y="754115"/>
            <a:ext cx="10515600" cy="1325563"/>
          </a:xfrm>
        </p:spPr>
        <p:txBody>
          <a:bodyPr/>
          <a:lstStyle/>
          <a:p>
            <a:r>
              <a:rPr lang="nl-NL" dirty="0"/>
              <a:t>Financieringssystematiek – diverse vragen </a:t>
            </a:r>
          </a:p>
        </p:txBody>
      </p:sp>
      <p:sp>
        <p:nvSpPr>
          <p:cNvPr id="3" name="Tijdelijke aanduiding voor inhoud 2">
            <a:extLst>
              <a:ext uri="{FF2B5EF4-FFF2-40B4-BE49-F238E27FC236}">
                <a16:creationId xmlns:a16="http://schemas.microsoft.com/office/drawing/2014/main" id="{8BA97EB6-2E3F-2C6E-2E3B-FFDEC2FC997F}"/>
              </a:ext>
            </a:extLst>
          </p:cNvPr>
          <p:cNvSpPr>
            <a:spLocks noGrp="1"/>
          </p:cNvSpPr>
          <p:nvPr>
            <p:ph idx="1"/>
          </p:nvPr>
        </p:nvSpPr>
        <p:spPr>
          <a:xfrm>
            <a:off x="838200" y="2315271"/>
            <a:ext cx="10515600" cy="4351338"/>
          </a:xfrm>
        </p:spPr>
        <p:txBody>
          <a:bodyPr>
            <a:normAutofit fontScale="77500" lnSpcReduction="20000"/>
          </a:bodyPr>
          <a:lstStyle/>
          <a:p>
            <a:r>
              <a:rPr lang="nl-NL" sz="1800" b="1" dirty="0">
                <a:effectLst/>
                <a:ea typeface="Times New Roman" panose="02020603050405020304" pitchFamily="18" charset="0"/>
                <a:cs typeface="Calibri" panose="020F0502020204030204" pitchFamily="34" charset="0"/>
              </a:rPr>
              <a:t>Hoe werkt de snelle toename van aantallen asielzoekers door in de financiering</a:t>
            </a:r>
            <a:r>
              <a:rPr lang="nl-NL" sz="1800" b="1" dirty="0">
                <a:ea typeface="Times New Roman" panose="02020603050405020304" pitchFamily="18" charset="0"/>
                <a:cs typeface="Calibri" panose="020F0502020204030204" pitchFamily="34" charset="0"/>
              </a:rPr>
              <a:t>? </a:t>
            </a:r>
          </a:p>
          <a:p>
            <a:pPr marL="0" indent="0">
              <a:buNone/>
            </a:pPr>
            <a:r>
              <a:rPr lang="nl-NL" sz="1800" i="1" dirty="0">
                <a:effectLst/>
                <a:ea typeface="Calibri" panose="020F0502020204030204" pitchFamily="34" charset="0"/>
                <a:cs typeface="Calibri" panose="020F0502020204030204" pitchFamily="34" charset="0"/>
              </a:rPr>
              <a:t>De bekostiging wordt bepaald op basis van de onderwijsscore op de teldatum één jaar voorafgaand aan het betreffende kalenderjaar en de score twee jaar voorafgaande aan het betreffende kalenderjaar. </a:t>
            </a:r>
          </a:p>
          <a:p>
            <a:pPr marL="0" indent="0">
              <a:buNone/>
            </a:pPr>
            <a:endParaRPr lang="nl-NL" sz="1800" i="1" dirty="0">
              <a:effectLst/>
              <a:ea typeface="Calibri" panose="020F0502020204030204" pitchFamily="34" charset="0"/>
              <a:cs typeface="Calibri" panose="020F0502020204030204" pitchFamily="34" charset="0"/>
            </a:endParaRPr>
          </a:p>
          <a:p>
            <a:r>
              <a:rPr lang="nl-NL" sz="1800" b="1" dirty="0">
                <a:effectLst/>
                <a:ea typeface="Times New Roman" panose="02020603050405020304" pitchFamily="18" charset="0"/>
                <a:cs typeface="Calibri" panose="020F0502020204030204" pitchFamily="34" charset="0"/>
              </a:rPr>
              <a:t>Betekent de spreidingswet ook iets voor de financiering</a:t>
            </a:r>
            <a:r>
              <a:rPr lang="nl-NL" sz="1800" b="1" dirty="0">
                <a:ea typeface="Times New Roman" panose="02020603050405020304" pitchFamily="18" charset="0"/>
                <a:cs typeface="Calibri" panose="020F0502020204030204" pitchFamily="34" charset="0"/>
              </a:rPr>
              <a:t>? </a:t>
            </a:r>
          </a:p>
          <a:p>
            <a:pPr marL="0" indent="0">
              <a:buNone/>
            </a:pPr>
            <a:r>
              <a:rPr lang="nl-NL" sz="1800" i="1" dirty="0">
                <a:ea typeface="Times New Roman" panose="02020603050405020304" pitchFamily="18" charset="0"/>
                <a:cs typeface="Calibri" panose="020F0502020204030204" pitchFamily="34" charset="0"/>
              </a:rPr>
              <a:t>Nee, d</a:t>
            </a:r>
            <a:r>
              <a:rPr lang="nl-NL" sz="1800" i="1" dirty="0"/>
              <a:t>e spreidingswet verandert niets aan de financiering. </a:t>
            </a:r>
          </a:p>
          <a:p>
            <a:pPr marL="0" indent="0">
              <a:buNone/>
            </a:pPr>
            <a:endParaRPr lang="nl-NL" sz="1800" i="1" dirty="0"/>
          </a:p>
          <a:p>
            <a:r>
              <a:rPr lang="nl-NL" sz="1800" b="1" dirty="0"/>
              <a:t>Hoe zit het met de regeling voor peuters uit Oekraïne?</a:t>
            </a:r>
          </a:p>
          <a:p>
            <a:pPr marL="0" indent="0">
              <a:buNone/>
            </a:pPr>
            <a:r>
              <a:rPr lang="nl-NL" sz="1800" i="1" dirty="0"/>
              <a:t>Voor Oekraïense peuters was er een specifieke SPUK in de periode </a:t>
            </a:r>
            <a:r>
              <a:rPr lang="nl-NL" sz="1800" b="0" i="1" dirty="0">
                <a:solidFill>
                  <a:srgbClr val="000000"/>
                </a:solidFill>
                <a:effectLst/>
              </a:rPr>
              <a:t>augustus 2022 tot en met 31 december 2023.</a:t>
            </a:r>
          </a:p>
          <a:p>
            <a:pPr marL="0" indent="0">
              <a:buNone/>
            </a:pPr>
            <a:endParaRPr lang="nl-NL" sz="1800" b="0" i="1" dirty="0">
              <a:solidFill>
                <a:srgbClr val="000000"/>
              </a:solidFill>
              <a:effectLst/>
            </a:endParaRPr>
          </a:p>
          <a:p>
            <a:r>
              <a:rPr lang="nl-NL" sz="1800" b="1" dirty="0">
                <a:effectLst/>
                <a:ea typeface="Times New Roman" panose="02020603050405020304" pitchFamily="18" charset="0"/>
                <a:cs typeface="Calibri" panose="020F0502020204030204" pitchFamily="34" charset="0"/>
              </a:rPr>
              <a:t>Hoe zit het met de financiën bij zorgvragen en ondersteuning op de groep voor kinderen uit het azc?</a:t>
            </a:r>
            <a:endParaRPr lang="nl-NL" sz="1800" b="1" dirty="0">
              <a:effectLst/>
              <a:ea typeface="Calibri" panose="020F0502020204030204" pitchFamily="34" charset="0"/>
              <a:cs typeface="Calibri" panose="020F0502020204030204" pitchFamily="34" charset="0"/>
            </a:endParaRPr>
          </a:p>
          <a:p>
            <a:pPr marL="0" indent="0">
              <a:buNone/>
            </a:pPr>
            <a:r>
              <a:rPr lang="nl-NL" sz="1800" i="1" dirty="0">
                <a:ea typeface="Calibri" panose="020F0502020204030204" pitchFamily="34" charset="0"/>
                <a:cs typeface="Calibri" panose="020F0502020204030204" pitchFamily="34" charset="0"/>
              </a:rPr>
              <a:t>N</a:t>
            </a:r>
            <a:r>
              <a:rPr lang="nl-NL" sz="1800" i="1" dirty="0">
                <a:ea typeface="Calibri" panose="020F0502020204030204" pitchFamily="34" charset="0"/>
              </a:rPr>
              <a:t>oodzakelijke zorg (voor GGZ of gedrag) voor 0-18 jaar valt onder jeugdhulp. Huisartsen, jeugdgezondheidszorgartsen kunnen daartoe verwijzen. </a:t>
            </a:r>
          </a:p>
          <a:p>
            <a:pPr marL="0" indent="0">
              <a:buNone/>
            </a:pPr>
            <a:r>
              <a:rPr lang="nl-NL" sz="1800" i="1" dirty="0">
                <a:ea typeface="Calibri" panose="020F0502020204030204" pitchFamily="34" charset="0"/>
              </a:rPr>
              <a:t>Sinds 2019 ontvangt het COA geen financiering meer voor de jeugdhulp en draagt het COA ook geen verantwoordelijkheid voor deze zorg. </a:t>
            </a:r>
          </a:p>
          <a:p>
            <a:pPr marL="0" indent="0">
              <a:buNone/>
            </a:pPr>
            <a:r>
              <a:rPr lang="nl-NL" sz="1800" i="1" dirty="0">
                <a:ea typeface="Calibri" panose="020F0502020204030204" pitchFamily="34" charset="0"/>
              </a:rPr>
              <a:t>De gemeente is verantwoordelijk voor het inkopen en financieren van jeugdhulp. Gemeenten ontvangen financiering uit het gemeentefonds voor kinderen die in de gemeente staan ingeschreven. Daarnaast wordt een lumpsum bedrag verdeeld over de gemeenten met een opvanglocatie.</a:t>
            </a:r>
          </a:p>
          <a:p>
            <a:endParaRPr lang="nl-NL" sz="1800" dirty="0">
              <a:effectLst/>
              <a:latin typeface="Aptos" panose="020B0004020202020204" pitchFamily="34" charset="0"/>
              <a:ea typeface="Calibri" panose="020F0502020204030204" pitchFamily="34" charset="0"/>
              <a:cs typeface="Calibri" panose="020F0502020204030204" pitchFamily="34" charset="0"/>
            </a:endParaRPr>
          </a:p>
          <a:p>
            <a:pPr marL="0" indent="0">
              <a:buNone/>
            </a:pPr>
            <a:endParaRPr lang="nl-NL" sz="1800" dirty="0"/>
          </a:p>
          <a:p>
            <a:pPr marL="0" indent="0">
              <a:buNone/>
            </a:pPr>
            <a:endParaRPr lang="nl-NL" sz="1800" dirty="0"/>
          </a:p>
          <a:p>
            <a:pPr marL="514350" indent="-514350">
              <a:buAutoNum type="arabicPeriod"/>
            </a:pPr>
            <a:endParaRPr lang="nl-NL" dirty="0"/>
          </a:p>
        </p:txBody>
      </p:sp>
      <p:sp>
        <p:nvSpPr>
          <p:cNvPr id="4" name="Rechthoek 3">
            <a:extLst>
              <a:ext uri="{FF2B5EF4-FFF2-40B4-BE49-F238E27FC236}">
                <a16:creationId xmlns:a16="http://schemas.microsoft.com/office/drawing/2014/main" id="{C3325F05-7C9C-C30D-2F55-A78D8B6DD53A}"/>
              </a:ext>
            </a:extLst>
          </p:cNvPr>
          <p:cNvSpPr/>
          <p:nvPr/>
        </p:nvSpPr>
        <p:spPr>
          <a:xfrm>
            <a:off x="-64394" y="-57954"/>
            <a:ext cx="12363717" cy="643944"/>
          </a:xfrm>
          <a:prstGeom prst="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Picture 2" descr="Ministerie van Onderwijs, Cultuur en Wetenschap - DocSys">
            <a:extLst>
              <a:ext uri="{FF2B5EF4-FFF2-40B4-BE49-F238E27FC236}">
                <a16:creationId xmlns:a16="http://schemas.microsoft.com/office/drawing/2014/main" id="{EF185680-6FDA-32FB-901B-04CEA938E32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927" t="37621" r="27791" b="9277"/>
          <a:stretch/>
        </p:blipFill>
        <p:spPr bwMode="auto">
          <a:xfrm>
            <a:off x="5414039" y="-50433"/>
            <a:ext cx="782660" cy="703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01689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57A95EC3F19145ABA781033755CCFD" ma:contentTypeVersion="18" ma:contentTypeDescription="Een nieuw document maken." ma:contentTypeScope="" ma:versionID="883009b2a1f3a8bb64d6810d2cc8dcc0">
  <xsd:schema xmlns:xsd="http://www.w3.org/2001/XMLSchema" xmlns:xs="http://www.w3.org/2001/XMLSchema" xmlns:p="http://schemas.microsoft.com/office/2006/metadata/properties" xmlns:ns2="5bf3fb5f-cbf9-4247-abe1-ed0d7fdbaab1" xmlns:ns3="1467071a-3d3c-42ad-ba58-86b0d831ec9e" targetNamespace="http://schemas.microsoft.com/office/2006/metadata/properties" ma:root="true" ma:fieldsID="2706aa6b038751cca780427d74f6be7b" ns2:_="" ns3:_="">
    <xsd:import namespace="5bf3fb5f-cbf9-4247-abe1-ed0d7fdbaab1"/>
    <xsd:import namespace="1467071a-3d3c-42ad-ba58-86b0d831ec9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f3fb5f-cbf9-4247-abe1-ed0d7fdbaa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eb21a336-5305-4285-be1b-e82e97e8a20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67071a-3d3c-42ad-ba58-86b0d831ec9e"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4cd53b75-26d7-4776-8231-5576bf64c7c8}" ma:internalName="TaxCatchAll" ma:showField="CatchAllData" ma:web="1467071a-3d3c-42ad-ba58-86b0d831ec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467071a-3d3c-42ad-ba58-86b0d831ec9e" xsi:nil="true"/>
    <lcf76f155ced4ddcb4097134ff3c332f xmlns="5bf3fb5f-cbf9-4247-abe1-ed0d7fdbaab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C42A8AB-4C6A-4366-B5FD-22F5E8C95E4F}"/>
</file>

<file path=customXml/itemProps2.xml><?xml version="1.0" encoding="utf-8"?>
<ds:datastoreItem xmlns:ds="http://schemas.openxmlformats.org/officeDocument/2006/customXml" ds:itemID="{37EC9A09-EF9C-4765-9C0B-0E10F66F4984}"/>
</file>

<file path=customXml/itemProps3.xml><?xml version="1.0" encoding="utf-8"?>
<ds:datastoreItem xmlns:ds="http://schemas.openxmlformats.org/officeDocument/2006/customXml" ds:itemID="{E8FE20A5-26A2-4C9E-B400-5F3D6918151C}"/>
</file>

<file path=docProps/app.xml><?xml version="1.0" encoding="utf-8"?>
<Properties xmlns="http://schemas.openxmlformats.org/officeDocument/2006/extended-properties" xmlns:vt="http://schemas.openxmlformats.org/officeDocument/2006/docPropsVTypes">
  <Template/>
  <TotalTime>322</TotalTime>
  <Words>368</Words>
  <Application>Microsoft Office PowerPoint</Application>
  <PresentationFormat>Breedbeeld</PresentationFormat>
  <Paragraphs>30</Paragraphs>
  <Slides>4</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4</vt:i4>
      </vt:variant>
    </vt:vector>
  </HeadingPairs>
  <TitlesOfParts>
    <vt:vector size="11" baseType="lpstr">
      <vt:lpstr>Aptos</vt:lpstr>
      <vt:lpstr>Arial</vt:lpstr>
      <vt:lpstr>Calibri</vt:lpstr>
      <vt:lpstr>Calibri Light</vt:lpstr>
      <vt:lpstr>Times New Roman</vt:lpstr>
      <vt:lpstr>Verdana</vt:lpstr>
      <vt:lpstr>Kantoorthema</vt:lpstr>
      <vt:lpstr>GOAB bijeenkomst </vt:lpstr>
      <vt:lpstr>Asiel peuters</vt:lpstr>
      <vt:lpstr>Financieringssystematiek</vt:lpstr>
      <vt:lpstr>Financieringssystematiek – diverse vragen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Structureel toezicht voorschoolse educatie</dc:title>
  <dc:creator>Faber, Maarten</dc:creator>
  <cp:lastModifiedBy>Wendy de Geus</cp:lastModifiedBy>
  <cp:revision>16</cp:revision>
  <dcterms:created xsi:type="dcterms:W3CDTF">2023-09-04T12:24:40Z</dcterms:created>
  <dcterms:modified xsi:type="dcterms:W3CDTF">2024-02-29T08:16:22Z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0x010100C957A95EC3F19145ABA781033755CCFD</vt:lpwstr>
  </property>
</Properties>
</file>